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01"/>
  </p:notesMasterIdLst>
  <p:handoutMasterIdLst>
    <p:handoutMasterId r:id="rId202"/>
  </p:handoutMasterIdLst>
  <p:sldIdLst>
    <p:sldId id="617" r:id="rId2"/>
    <p:sldId id="832" r:id="rId3"/>
    <p:sldId id="824" r:id="rId4"/>
    <p:sldId id="825" r:id="rId5"/>
    <p:sldId id="826" r:id="rId6"/>
    <p:sldId id="831" r:id="rId7"/>
    <p:sldId id="649" r:id="rId8"/>
    <p:sldId id="618" r:id="rId9"/>
    <p:sldId id="619" r:id="rId10"/>
    <p:sldId id="819" r:id="rId11"/>
    <p:sldId id="820" r:id="rId12"/>
    <p:sldId id="821" r:id="rId13"/>
    <p:sldId id="822" r:id="rId14"/>
    <p:sldId id="650" r:id="rId15"/>
    <p:sldId id="765" r:id="rId16"/>
    <p:sldId id="777" r:id="rId17"/>
    <p:sldId id="775" r:id="rId18"/>
    <p:sldId id="776" r:id="rId19"/>
    <p:sldId id="778" r:id="rId20"/>
    <p:sldId id="780" r:id="rId21"/>
    <p:sldId id="779" r:id="rId22"/>
    <p:sldId id="828" r:id="rId23"/>
    <p:sldId id="620" r:id="rId24"/>
    <p:sldId id="827" r:id="rId25"/>
    <p:sldId id="656" r:id="rId26"/>
    <p:sldId id="657" r:id="rId27"/>
    <p:sldId id="658" r:id="rId28"/>
    <p:sldId id="662" r:id="rId29"/>
    <p:sldId id="659" r:id="rId30"/>
    <p:sldId id="660" r:id="rId31"/>
    <p:sldId id="661" r:id="rId32"/>
    <p:sldId id="663" r:id="rId33"/>
    <p:sldId id="665" r:id="rId34"/>
    <p:sldId id="666" r:id="rId35"/>
    <p:sldId id="667" r:id="rId36"/>
    <p:sldId id="670" r:id="rId37"/>
    <p:sldId id="671" r:id="rId38"/>
    <p:sldId id="669" r:id="rId39"/>
    <p:sldId id="672" r:id="rId40"/>
    <p:sldId id="673" r:id="rId41"/>
    <p:sldId id="674" r:id="rId42"/>
    <p:sldId id="675" r:id="rId43"/>
    <p:sldId id="676" r:id="rId44"/>
    <p:sldId id="677" r:id="rId45"/>
    <p:sldId id="678" r:id="rId46"/>
    <p:sldId id="679" r:id="rId47"/>
    <p:sldId id="680" r:id="rId48"/>
    <p:sldId id="681" r:id="rId49"/>
    <p:sldId id="682" r:id="rId50"/>
    <p:sldId id="683" r:id="rId51"/>
    <p:sldId id="684" r:id="rId52"/>
    <p:sldId id="686" r:id="rId53"/>
    <p:sldId id="687" r:id="rId54"/>
    <p:sldId id="688" r:id="rId55"/>
    <p:sldId id="689" r:id="rId56"/>
    <p:sldId id="705" r:id="rId57"/>
    <p:sldId id="685" r:id="rId58"/>
    <p:sldId id="781" r:id="rId59"/>
    <p:sldId id="782" r:id="rId60"/>
    <p:sldId id="783" r:id="rId61"/>
    <p:sldId id="784" r:id="rId62"/>
    <p:sldId id="785" r:id="rId63"/>
    <p:sldId id="786" r:id="rId64"/>
    <p:sldId id="787" r:id="rId65"/>
    <p:sldId id="788" r:id="rId66"/>
    <p:sldId id="789" r:id="rId67"/>
    <p:sldId id="815" r:id="rId68"/>
    <p:sldId id="795" r:id="rId69"/>
    <p:sldId id="816" r:id="rId70"/>
    <p:sldId id="796" r:id="rId71"/>
    <p:sldId id="817" r:id="rId72"/>
    <p:sldId id="802" r:id="rId73"/>
    <p:sldId id="803" r:id="rId74"/>
    <p:sldId id="804" r:id="rId75"/>
    <p:sldId id="805" r:id="rId76"/>
    <p:sldId id="806" r:id="rId77"/>
    <p:sldId id="807" r:id="rId78"/>
    <p:sldId id="808" r:id="rId79"/>
    <p:sldId id="818" r:id="rId80"/>
    <p:sldId id="809" r:id="rId81"/>
    <p:sldId id="810" r:id="rId82"/>
    <p:sldId id="811" r:id="rId83"/>
    <p:sldId id="812" r:id="rId84"/>
    <p:sldId id="813" r:id="rId85"/>
    <p:sldId id="814" r:id="rId86"/>
    <p:sldId id="651" r:id="rId87"/>
    <p:sldId id="621" r:id="rId88"/>
    <p:sldId id="690" r:id="rId89"/>
    <p:sldId id="691" r:id="rId90"/>
    <p:sldId id="624" r:id="rId91"/>
    <p:sldId id="625" r:id="rId92"/>
    <p:sldId id="626" r:id="rId93"/>
    <p:sldId id="627" r:id="rId94"/>
    <p:sldId id="628" r:id="rId95"/>
    <p:sldId id="835" r:id="rId96"/>
    <p:sldId id="630" r:id="rId97"/>
    <p:sldId id="692" r:id="rId98"/>
    <p:sldId id="631" r:id="rId99"/>
    <p:sldId id="632" r:id="rId100"/>
    <p:sldId id="693" r:id="rId101"/>
    <p:sldId id="724" r:id="rId102"/>
    <p:sldId id="652" r:id="rId103"/>
    <p:sldId id="633" r:id="rId104"/>
    <p:sldId id="634" r:id="rId105"/>
    <p:sldId id="635" r:id="rId106"/>
    <p:sldId id="636" r:id="rId107"/>
    <p:sldId id="637" r:id="rId108"/>
    <p:sldId id="638" r:id="rId109"/>
    <p:sldId id="639" r:id="rId110"/>
    <p:sldId id="640" r:id="rId111"/>
    <p:sldId id="694" r:id="rId112"/>
    <p:sldId id="695" r:id="rId113"/>
    <p:sldId id="696" r:id="rId114"/>
    <p:sldId id="713" r:id="rId115"/>
    <p:sldId id="697" r:id="rId116"/>
    <p:sldId id="698" r:id="rId117"/>
    <p:sldId id="714" r:id="rId118"/>
    <p:sldId id="715" r:id="rId119"/>
    <p:sldId id="716" r:id="rId120"/>
    <p:sldId id="707" r:id="rId121"/>
    <p:sldId id="708" r:id="rId122"/>
    <p:sldId id="709" r:id="rId123"/>
    <p:sldId id="710" r:id="rId124"/>
    <p:sldId id="711" r:id="rId125"/>
    <p:sldId id="712" r:id="rId126"/>
    <p:sldId id="704" r:id="rId127"/>
    <p:sldId id="699" r:id="rId128"/>
    <p:sldId id="701" r:id="rId129"/>
    <p:sldId id="702" r:id="rId130"/>
    <p:sldId id="700" r:id="rId131"/>
    <p:sldId id="703" r:id="rId132"/>
    <p:sldId id="706" r:id="rId133"/>
    <p:sldId id="717" r:id="rId134"/>
    <p:sldId id="718" r:id="rId135"/>
    <p:sldId id="719" r:id="rId136"/>
    <p:sldId id="653" r:id="rId137"/>
    <p:sldId id="641" r:id="rId138"/>
    <p:sldId id="642" r:id="rId139"/>
    <p:sldId id="643" r:id="rId140"/>
    <p:sldId id="720" r:id="rId141"/>
    <p:sldId id="721" r:id="rId142"/>
    <p:sldId id="722" r:id="rId143"/>
    <p:sldId id="830" r:id="rId144"/>
    <p:sldId id="644" r:id="rId145"/>
    <p:sldId id="723" r:id="rId146"/>
    <p:sldId id="645" r:id="rId147"/>
    <p:sldId id="646" r:id="rId148"/>
    <p:sldId id="647" r:id="rId149"/>
    <p:sldId id="648" r:id="rId150"/>
    <p:sldId id="725" r:id="rId151"/>
    <p:sldId id="726" r:id="rId152"/>
    <p:sldId id="727" r:id="rId153"/>
    <p:sldId id="732" r:id="rId154"/>
    <p:sldId id="736" r:id="rId155"/>
    <p:sldId id="733" r:id="rId156"/>
    <p:sldId id="734" r:id="rId157"/>
    <p:sldId id="735" r:id="rId158"/>
    <p:sldId id="829" r:id="rId159"/>
    <p:sldId id="728" r:id="rId160"/>
    <p:sldId id="729" r:id="rId161"/>
    <p:sldId id="730" r:id="rId162"/>
    <p:sldId id="731" r:id="rId163"/>
    <p:sldId id="737" r:id="rId164"/>
    <p:sldId id="738" r:id="rId165"/>
    <p:sldId id="739" r:id="rId166"/>
    <p:sldId id="755" r:id="rId167"/>
    <p:sldId id="756" r:id="rId168"/>
    <p:sldId id="742" r:id="rId169"/>
    <p:sldId id="655" r:id="rId170"/>
    <p:sldId id="833" r:id="rId171"/>
    <p:sldId id="834" r:id="rId172"/>
    <p:sldId id="740" r:id="rId173"/>
    <p:sldId id="741" r:id="rId174"/>
    <p:sldId id="743" r:id="rId175"/>
    <p:sldId id="744" r:id="rId176"/>
    <p:sldId id="745" r:id="rId177"/>
    <p:sldId id="746" r:id="rId178"/>
    <p:sldId id="747" r:id="rId179"/>
    <p:sldId id="748" r:id="rId180"/>
    <p:sldId id="749" r:id="rId181"/>
    <p:sldId id="750" r:id="rId182"/>
    <p:sldId id="751" r:id="rId183"/>
    <p:sldId id="752" r:id="rId184"/>
    <p:sldId id="763" r:id="rId185"/>
    <p:sldId id="753" r:id="rId186"/>
    <p:sldId id="754" r:id="rId187"/>
    <p:sldId id="823" r:id="rId188"/>
    <p:sldId id="758" r:id="rId189"/>
    <p:sldId id="759" r:id="rId190"/>
    <p:sldId id="760" r:id="rId191"/>
    <p:sldId id="762" r:id="rId192"/>
    <p:sldId id="761" r:id="rId193"/>
    <p:sldId id="764" r:id="rId194"/>
    <p:sldId id="766" r:id="rId195"/>
    <p:sldId id="767" r:id="rId196"/>
    <p:sldId id="768" r:id="rId197"/>
    <p:sldId id="773" r:id="rId198"/>
    <p:sldId id="772" r:id="rId199"/>
    <p:sldId id="770" r:id="rId200"/>
  </p:sldIdLst>
  <p:sldSz cx="12192000" cy="6858000"/>
  <p:notesSz cx="9144000" cy="6858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FFFFCC"/>
    <a:srgbClr val="66FFFF"/>
    <a:srgbClr val="99FFCC"/>
    <a:srgbClr val="FFCCFF"/>
    <a:srgbClr val="050505"/>
    <a:srgbClr val="1E2E5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361" autoAdjust="0"/>
    <p:restoredTop sz="95736" autoAdjust="0"/>
  </p:normalViewPr>
  <p:slideViewPr>
    <p:cSldViewPr snapToGrid="0">
      <p:cViewPr varScale="1">
        <p:scale>
          <a:sx n="122" d="100"/>
          <a:sy n="122" d="100"/>
        </p:scale>
        <p:origin x="132" y="180"/>
      </p:cViewPr>
      <p:guideLst/>
    </p:cSldViewPr>
  </p:slideViewPr>
  <p:outlineViewPr>
    <p:cViewPr>
      <p:scale>
        <a:sx n="33" d="100"/>
        <a:sy n="33" d="100"/>
      </p:scale>
      <p:origin x="0" y="0"/>
    </p:cViewPr>
  </p:outlineViewPr>
  <p:notesTextViewPr>
    <p:cViewPr>
      <p:scale>
        <a:sx n="3" d="2"/>
        <a:sy n="3" d="2"/>
      </p:scale>
      <p:origin x="0" y="0"/>
    </p:cViewPr>
  </p:notesTextViewPr>
  <p:notesViewPr>
    <p:cSldViewPr snapToGrid="0">
      <p:cViewPr varScale="1">
        <p:scale>
          <a:sx n="126" d="100"/>
          <a:sy n="126" d="100"/>
        </p:scale>
        <p:origin x="2112" y="132"/>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theme" Target="theme/theme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slide" Target="slides/slide164.xml"/><Relationship Id="rId181" Type="http://schemas.openxmlformats.org/officeDocument/2006/relationships/slide" Target="slides/slide180.xml"/><Relationship Id="rId186" Type="http://schemas.openxmlformats.org/officeDocument/2006/relationships/slide" Target="slides/slide185.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slide" Target="slides/slide170.xml"/><Relationship Id="rId176" Type="http://schemas.openxmlformats.org/officeDocument/2006/relationships/slide" Target="slides/slide175.xml"/><Relationship Id="rId192" Type="http://schemas.openxmlformats.org/officeDocument/2006/relationships/slide" Target="slides/slide191.xml"/><Relationship Id="rId197" Type="http://schemas.openxmlformats.org/officeDocument/2006/relationships/slide" Target="slides/slide196.xml"/><Relationship Id="rId206" Type="http://schemas.openxmlformats.org/officeDocument/2006/relationships/tableStyles" Target="tableStyles.xml"/><Relationship Id="rId201" Type="http://schemas.openxmlformats.org/officeDocument/2006/relationships/notesMaster" Target="notesMasters/notesMaster1.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82" Type="http://schemas.openxmlformats.org/officeDocument/2006/relationships/slide" Target="slides/slide181.xml"/><Relationship Id="rId187" Type="http://schemas.openxmlformats.org/officeDocument/2006/relationships/slide" Target="slides/slide186.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172" Type="http://schemas.openxmlformats.org/officeDocument/2006/relationships/slide" Target="slides/slide171.xml"/><Relationship Id="rId193" Type="http://schemas.openxmlformats.org/officeDocument/2006/relationships/slide" Target="slides/slide192.xml"/><Relationship Id="rId202" Type="http://schemas.openxmlformats.org/officeDocument/2006/relationships/handoutMaster" Target="handoutMasters/handoutMaster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190" Type="http://schemas.openxmlformats.org/officeDocument/2006/relationships/slide" Target="slides/slide189.xml"/><Relationship Id="rId204" Type="http://schemas.openxmlformats.org/officeDocument/2006/relationships/viewProps" Target="view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s>
</file>

<file path=ppt/charts/_rels/chart1.xml.rels><?xml version="1.0" encoding="UTF-8" standalone="yes"?>
<Relationships xmlns="http://schemas.openxmlformats.org/package/2006/relationships"><Relationship Id="rId3" Type="http://schemas.openxmlformats.org/officeDocument/2006/relationships/oleObject" Target="file:///\\labfs.lab.coe.ad.jp\SHARE\Secrets\Projects\ThinTelework\201211%20&#36890;&#20449;&#26029;%20&#20877;&#25509;&#32154;&#20107;&#20214;%20&#35352;&#37682;\&#30331;&#20316;&#26989;\201221Result4.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labfs.lab.coe.ad.jp\SHARE\Secrets\Projects\ThinTelework\201211%20&#36890;&#20449;&#26029;%20&#20877;&#25509;&#32154;&#20107;&#20214;%20&#35352;&#37682;\&#30331;&#20316;&#26989;\201221Result4.xlsx"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lineChart>
        <c:grouping val="standard"/>
        <c:varyColors val="0"/>
        <c:ser>
          <c:idx val="0"/>
          <c:order val="0"/>
          <c:tx>
            <c:strRef>
              <c:f>result4!$B$1</c:f>
              <c:strCache>
                <c:ptCount val="1"/>
                <c:pt idx="0">
                  <c:v>#Unit</c:v>
                </c:pt>
              </c:strCache>
            </c:strRef>
          </c:tx>
          <c:spPr>
            <a:ln w="28575" cap="rnd">
              <a:solidFill>
                <a:schemeClr val="accent1"/>
              </a:solidFill>
              <a:round/>
            </a:ln>
            <a:effectLst/>
          </c:spPr>
          <c:marker>
            <c:symbol val="none"/>
          </c:marker>
          <c:cat>
            <c:numRef>
              <c:f>result4!$A$2:$A$1802</c:f>
              <c:numCache>
                <c:formatCode>h:mm:ss;@</c:formatCode>
                <c:ptCount val="1801"/>
                <c:pt idx="0">
                  <c:v>44186.048611111109</c:v>
                </c:pt>
                <c:pt idx="1">
                  <c:v>44186.048622685186</c:v>
                </c:pt>
                <c:pt idx="2">
                  <c:v>44186.048634259256</c:v>
                </c:pt>
                <c:pt idx="3">
                  <c:v>44186.048645833333</c:v>
                </c:pt>
                <c:pt idx="4">
                  <c:v>44186.048657407409</c:v>
                </c:pt>
                <c:pt idx="5">
                  <c:v>44186.048668981479</c:v>
                </c:pt>
                <c:pt idx="6">
                  <c:v>44186.048680555556</c:v>
                </c:pt>
                <c:pt idx="7">
                  <c:v>44186.048692129632</c:v>
                </c:pt>
                <c:pt idx="8">
                  <c:v>44186.048703703702</c:v>
                </c:pt>
                <c:pt idx="9">
                  <c:v>44186.048715277779</c:v>
                </c:pt>
                <c:pt idx="10">
                  <c:v>44186.048726851855</c:v>
                </c:pt>
                <c:pt idx="11">
                  <c:v>44186.048738425925</c:v>
                </c:pt>
                <c:pt idx="12">
                  <c:v>44186.048750000002</c:v>
                </c:pt>
                <c:pt idx="13">
                  <c:v>44186.048761574071</c:v>
                </c:pt>
                <c:pt idx="14">
                  <c:v>44186.048773148148</c:v>
                </c:pt>
                <c:pt idx="15">
                  <c:v>44186.048784722225</c:v>
                </c:pt>
                <c:pt idx="16">
                  <c:v>44186.048796296294</c:v>
                </c:pt>
                <c:pt idx="17">
                  <c:v>44186.048807870371</c:v>
                </c:pt>
                <c:pt idx="18">
                  <c:v>44186.048819444448</c:v>
                </c:pt>
                <c:pt idx="19">
                  <c:v>44186.048831018517</c:v>
                </c:pt>
                <c:pt idx="20">
                  <c:v>44186.048842592594</c:v>
                </c:pt>
                <c:pt idx="21">
                  <c:v>44186.048854166664</c:v>
                </c:pt>
                <c:pt idx="22">
                  <c:v>44186.04886574074</c:v>
                </c:pt>
                <c:pt idx="23">
                  <c:v>44186.048877314817</c:v>
                </c:pt>
                <c:pt idx="24">
                  <c:v>44186.048888888887</c:v>
                </c:pt>
                <c:pt idx="25">
                  <c:v>44186.048900462964</c:v>
                </c:pt>
                <c:pt idx="26">
                  <c:v>44186.04891203704</c:v>
                </c:pt>
                <c:pt idx="27">
                  <c:v>44186.04892361111</c:v>
                </c:pt>
                <c:pt idx="28">
                  <c:v>44186.048935185187</c:v>
                </c:pt>
                <c:pt idx="29">
                  <c:v>44186.048946759256</c:v>
                </c:pt>
                <c:pt idx="30">
                  <c:v>44186.048958333333</c:v>
                </c:pt>
                <c:pt idx="31">
                  <c:v>44186.04896990741</c:v>
                </c:pt>
                <c:pt idx="32">
                  <c:v>44186.048981481479</c:v>
                </c:pt>
                <c:pt idx="33">
                  <c:v>44186.048993055556</c:v>
                </c:pt>
                <c:pt idx="34">
                  <c:v>44186.049004629633</c:v>
                </c:pt>
                <c:pt idx="35">
                  <c:v>44186.049016203702</c:v>
                </c:pt>
                <c:pt idx="36">
                  <c:v>44186.049027777779</c:v>
                </c:pt>
                <c:pt idx="37">
                  <c:v>44186.049039351848</c:v>
                </c:pt>
                <c:pt idx="38">
                  <c:v>44186.049050925925</c:v>
                </c:pt>
                <c:pt idx="39">
                  <c:v>44186.049062500002</c:v>
                </c:pt>
                <c:pt idx="40">
                  <c:v>44186.049074074072</c:v>
                </c:pt>
                <c:pt idx="41">
                  <c:v>44186.049085648148</c:v>
                </c:pt>
                <c:pt idx="42">
                  <c:v>44186.049097222225</c:v>
                </c:pt>
                <c:pt idx="43">
                  <c:v>44186.049108796295</c:v>
                </c:pt>
                <c:pt idx="44">
                  <c:v>44186.049120370371</c:v>
                </c:pt>
                <c:pt idx="45">
                  <c:v>44186.049131944441</c:v>
                </c:pt>
                <c:pt idx="46">
                  <c:v>44186.049143518518</c:v>
                </c:pt>
                <c:pt idx="47">
                  <c:v>44186.049155092594</c:v>
                </c:pt>
                <c:pt idx="48">
                  <c:v>44186.049166666664</c:v>
                </c:pt>
                <c:pt idx="49">
                  <c:v>44186.049178240741</c:v>
                </c:pt>
                <c:pt idx="50">
                  <c:v>44186.049189814818</c:v>
                </c:pt>
                <c:pt idx="51">
                  <c:v>44186.049201388887</c:v>
                </c:pt>
                <c:pt idx="52">
                  <c:v>44186.049212962964</c:v>
                </c:pt>
                <c:pt idx="53">
                  <c:v>44186.049224537041</c:v>
                </c:pt>
                <c:pt idx="54">
                  <c:v>44186.04923611111</c:v>
                </c:pt>
                <c:pt idx="55">
                  <c:v>44186.049247685187</c:v>
                </c:pt>
                <c:pt idx="56">
                  <c:v>44186.049259259256</c:v>
                </c:pt>
                <c:pt idx="57">
                  <c:v>44186.049270833333</c:v>
                </c:pt>
                <c:pt idx="58">
                  <c:v>44186.04928240741</c:v>
                </c:pt>
                <c:pt idx="59">
                  <c:v>44186.049293981479</c:v>
                </c:pt>
                <c:pt idx="60">
                  <c:v>44186.049305555556</c:v>
                </c:pt>
                <c:pt idx="61">
                  <c:v>44186.049317129633</c:v>
                </c:pt>
                <c:pt idx="62">
                  <c:v>44186.049328703702</c:v>
                </c:pt>
                <c:pt idx="63">
                  <c:v>44186.049340277779</c:v>
                </c:pt>
                <c:pt idx="64">
                  <c:v>44186.049351851849</c:v>
                </c:pt>
                <c:pt idx="65">
                  <c:v>44186.049363425926</c:v>
                </c:pt>
                <c:pt idx="66">
                  <c:v>44186.049375000002</c:v>
                </c:pt>
                <c:pt idx="67">
                  <c:v>44186.049386574072</c:v>
                </c:pt>
                <c:pt idx="68">
                  <c:v>44186.049398148149</c:v>
                </c:pt>
                <c:pt idx="69">
                  <c:v>44186.049409722225</c:v>
                </c:pt>
                <c:pt idx="70">
                  <c:v>44186.049421296295</c:v>
                </c:pt>
                <c:pt idx="71">
                  <c:v>44186.049432870372</c:v>
                </c:pt>
                <c:pt idx="72">
                  <c:v>44186.049444444441</c:v>
                </c:pt>
                <c:pt idx="73">
                  <c:v>44186.049456018518</c:v>
                </c:pt>
                <c:pt idx="74">
                  <c:v>44186.049467592595</c:v>
                </c:pt>
                <c:pt idx="75">
                  <c:v>44186.049479166664</c:v>
                </c:pt>
                <c:pt idx="76">
                  <c:v>44186.049490740741</c:v>
                </c:pt>
                <c:pt idx="77">
                  <c:v>44186.049502314818</c:v>
                </c:pt>
                <c:pt idx="78">
                  <c:v>44186.049513888887</c:v>
                </c:pt>
                <c:pt idx="79">
                  <c:v>44186.049525462964</c:v>
                </c:pt>
                <c:pt idx="80">
                  <c:v>44186.049537037034</c:v>
                </c:pt>
                <c:pt idx="81">
                  <c:v>44186.04954861111</c:v>
                </c:pt>
                <c:pt idx="82">
                  <c:v>44186.049560185187</c:v>
                </c:pt>
                <c:pt idx="83">
                  <c:v>44186.049571759257</c:v>
                </c:pt>
                <c:pt idx="84">
                  <c:v>44186.049583333333</c:v>
                </c:pt>
                <c:pt idx="85">
                  <c:v>44186.04959490741</c:v>
                </c:pt>
                <c:pt idx="86">
                  <c:v>44186.04960648148</c:v>
                </c:pt>
                <c:pt idx="87">
                  <c:v>44186.049618055556</c:v>
                </c:pt>
                <c:pt idx="88">
                  <c:v>44186.049629629626</c:v>
                </c:pt>
                <c:pt idx="89">
                  <c:v>44186.049641203703</c:v>
                </c:pt>
                <c:pt idx="90">
                  <c:v>44186.04965277778</c:v>
                </c:pt>
                <c:pt idx="91">
                  <c:v>44186.049664351849</c:v>
                </c:pt>
                <c:pt idx="92">
                  <c:v>44186.049675925926</c:v>
                </c:pt>
                <c:pt idx="93">
                  <c:v>44186.049687500003</c:v>
                </c:pt>
                <c:pt idx="94">
                  <c:v>44186.049699074072</c:v>
                </c:pt>
                <c:pt idx="95">
                  <c:v>44186.049710648149</c:v>
                </c:pt>
                <c:pt idx="96">
                  <c:v>44186.049722222226</c:v>
                </c:pt>
                <c:pt idx="97">
                  <c:v>44186.049733796295</c:v>
                </c:pt>
                <c:pt idx="98">
                  <c:v>44186.049745370372</c:v>
                </c:pt>
                <c:pt idx="99">
                  <c:v>44186.049756944441</c:v>
                </c:pt>
                <c:pt idx="100">
                  <c:v>44186.049768518518</c:v>
                </c:pt>
                <c:pt idx="101">
                  <c:v>44186.049780092595</c:v>
                </c:pt>
                <c:pt idx="102">
                  <c:v>44186.049791666665</c:v>
                </c:pt>
                <c:pt idx="103">
                  <c:v>44186.049803240741</c:v>
                </c:pt>
                <c:pt idx="104">
                  <c:v>44186.049814814818</c:v>
                </c:pt>
                <c:pt idx="105">
                  <c:v>44186.049826388888</c:v>
                </c:pt>
                <c:pt idx="106">
                  <c:v>44186.049837962964</c:v>
                </c:pt>
                <c:pt idx="107">
                  <c:v>44186.049849537034</c:v>
                </c:pt>
                <c:pt idx="108">
                  <c:v>44186.049861111111</c:v>
                </c:pt>
                <c:pt idx="109">
                  <c:v>44186.049872685187</c:v>
                </c:pt>
                <c:pt idx="110">
                  <c:v>44186.049884259257</c:v>
                </c:pt>
                <c:pt idx="111">
                  <c:v>44186.049895833334</c:v>
                </c:pt>
                <c:pt idx="112">
                  <c:v>44186.049907407411</c:v>
                </c:pt>
                <c:pt idx="113">
                  <c:v>44186.04991898148</c:v>
                </c:pt>
                <c:pt idx="114">
                  <c:v>44186.049930555557</c:v>
                </c:pt>
                <c:pt idx="115">
                  <c:v>44186.049942129626</c:v>
                </c:pt>
                <c:pt idx="116">
                  <c:v>44186.049953703703</c:v>
                </c:pt>
                <c:pt idx="117">
                  <c:v>44186.04996527778</c:v>
                </c:pt>
                <c:pt idx="118">
                  <c:v>44186.049976851849</c:v>
                </c:pt>
                <c:pt idx="119">
                  <c:v>44186.049988425926</c:v>
                </c:pt>
                <c:pt idx="120">
                  <c:v>44186.05</c:v>
                </c:pt>
                <c:pt idx="121">
                  <c:v>44186.050011574072</c:v>
                </c:pt>
                <c:pt idx="122">
                  <c:v>44186.050023148149</c:v>
                </c:pt>
                <c:pt idx="123">
                  <c:v>44186.050034722219</c:v>
                </c:pt>
                <c:pt idx="124">
                  <c:v>44186.050046296295</c:v>
                </c:pt>
                <c:pt idx="125">
                  <c:v>44186.050057870372</c:v>
                </c:pt>
                <c:pt idx="126">
                  <c:v>44186.050069444442</c:v>
                </c:pt>
                <c:pt idx="127">
                  <c:v>44186.050081018519</c:v>
                </c:pt>
                <c:pt idx="128">
                  <c:v>44186.050092592595</c:v>
                </c:pt>
                <c:pt idx="129">
                  <c:v>44186.050104166665</c:v>
                </c:pt>
                <c:pt idx="130">
                  <c:v>44186.050115740742</c:v>
                </c:pt>
                <c:pt idx="131">
                  <c:v>44186.050127314818</c:v>
                </c:pt>
                <c:pt idx="132">
                  <c:v>44186.050138888888</c:v>
                </c:pt>
                <c:pt idx="133">
                  <c:v>44186.050150462965</c:v>
                </c:pt>
                <c:pt idx="134">
                  <c:v>44186.050162037034</c:v>
                </c:pt>
                <c:pt idx="135">
                  <c:v>44186.050173611111</c:v>
                </c:pt>
                <c:pt idx="136">
                  <c:v>44186.050185185188</c:v>
                </c:pt>
                <c:pt idx="137">
                  <c:v>44186.050196759257</c:v>
                </c:pt>
                <c:pt idx="138">
                  <c:v>44186.050208333334</c:v>
                </c:pt>
                <c:pt idx="139">
                  <c:v>44186.050219907411</c:v>
                </c:pt>
                <c:pt idx="140">
                  <c:v>44186.05023148148</c:v>
                </c:pt>
                <c:pt idx="141">
                  <c:v>44186.050243055557</c:v>
                </c:pt>
                <c:pt idx="142">
                  <c:v>44186.050254629627</c:v>
                </c:pt>
                <c:pt idx="143">
                  <c:v>44186.050266203703</c:v>
                </c:pt>
                <c:pt idx="144">
                  <c:v>44186.05027777778</c:v>
                </c:pt>
                <c:pt idx="145">
                  <c:v>44186.05028935185</c:v>
                </c:pt>
                <c:pt idx="146">
                  <c:v>44186.050300925926</c:v>
                </c:pt>
                <c:pt idx="147">
                  <c:v>44186.050312500003</c:v>
                </c:pt>
                <c:pt idx="148">
                  <c:v>44186.050324074073</c:v>
                </c:pt>
                <c:pt idx="149">
                  <c:v>44186.050335648149</c:v>
                </c:pt>
                <c:pt idx="150">
                  <c:v>44186.050347222219</c:v>
                </c:pt>
                <c:pt idx="151">
                  <c:v>44186.050358796296</c:v>
                </c:pt>
                <c:pt idx="152">
                  <c:v>44186.050370370373</c:v>
                </c:pt>
                <c:pt idx="153">
                  <c:v>44186.050381944442</c:v>
                </c:pt>
                <c:pt idx="154">
                  <c:v>44186.050393518519</c:v>
                </c:pt>
                <c:pt idx="155">
                  <c:v>44186.050405092596</c:v>
                </c:pt>
                <c:pt idx="156">
                  <c:v>44186.050416666665</c:v>
                </c:pt>
                <c:pt idx="157">
                  <c:v>44186.050428240742</c:v>
                </c:pt>
                <c:pt idx="158">
                  <c:v>44186.050439814811</c:v>
                </c:pt>
                <c:pt idx="159">
                  <c:v>44186.050451388888</c:v>
                </c:pt>
                <c:pt idx="160">
                  <c:v>44186.050462962965</c:v>
                </c:pt>
                <c:pt idx="161">
                  <c:v>44186.050474537034</c:v>
                </c:pt>
                <c:pt idx="162">
                  <c:v>44186.050486111111</c:v>
                </c:pt>
                <c:pt idx="163">
                  <c:v>44186.050497685188</c:v>
                </c:pt>
                <c:pt idx="164">
                  <c:v>44186.050509259258</c:v>
                </c:pt>
                <c:pt idx="165">
                  <c:v>44186.050520833334</c:v>
                </c:pt>
                <c:pt idx="166">
                  <c:v>44186.050532407404</c:v>
                </c:pt>
                <c:pt idx="167">
                  <c:v>44186.050543981481</c:v>
                </c:pt>
                <c:pt idx="168">
                  <c:v>44186.050555555557</c:v>
                </c:pt>
                <c:pt idx="169">
                  <c:v>44186.050567129627</c:v>
                </c:pt>
                <c:pt idx="170">
                  <c:v>44186.050578703704</c:v>
                </c:pt>
                <c:pt idx="171">
                  <c:v>44186.05059027778</c:v>
                </c:pt>
                <c:pt idx="172">
                  <c:v>44186.05060185185</c:v>
                </c:pt>
                <c:pt idx="173">
                  <c:v>44186.050613425927</c:v>
                </c:pt>
                <c:pt idx="174">
                  <c:v>44186.050625000003</c:v>
                </c:pt>
                <c:pt idx="175">
                  <c:v>44186.050636574073</c:v>
                </c:pt>
                <c:pt idx="176">
                  <c:v>44186.05064814815</c:v>
                </c:pt>
                <c:pt idx="177">
                  <c:v>44186.050659722219</c:v>
                </c:pt>
                <c:pt idx="178">
                  <c:v>44186.050671296296</c:v>
                </c:pt>
                <c:pt idx="179">
                  <c:v>44186.050682870373</c:v>
                </c:pt>
                <c:pt idx="180">
                  <c:v>44186.050694444442</c:v>
                </c:pt>
                <c:pt idx="181">
                  <c:v>44186.050706018519</c:v>
                </c:pt>
                <c:pt idx="182">
                  <c:v>44186.050717592596</c:v>
                </c:pt>
                <c:pt idx="183">
                  <c:v>44186.050729166665</c:v>
                </c:pt>
                <c:pt idx="184">
                  <c:v>44186.050740740742</c:v>
                </c:pt>
                <c:pt idx="185">
                  <c:v>44186.050752314812</c:v>
                </c:pt>
                <c:pt idx="186">
                  <c:v>44186.050763888888</c:v>
                </c:pt>
                <c:pt idx="187">
                  <c:v>44186.050775462965</c:v>
                </c:pt>
                <c:pt idx="188">
                  <c:v>44186.050787037035</c:v>
                </c:pt>
                <c:pt idx="189">
                  <c:v>44186.050798611112</c:v>
                </c:pt>
                <c:pt idx="190">
                  <c:v>44186.050810185188</c:v>
                </c:pt>
                <c:pt idx="191">
                  <c:v>44186.050821759258</c:v>
                </c:pt>
                <c:pt idx="192">
                  <c:v>44186.050833333335</c:v>
                </c:pt>
                <c:pt idx="193">
                  <c:v>44186.050844907404</c:v>
                </c:pt>
                <c:pt idx="194">
                  <c:v>44186.050856481481</c:v>
                </c:pt>
                <c:pt idx="195">
                  <c:v>44186.050868055558</c:v>
                </c:pt>
                <c:pt idx="196">
                  <c:v>44186.050879629627</c:v>
                </c:pt>
                <c:pt idx="197">
                  <c:v>44186.050891203704</c:v>
                </c:pt>
                <c:pt idx="198">
                  <c:v>44186.050902777781</c:v>
                </c:pt>
                <c:pt idx="199">
                  <c:v>44186.05091435185</c:v>
                </c:pt>
                <c:pt idx="200">
                  <c:v>44186.050925925927</c:v>
                </c:pt>
                <c:pt idx="201">
                  <c:v>44186.050937499997</c:v>
                </c:pt>
                <c:pt idx="202">
                  <c:v>44186.050949074073</c:v>
                </c:pt>
                <c:pt idx="203">
                  <c:v>44186.05096064815</c:v>
                </c:pt>
                <c:pt idx="204">
                  <c:v>44186.05097222222</c:v>
                </c:pt>
                <c:pt idx="205">
                  <c:v>44186.050983796296</c:v>
                </c:pt>
                <c:pt idx="206">
                  <c:v>44186.050995370373</c:v>
                </c:pt>
                <c:pt idx="207">
                  <c:v>44186.051006944443</c:v>
                </c:pt>
                <c:pt idx="208">
                  <c:v>44186.051018518519</c:v>
                </c:pt>
                <c:pt idx="209">
                  <c:v>44186.051030092596</c:v>
                </c:pt>
                <c:pt idx="210">
                  <c:v>44186.051041666666</c:v>
                </c:pt>
                <c:pt idx="211">
                  <c:v>44186.051053240742</c:v>
                </c:pt>
                <c:pt idx="212">
                  <c:v>44186.051064814812</c:v>
                </c:pt>
                <c:pt idx="213">
                  <c:v>44186.051076388889</c:v>
                </c:pt>
                <c:pt idx="214">
                  <c:v>44186.051087962966</c:v>
                </c:pt>
                <c:pt idx="215">
                  <c:v>44186.051099537035</c:v>
                </c:pt>
                <c:pt idx="216">
                  <c:v>44186.051111111112</c:v>
                </c:pt>
                <c:pt idx="217">
                  <c:v>44186.051122685189</c:v>
                </c:pt>
                <c:pt idx="218">
                  <c:v>44186.051134259258</c:v>
                </c:pt>
                <c:pt idx="219">
                  <c:v>44186.051145833335</c:v>
                </c:pt>
                <c:pt idx="220">
                  <c:v>44186.051157407404</c:v>
                </c:pt>
                <c:pt idx="221">
                  <c:v>44186.051168981481</c:v>
                </c:pt>
                <c:pt idx="222">
                  <c:v>44186.051180555558</c:v>
                </c:pt>
                <c:pt idx="223">
                  <c:v>44186.051192129627</c:v>
                </c:pt>
                <c:pt idx="224">
                  <c:v>44186.051203703704</c:v>
                </c:pt>
                <c:pt idx="225">
                  <c:v>44186.051215277781</c:v>
                </c:pt>
                <c:pt idx="226">
                  <c:v>44186.051226851851</c:v>
                </c:pt>
                <c:pt idx="227">
                  <c:v>44186.051238425927</c:v>
                </c:pt>
                <c:pt idx="228">
                  <c:v>44186.051249999997</c:v>
                </c:pt>
                <c:pt idx="229">
                  <c:v>44186.051261574074</c:v>
                </c:pt>
                <c:pt idx="230">
                  <c:v>44186.05127314815</c:v>
                </c:pt>
                <c:pt idx="231">
                  <c:v>44186.05128472222</c:v>
                </c:pt>
                <c:pt idx="232">
                  <c:v>44186.051296296297</c:v>
                </c:pt>
                <c:pt idx="233">
                  <c:v>44186.051307870373</c:v>
                </c:pt>
                <c:pt idx="234">
                  <c:v>44186.051319444443</c:v>
                </c:pt>
                <c:pt idx="235">
                  <c:v>44186.05133101852</c:v>
                </c:pt>
                <c:pt idx="236">
                  <c:v>44186.051342592589</c:v>
                </c:pt>
                <c:pt idx="237">
                  <c:v>44186.051354166666</c:v>
                </c:pt>
                <c:pt idx="238">
                  <c:v>44186.051365740743</c:v>
                </c:pt>
                <c:pt idx="239">
                  <c:v>44186.051377314812</c:v>
                </c:pt>
                <c:pt idx="240">
                  <c:v>44186.051388888889</c:v>
                </c:pt>
                <c:pt idx="241">
                  <c:v>44186.051400462966</c:v>
                </c:pt>
                <c:pt idx="242">
                  <c:v>44186.051412037035</c:v>
                </c:pt>
                <c:pt idx="243">
                  <c:v>44186.051423611112</c:v>
                </c:pt>
                <c:pt idx="244">
                  <c:v>44186.051435185182</c:v>
                </c:pt>
                <c:pt idx="245">
                  <c:v>44186.051446759258</c:v>
                </c:pt>
                <c:pt idx="246">
                  <c:v>44186.051458333335</c:v>
                </c:pt>
                <c:pt idx="247">
                  <c:v>44186.051469907405</c:v>
                </c:pt>
                <c:pt idx="248">
                  <c:v>44186.051481481481</c:v>
                </c:pt>
                <c:pt idx="249">
                  <c:v>44186.051493055558</c:v>
                </c:pt>
                <c:pt idx="250">
                  <c:v>44186.051504629628</c:v>
                </c:pt>
                <c:pt idx="251">
                  <c:v>44186.051516203705</c:v>
                </c:pt>
                <c:pt idx="252">
                  <c:v>44186.051527777781</c:v>
                </c:pt>
                <c:pt idx="253">
                  <c:v>44186.051539351851</c:v>
                </c:pt>
                <c:pt idx="254">
                  <c:v>44186.051550925928</c:v>
                </c:pt>
                <c:pt idx="255">
                  <c:v>44186.051562499997</c:v>
                </c:pt>
                <c:pt idx="256">
                  <c:v>44186.051574074074</c:v>
                </c:pt>
                <c:pt idx="257">
                  <c:v>44186.051585648151</c:v>
                </c:pt>
                <c:pt idx="258">
                  <c:v>44186.05159722222</c:v>
                </c:pt>
                <c:pt idx="259">
                  <c:v>44186.051608796297</c:v>
                </c:pt>
                <c:pt idx="260">
                  <c:v>44186.051620370374</c:v>
                </c:pt>
                <c:pt idx="261">
                  <c:v>44186.051631944443</c:v>
                </c:pt>
                <c:pt idx="262">
                  <c:v>44186.05164351852</c:v>
                </c:pt>
                <c:pt idx="263">
                  <c:v>44186.051655092589</c:v>
                </c:pt>
                <c:pt idx="264">
                  <c:v>44186.051666666666</c:v>
                </c:pt>
                <c:pt idx="265">
                  <c:v>44186.051678240743</c:v>
                </c:pt>
                <c:pt idx="266">
                  <c:v>44186.051689814813</c:v>
                </c:pt>
                <c:pt idx="267">
                  <c:v>44186.051701388889</c:v>
                </c:pt>
                <c:pt idx="268">
                  <c:v>44186.051712962966</c:v>
                </c:pt>
                <c:pt idx="269">
                  <c:v>44186.051724537036</c:v>
                </c:pt>
                <c:pt idx="270">
                  <c:v>44186.051736111112</c:v>
                </c:pt>
                <c:pt idx="271">
                  <c:v>44186.051747685182</c:v>
                </c:pt>
                <c:pt idx="272">
                  <c:v>44186.051759259259</c:v>
                </c:pt>
                <c:pt idx="273">
                  <c:v>44186.051770833335</c:v>
                </c:pt>
                <c:pt idx="274">
                  <c:v>44186.051782407405</c:v>
                </c:pt>
                <c:pt idx="275">
                  <c:v>44186.051793981482</c:v>
                </c:pt>
                <c:pt idx="276">
                  <c:v>44186.051805555559</c:v>
                </c:pt>
                <c:pt idx="277">
                  <c:v>44186.051817129628</c:v>
                </c:pt>
                <c:pt idx="278">
                  <c:v>44186.051828703705</c:v>
                </c:pt>
                <c:pt idx="279">
                  <c:v>44186.051840277774</c:v>
                </c:pt>
                <c:pt idx="280">
                  <c:v>44186.051851851851</c:v>
                </c:pt>
                <c:pt idx="281">
                  <c:v>44186.051863425928</c:v>
                </c:pt>
                <c:pt idx="282">
                  <c:v>44186.051874999997</c:v>
                </c:pt>
                <c:pt idx="283">
                  <c:v>44186.051886574074</c:v>
                </c:pt>
                <c:pt idx="284">
                  <c:v>44186.051898148151</c:v>
                </c:pt>
                <c:pt idx="285">
                  <c:v>44186.05190972222</c:v>
                </c:pt>
                <c:pt idx="286">
                  <c:v>44186.051921296297</c:v>
                </c:pt>
                <c:pt idx="287">
                  <c:v>44186.051932870374</c:v>
                </c:pt>
                <c:pt idx="288">
                  <c:v>44186.051944444444</c:v>
                </c:pt>
                <c:pt idx="289">
                  <c:v>44186.05195601852</c:v>
                </c:pt>
                <c:pt idx="290">
                  <c:v>44186.05196759259</c:v>
                </c:pt>
                <c:pt idx="291">
                  <c:v>44186.051979166667</c:v>
                </c:pt>
                <c:pt idx="292">
                  <c:v>44186.051990740743</c:v>
                </c:pt>
                <c:pt idx="293">
                  <c:v>44186.052002314813</c:v>
                </c:pt>
                <c:pt idx="294">
                  <c:v>44186.05201388889</c:v>
                </c:pt>
                <c:pt idx="295">
                  <c:v>44186.052025462966</c:v>
                </c:pt>
                <c:pt idx="296">
                  <c:v>44186.052037037036</c:v>
                </c:pt>
                <c:pt idx="297">
                  <c:v>44186.052048611113</c:v>
                </c:pt>
                <c:pt idx="298">
                  <c:v>44186.052060185182</c:v>
                </c:pt>
                <c:pt idx="299">
                  <c:v>44186.052071759259</c:v>
                </c:pt>
                <c:pt idx="300">
                  <c:v>44186.052083333336</c:v>
                </c:pt>
                <c:pt idx="301">
                  <c:v>44186.052094907405</c:v>
                </c:pt>
                <c:pt idx="302">
                  <c:v>44186.052106481482</c:v>
                </c:pt>
                <c:pt idx="303">
                  <c:v>44186.052118055559</c:v>
                </c:pt>
                <c:pt idx="304">
                  <c:v>44186.052129629628</c:v>
                </c:pt>
                <c:pt idx="305">
                  <c:v>44186.052141203705</c:v>
                </c:pt>
                <c:pt idx="306">
                  <c:v>44186.052152777775</c:v>
                </c:pt>
                <c:pt idx="307">
                  <c:v>44186.052164351851</c:v>
                </c:pt>
                <c:pt idx="308">
                  <c:v>44186.052175925928</c:v>
                </c:pt>
                <c:pt idx="309">
                  <c:v>44186.052187499998</c:v>
                </c:pt>
                <c:pt idx="310">
                  <c:v>44186.052199074074</c:v>
                </c:pt>
                <c:pt idx="311">
                  <c:v>44186.052210648151</c:v>
                </c:pt>
                <c:pt idx="312">
                  <c:v>44186.052222222221</c:v>
                </c:pt>
                <c:pt idx="313">
                  <c:v>44186.052233796298</c:v>
                </c:pt>
                <c:pt idx="314">
                  <c:v>44186.052245370367</c:v>
                </c:pt>
                <c:pt idx="315">
                  <c:v>44186.052256944444</c:v>
                </c:pt>
                <c:pt idx="316">
                  <c:v>44186.052268518521</c:v>
                </c:pt>
                <c:pt idx="317">
                  <c:v>44186.05228009259</c:v>
                </c:pt>
                <c:pt idx="318">
                  <c:v>44186.052291666667</c:v>
                </c:pt>
                <c:pt idx="319">
                  <c:v>44186.052303240744</c:v>
                </c:pt>
                <c:pt idx="320">
                  <c:v>44186.052314814813</c:v>
                </c:pt>
                <c:pt idx="321">
                  <c:v>44186.05232638889</c:v>
                </c:pt>
                <c:pt idx="322">
                  <c:v>44186.052337962959</c:v>
                </c:pt>
                <c:pt idx="323">
                  <c:v>44186.052349537036</c:v>
                </c:pt>
                <c:pt idx="324">
                  <c:v>44186.052361111113</c:v>
                </c:pt>
                <c:pt idx="325">
                  <c:v>44186.052372685182</c:v>
                </c:pt>
                <c:pt idx="326">
                  <c:v>44186.052384259259</c:v>
                </c:pt>
                <c:pt idx="327">
                  <c:v>44186.052395833336</c:v>
                </c:pt>
                <c:pt idx="328">
                  <c:v>44186.052407407406</c:v>
                </c:pt>
                <c:pt idx="329">
                  <c:v>44186.052418981482</c:v>
                </c:pt>
                <c:pt idx="330">
                  <c:v>44186.052430555559</c:v>
                </c:pt>
                <c:pt idx="331">
                  <c:v>44186.052442129629</c:v>
                </c:pt>
                <c:pt idx="332">
                  <c:v>44186.052453703705</c:v>
                </c:pt>
                <c:pt idx="333">
                  <c:v>44186.052465277775</c:v>
                </c:pt>
                <c:pt idx="334">
                  <c:v>44186.052476851852</c:v>
                </c:pt>
                <c:pt idx="335">
                  <c:v>44186.052488425928</c:v>
                </c:pt>
                <c:pt idx="336">
                  <c:v>44186.052499999998</c:v>
                </c:pt>
                <c:pt idx="337">
                  <c:v>44186.052511574075</c:v>
                </c:pt>
                <c:pt idx="338">
                  <c:v>44186.052523148152</c:v>
                </c:pt>
                <c:pt idx="339">
                  <c:v>44186.052534722221</c:v>
                </c:pt>
                <c:pt idx="340">
                  <c:v>44186.052546296298</c:v>
                </c:pt>
                <c:pt idx="341">
                  <c:v>44186.052557870367</c:v>
                </c:pt>
                <c:pt idx="342">
                  <c:v>44186.052569444444</c:v>
                </c:pt>
                <c:pt idx="343">
                  <c:v>44186.052581018521</c:v>
                </c:pt>
                <c:pt idx="344">
                  <c:v>44186.05259259259</c:v>
                </c:pt>
                <c:pt idx="345">
                  <c:v>44186.052604166667</c:v>
                </c:pt>
                <c:pt idx="346">
                  <c:v>44186.052615740744</c:v>
                </c:pt>
                <c:pt idx="347">
                  <c:v>44186.052627314813</c:v>
                </c:pt>
                <c:pt idx="348">
                  <c:v>44186.05263888889</c:v>
                </c:pt>
                <c:pt idx="349">
                  <c:v>44186.05265046296</c:v>
                </c:pt>
                <c:pt idx="350">
                  <c:v>44186.052662037036</c:v>
                </c:pt>
                <c:pt idx="351">
                  <c:v>44186.052673611113</c:v>
                </c:pt>
                <c:pt idx="352">
                  <c:v>44186.052685185183</c:v>
                </c:pt>
                <c:pt idx="353">
                  <c:v>44186.05269675926</c:v>
                </c:pt>
                <c:pt idx="354">
                  <c:v>44186.052708333336</c:v>
                </c:pt>
                <c:pt idx="355">
                  <c:v>44186.052719907406</c:v>
                </c:pt>
                <c:pt idx="356">
                  <c:v>44186.052731481483</c:v>
                </c:pt>
                <c:pt idx="357">
                  <c:v>44186.052743055552</c:v>
                </c:pt>
                <c:pt idx="358">
                  <c:v>44186.052754629629</c:v>
                </c:pt>
                <c:pt idx="359">
                  <c:v>44186.052766203706</c:v>
                </c:pt>
                <c:pt idx="360">
                  <c:v>44186.052777777775</c:v>
                </c:pt>
                <c:pt idx="361">
                  <c:v>44186.052789351852</c:v>
                </c:pt>
                <c:pt idx="362">
                  <c:v>44186.052800925929</c:v>
                </c:pt>
                <c:pt idx="363">
                  <c:v>44186.052812499998</c:v>
                </c:pt>
                <c:pt idx="364">
                  <c:v>44186.052824074075</c:v>
                </c:pt>
                <c:pt idx="365">
                  <c:v>44186.052835648145</c:v>
                </c:pt>
                <c:pt idx="366">
                  <c:v>44186.052847222221</c:v>
                </c:pt>
                <c:pt idx="367">
                  <c:v>44186.052858796298</c:v>
                </c:pt>
                <c:pt idx="368">
                  <c:v>44186.052870370368</c:v>
                </c:pt>
                <c:pt idx="369">
                  <c:v>44186.052881944444</c:v>
                </c:pt>
                <c:pt idx="370">
                  <c:v>44186.052893518521</c:v>
                </c:pt>
                <c:pt idx="371">
                  <c:v>44186.052905092591</c:v>
                </c:pt>
                <c:pt idx="372">
                  <c:v>44186.052916666667</c:v>
                </c:pt>
                <c:pt idx="373">
                  <c:v>44186.052928240744</c:v>
                </c:pt>
                <c:pt idx="374">
                  <c:v>44186.052939814814</c:v>
                </c:pt>
                <c:pt idx="375">
                  <c:v>44186.052951388891</c:v>
                </c:pt>
                <c:pt idx="376">
                  <c:v>44186.05296296296</c:v>
                </c:pt>
                <c:pt idx="377">
                  <c:v>44186.052974537037</c:v>
                </c:pt>
                <c:pt idx="378">
                  <c:v>44186.052986111114</c:v>
                </c:pt>
                <c:pt idx="379">
                  <c:v>44186.052997685183</c:v>
                </c:pt>
                <c:pt idx="380">
                  <c:v>44186.05300925926</c:v>
                </c:pt>
                <c:pt idx="381">
                  <c:v>44186.053020833337</c:v>
                </c:pt>
                <c:pt idx="382">
                  <c:v>44186.053032407406</c:v>
                </c:pt>
                <c:pt idx="383">
                  <c:v>44186.053043981483</c:v>
                </c:pt>
                <c:pt idx="384">
                  <c:v>44186.053055555552</c:v>
                </c:pt>
                <c:pt idx="385">
                  <c:v>44186.053067129629</c:v>
                </c:pt>
                <c:pt idx="386">
                  <c:v>44186.053078703706</c:v>
                </c:pt>
                <c:pt idx="387">
                  <c:v>44186.053090277775</c:v>
                </c:pt>
                <c:pt idx="388">
                  <c:v>44186.053101851852</c:v>
                </c:pt>
                <c:pt idx="389">
                  <c:v>44186.053113425929</c:v>
                </c:pt>
                <c:pt idx="390">
                  <c:v>44186.053124999999</c:v>
                </c:pt>
                <c:pt idx="391">
                  <c:v>44186.053136574075</c:v>
                </c:pt>
                <c:pt idx="392">
                  <c:v>44186.053148148145</c:v>
                </c:pt>
                <c:pt idx="393">
                  <c:v>44186.053159722222</c:v>
                </c:pt>
                <c:pt idx="394">
                  <c:v>44186.053171296298</c:v>
                </c:pt>
                <c:pt idx="395">
                  <c:v>44186.053182870368</c:v>
                </c:pt>
                <c:pt idx="396">
                  <c:v>44186.053194444445</c:v>
                </c:pt>
                <c:pt idx="397">
                  <c:v>44186.053206018521</c:v>
                </c:pt>
                <c:pt idx="398">
                  <c:v>44186.053217592591</c:v>
                </c:pt>
                <c:pt idx="399">
                  <c:v>44186.053229166668</c:v>
                </c:pt>
                <c:pt idx="400">
                  <c:v>44186.053240740737</c:v>
                </c:pt>
                <c:pt idx="401">
                  <c:v>44186.053252314814</c:v>
                </c:pt>
                <c:pt idx="402">
                  <c:v>44186.053263888891</c:v>
                </c:pt>
                <c:pt idx="403">
                  <c:v>44186.05327546296</c:v>
                </c:pt>
                <c:pt idx="404">
                  <c:v>44186.053287037037</c:v>
                </c:pt>
                <c:pt idx="405">
                  <c:v>44186.053298611114</c:v>
                </c:pt>
                <c:pt idx="406">
                  <c:v>44186.053310185183</c:v>
                </c:pt>
                <c:pt idx="407">
                  <c:v>44186.05332175926</c:v>
                </c:pt>
                <c:pt idx="408">
                  <c:v>44186.053333333337</c:v>
                </c:pt>
                <c:pt idx="409">
                  <c:v>44186.053344907406</c:v>
                </c:pt>
                <c:pt idx="410">
                  <c:v>44186.053356481483</c:v>
                </c:pt>
                <c:pt idx="411">
                  <c:v>44186.053368055553</c:v>
                </c:pt>
                <c:pt idx="412">
                  <c:v>44186.053379629629</c:v>
                </c:pt>
                <c:pt idx="413">
                  <c:v>44186.053391203706</c:v>
                </c:pt>
                <c:pt idx="414">
                  <c:v>44186.053402777776</c:v>
                </c:pt>
                <c:pt idx="415">
                  <c:v>44186.053414351853</c:v>
                </c:pt>
                <c:pt idx="416">
                  <c:v>44186.053425925929</c:v>
                </c:pt>
                <c:pt idx="417">
                  <c:v>44186.053437499999</c:v>
                </c:pt>
                <c:pt idx="418">
                  <c:v>44186.053449074076</c:v>
                </c:pt>
                <c:pt idx="419">
                  <c:v>44186.053460648145</c:v>
                </c:pt>
                <c:pt idx="420">
                  <c:v>44186.053472222222</c:v>
                </c:pt>
                <c:pt idx="421">
                  <c:v>44186.053483796299</c:v>
                </c:pt>
                <c:pt idx="422">
                  <c:v>44186.053495370368</c:v>
                </c:pt>
                <c:pt idx="423">
                  <c:v>44186.053506944445</c:v>
                </c:pt>
                <c:pt idx="424">
                  <c:v>44186.053518518522</c:v>
                </c:pt>
                <c:pt idx="425">
                  <c:v>44186.053530092591</c:v>
                </c:pt>
                <c:pt idx="426">
                  <c:v>44186.053541666668</c:v>
                </c:pt>
                <c:pt idx="427">
                  <c:v>44186.053553240738</c:v>
                </c:pt>
                <c:pt idx="428">
                  <c:v>44186.053564814814</c:v>
                </c:pt>
                <c:pt idx="429">
                  <c:v>44186.053576388891</c:v>
                </c:pt>
                <c:pt idx="430">
                  <c:v>44186.053587962961</c:v>
                </c:pt>
                <c:pt idx="431">
                  <c:v>44186.053599537037</c:v>
                </c:pt>
                <c:pt idx="432">
                  <c:v>44186.053611111114</c:v>
                </c:pt>
                <c:pt idx="433">
                  <c:v>44186.053622685184</c:v>
                </c:pt>
                <c:pt idx="434">
                  <c:v>44186.05363425926</c:v>
                </c:pt>
                <c:pt idx="435">
                  <c:v>44186.05364583333</c:v>
                </c:pt>
                <c:pt idx="436">
                  <c:v>44186.053657407407</c:v>
                </c:pt>
                <c:pt idx="437">
                  <c:v>44186.053668981483</c:v>
                </c:pt>
                <c:pt idx="438">
                  <c:v>44186.053680555553</c:v>
                </c:pt>
                <c:pt idx="439">
                  <c:v>44186.05369212963</c:v>
                </c:pt>
                <c:pt idx="440">
                  <c:v>44186.053703703707</c:v>
                </c:pt>
                <c:pt idx="441">
                  <c:v>44186.053715277776</c:v>
                </c:pt>
                <c:pt idx="442">
                  <c:v>44186.053726851853</c:v>
                </c:pt>
                <c:pt idx="443">
                  <c:v>44186.053738425922</c:v>
                </c:pt>
                <c:pt idx="444">
                  <c:v>44186.053749999999</c:v>
                </c:pt>
                <c:pt idx="445">
                  <c:v>44186.053761574076</c:v>
                </c:pt>
                <c:pt idx="446">
                  <c:v>44186.053773148145</c:v>
                </c:pt>
                <c:pt idx="447">
                  <c:v>44186.053784722222</c:v>
                </c:pt>
                <c:pt idx="448">
                  <c:v>44186.053796296299</c:v>
                </c:pt>
                <c:pt idx="449">
                  <c:v>44186.053807870368</c:v>
                </c:pt>
                <c:pt idx="450">
                  <c:v>44186.053819444445</c:v>
                </c:pt>
                <c:pt idx="451">
                  <c:v>44186.053831018522</c:v>
                </c:pt>
                <c:pt idx="452">
                  <c:v>44186.053842592592</c:v>
                </c:pt>
                <c:pt idx="453">
                  <c:v>44186.053854166668</c:v>
                </c:pt>
                <c:pt idx="454">
                  <c:v>44186.053865740738</c:v>
                </c:pt>
                <c:pt idx="455">
                  <c:v>44186.053877314815</c:v>
                </c:pt>
                <c:pt idx="456">
                  <c:v>44186.053888888891</c:v>
                </c:pt>
                <c:pt idx="457">
                  <c:v>44186.053900462961</c:v>
                </c:pt>
                <c:pt idx="458">
                  <c:v>44186.053912037038</c:v>
                </c:pt>
                <c:pt idx="459">
                  <c:v>44186.053923611114</c:v>
                </c:pt>
                <c:pt idx="460">
                  <c:v>44186.053935185184</c:v>
                </c:pt>
                <c:pt idx="461">
                  <c:v>44186.053946759261</c:v>
                </c:pt>
                <c:pt idx="462">
                  <c:v>44186.05395833333</c:v>
                </c:pt>
                <c:pt idx="463">
                  <c:v>44186.053969907407</c:v>
                </c:pt>
                <c:pt idx="464">
                  <c:v>44186.053981481484</c:v>
                </c:pt>
                <c:pt idx="465">
                  <c:v>44186.053993055553</c:v>
                </c:pt>
                <c:pt idx="466">
                  <c:v>44186.05400462963</c:v>
                </c:pt>
                <c:pt idx="467">
                  <c:v>44186.054016203707</c:v>
                </c:pt>
                <c:pt idx="468">
                  <c:v>44186.054027777776</c:v>
                </c:pt>
                <c:pt idx="469">
                  <c:v>44186.054039351853</c:v>
                </c:pt>
                <c:pt idx="470">
                  <c:v>44186.054050925923</c:v>
                </c:pt>
                <c:pt idx="471">
                  <c:v>44186.054062499999</c:v>
                </c:pt>
                <c:pt idx="472">
                  <c:v>44186.054074074076</c:v>
                </c:pt>
                <c:pt idx="473">
                  <c:v>44186.054085648146</c:v>
                </c:pt>
                <c:pt idx="474">
                  <c:v>44186.054097222222</c:v>
                </c:pt>
                <c:pt idx="475">
                  <c:v>44186.054108796299</c:v>
                </c:pt>
                <c:pt idx="476">
                  <c:v>44186.054120370369</c:v>
                </c:pt>
                <c:pt idx="477">
                  <c:v>44186.054131944446</c:v>
                </c:pt>
                <c:pt idx="478">
                  <c:v>44186.054143518515</c:v>
                </c:pt>
                <c:pt idx="479">
                  <c:v>44186.054155092592</c:v>
                </c:pt>
                <c:pt idx="480">
                  <c:v>44186.054166666669</c:v>
                </c:pt>
                <c:pt idx="481">
                  <c:v>44186.054178240738</c:v>
                </c:pt>
                <c:pt idx="482">
                  <c:v>44186.054189814815</c:v>
                </c:pt>
                <c:pt idx="483">
                  <c:v>44186.054201388892</c:v>
                </c:pt>
                <c:pt idx="484">
                  <c:v>44186.054212962961</c:v>
                </c:pt>
                <c:pt idx="485">
                  <c:v>44186.054224537038</c:v>
                </c:pt>
                <c:pt idx="486">
                  <c:v>44186.054236111115</c:v>
                </c:pt>
                <c:pt idx="487">
                  <c:v>44186.054247685184</c:v>
                </c:pt>
                <c:pt idx="488">
                  <c:v>44186.054259259261</c:v>
                </c:pt>
                <c:pt idx="489">
                  <c:v>44186.054270833331</c:v>
                </c:pt>
                <c:pt idx="490">
                  <c:v>44186.054282407407</c:v>
                </c:pt>
                <c:pt idx="491">
                  <c:v>44186.054293981484</c:v>
                </c:pt>
                <c:pt idx="492">
                  <c:v>44186.054305555554</c:v>
                </c:pt>
                <c:pt idx="493">
                  <c:v>44186.05431712963</c:v>
                </c:pt>
                <c:pt idx="494">
                  <c:v>44186.054328703707</c:v>
                </c:pt>
                <c:pt idx="495">
                  <c:v>44186.054340277777</c:v>
                </c:pt>
                <c:pt idx="496">
                  <c:v>44186.054351851853</c:v>
                </c:pt>
                <c:pt idx="497">
                  <c:v>44186.054363425923</c:v>
                </c:pt>
                <c:pt idx="498">
                  <c:v>44186.054375</c:v>
                </c:pt>
                <c:pt idx="499">
                  <c:v>44186.054386574076</c:v>
                </c:pt>
                <c:pt idx="500">
                  <c:v>44186.054398148146</c:v>
                </c:pt>
                <c:pt idx="501">
                  <c:v>44186.054409722223</c:v>
                </c:pt>
                <c:pt idx="502">
                  <c:v>44186.0544212963</c:v>
                </c:pt>
                <c:pt idx="503">
                  <c:v>44186.054432870369</c:v>
                </c:pt>
                <c:pt idx="504">
                  <c:v>44186.054444444446</c:v>
                </c:pt>
                <c:pt idx="505">
                  <c:v>44186.054456018515</c:v>
                </c:pt>
                <c:pt idx="506">
                  <c:v>44186.054467592592</c:v>
                </c:pt>
                <c:pt idx="507">
                  <c:v>44186.054479166669</c:v>
                </c:pt>
                <c:pt idx="508">
                  <c:v>44186.054490740738</c:v>
                </c:pt>
                <c:pt idx="509">
                  <c:v>44186.054502314815</c:v>
                </c:pt>
                <c:pt idx="510">
                  <c:v>44186.054513888892</c:v>
                </c:pt>
                <c:pt idx="511">
                  <c:v>44186.054525462961</c:v>
                </c:pt>
                <c:pt idx="512">
                  <c:v>44186.054537037038</c:v>
                </c:pt>
                <c:pt idx="513">
                  <c:v>44186.054548611108</c:v>
                </c:pt>
                <c:pt idx="514">
                  <c:v>44186.054560185185</c:v>
                </c:pt>
                <c:pt idx="515">
                  <c:v>44186.054571759261</c:v>
                </c:pt>
                <c:pt idx="516">
                  <c:v>44186.054583333331</c:v>
                </c:pt>
                <c:pt idx="517">
                  <c:v>44186.054594907408</c:v>
                </c:pt>
                <c:pt idx="518">
                  <c:v>44186.054606481484</c:v>
                </c:pt>
                <c:pt idx="519">
                  <c:v>44186.054618055554</c:v>
                </c:pt>
                <c:pt idx="520">
                  <c:v>44186.054629629631</c:v>
                </c:pt>
                <c:pt idx="521">
                  <c:v>44186.0546412037</c:v>
                </c:pt>
                <c:pt idx="522">
                  <c:v>44186.054652777777</c:v>
                </c:pt>
                <c:pt idx="523">
                  <c:v>44186.054664351854</c:v>
                </c:pt>
                <c:pt idx="524">
                  <c:v>44186.054675925923</c:v>
                </c:pt>
                <c:pt idx="525">
                  <c:v>44186.0546875</c:v>
                </c:pt>
                <c:pt idx="526">
                  <c:v>44186.054699074077</c:v>
                </c:pt>
                <c:pt idx="527">
                  <c:v>44186.054710648146</c:v>
                </c:pt>
                <c:pt idx="528">
                  <c:v>44186.054722222223</c:v>
                </c:pt>
                <c:pt idx="529">
                  <c:v>44186.0547337963</c:v>
                </c:pt>
                <c:pt idx="530">
                  <c:v>44186.054745370369</c:v>
                </c:pt>
                <c:pt idx="531">
                  <c:v>44186.054756944446</c:v>
                </c:pt>
                <c:pt idx="532">
                  <c:v>44186.054768518516</c:v>
                </c:pt>
                <c:pt idx="533">
                  <c:v>44186.054780092592</c:v>
                </c:pt>
                <c:pt idx="534">
                  <c:v>44186.054791666669</c:v>
                </c:pt>
                <c:pt idx="535">
                  <c:v>44186.054803240739</c:v>
                </c:pt>
                <c:pt idx="536">
                  <c:v>44186.054814814815</c:v>
                </c:pt>
                <c:pt idx="537">
                  <c:v>44186.054826388892</c:v>
                </c:pt>
                <c:pt idx="538">
                  <c:v>44186.054837962962</c:v>
                </c:pt>
                <c:pt idx="539">
                  <c:v>44186.054849537039</c:v>
                </c:pt>
                <c:pt idx="540">
                  <c:v>44186.054861111108</c:v>
                </c:pt>
                <c:pt idx="541">
                  <c:v>44186.054872685185</c:v>
                </c:pt>
                <c:pt idx="542">
                  <c:v>44186.054884259262</c:v>
                </c:pt>
                <c:pt idx="543">
                  <c:v>44186.054895833331</c:v>
                </c:pt>
                <c:pt idx="544">
                  <c:v>44186.054907407408</c:v>
                </c:pt>
                <c:pt idx="545">
                  <c:v>44186.054918981485</c:v>
                </c:pt>
                <c:pt idx="546">
                  <c:v>44186.054930555554</c:v>
                </c:pt>
                <c:pt idx="547">
                  <c:v>44186.054942129631</c:v>
                </c:pt>
                <c:pt idx="548">
                  <c:v>44186.0549537037</c:v>
                </c:pt>
                <c:pt idx="549">
                  <c:v>44186.054965277777</c:v>
                </c:pt>
                <c:pt idx="550">
                  <c:v>44186.054976851854</c:v>
                </c:pt>
                <c:pt idx="551">
                  <c:v>44186.054988425924</c:v>
                </c:pt>
                <c:pt idx="552">
                  <c:v>44186.055</c:v>
                </c:pt>
                <c:pt idx="553">
                  <c:v>44186.055011574077</c:v>
                </c:pt>
                <c:pt idx="554">
                  <c:v>44186.055023148147</c:v>
                </c:pt>
                <c:pt idx="555">
                  <c:v>44186.055034722223</c:v>
                </c:pt>
                <c:pt idx="556">
                  <c:v>44186.055046296293</c:v>
                </c:pt>
                <c:pt idx="557">
                  <c:v>44186.05505787037</c:v>
                </c:pt>
                <c:pt idx="558">
                  <c:v>44186.055069444446</c:v>
                </c:pt>
                <c:pt idx="559">
                  <c:v>44186.055081018516</c:v>
                </c:pt>
                <c:pt idx="560">
                  <c:v>44186.055092592593</c:v>
                </c:pt>
                <c:pt idx="561">
                  <c:v>44186.055104166669</c:v>
                </c:pt>
                <c:pt idx="562">
                  <c:v>44186.055115740739</c:v>
                </c:pt>
                <c:pt idx="563">
                  <c:v>44186.055127314816</c:v>
                </c:pt>
                <c:pt idx="564">
                  <c:v>44186.055138888885</c:v>
                </c:pt>
                <c:pt idx="565">
                  <c:v>44186.055150462962</c:v>
                </c:pt>
                <c:pt idx="566">
                  <c:v>44186.055162037039</c:v>
                </c:pt>
                <c:pt idx="567">
                  <c:v>44186.055173611108</c:v>
                </c:pt>
                <c:pt idx="568">
                  <c:v>44186.055185185185</c:v>
                </c:pt>
                <c:pt idx="569">
                  <c:v>44186.055196759262</c:v>
                </c:pt>
                <c:pt idx="570">
                  <c:v>44186.055208333331</c:v>
                </c:pt>
                <c:pt idx="571">
                  <c:v>44186.055219907408</c:v>
                </c:pt>
                <c:pt idx="572">
                  <c:v>44186.055231481485</c:v>
                </c:pt>
                <c:pt idx="573">
                  <c:v>44186.055243055554</c:v>
                </c:pt>
                <c:pt idx="574">
                  <c:v>44186.055254629631</c:v>
                </c:pt>
                <c:pt idx="575">
                  <c:v>44186.055266203701</c:v>
                </c:pt>
                <c:pt idx="576">
                  <c:v>44186.055277777778</c:v>
                </c:pt>
                <c:pt idx="577">
                  <c:v>44186.055289351854</c:v>
                </c:pt>
                <c:pt idx="578">
                  <c:v>44186.055300925924</c:v>
                </c:pt>
                <c:pt idx="579">
                  <c:v>44186.055312500001</c:v>
                </c:pt>
                <c:pt idx="580">
                  <c:v>44186.055324074077</c:v>
                </c:pt>
                <c:pt idx="581">
                  <c:v>44186.055335648147</c:v>
                </c:pt>
                <c:pt idx="582">
                  <c:v>44186.055347222224</c:v>
                </c:pt>
                <c:pt idx="583">
                  <c:v>44186.055358796293</c:v>
                </c:pt>
                <c:pt idx="584">
                  <c:v>44186.05537037037</c:v>
                </c:pt>
                <c:pt idx="585">
                  <c:v>44186.055381944447</c:v>
                </c:pt>
                <c:pt idx="586">
                  <c:v>44186.055393518516</c:v>
                </c:pt>
                <c:pt idx="587">
                  <c:v>44186.055405092593</c:v>
                </c:pt>
                <c:pt idx="588">
                  <c:v>44186.05541666667</c:v>
                </c:pt>
                <c:pt idx="589">
                  <c:v>44186.055428240739</c:v>
                </c:pt>
                <c:pt idx="590">
                  <c:v>44186.055439814816</c:v>
                </c:pt>
                <c:pt idx="591">
                  <c:v>44186.055451388886</c:v>
                </c:pt>
                <c:pt idx="592">
                  <c:v>44186.055462962962</c:v>
                </c:pt>
                <c:pt idx="593">
                  <c:v>44186.055474537039</c:v>
                </c:pt>
                <c:pt idx="594">
                  <c:v>44186.055486111109</c:v>
                </c:pt>
                <c:pt idx="595">
                  <c:v>44186.055497685185</c:v>
                </c:pt>
                <c:pt idx="596">
                  <c:v>44186.055509259262</c:v>
                </c:pt>
                <c:pt idx="597">
                  <c:v>44186.055520833332</c:v>
                </c:pt>
                <c:pt idx="598">
                  <c:v>44186.055532407408</c:v>
                </c:pt>
                <c:pt idx="599">
                  <c:v>44186.055543981478</c:v>
                </c:pt>
                <c:pt idx="600">
                  <c:v>44186.055555555555</c:v>
                </c:pt>
                <c:pt idx="601">
                  <c:v>44186.055567129632</c:v>
                </c:pt>
                <c:pt idx="602">
                  <c:v>44186.055578703701</c:v>
                </c:pt>
                <c:pt idx="603">
                  <c:v>44186.055590277778</c:v>
                </c:pt>
                <c:pt idx="604">
                  <c:v>44186.055601851855</c:v>
                </c:pt>
                <c:pt idx="605">
                  <c:v>44186.055613425924</c:v>
                </c:pt>
                <c:pt idx="606">
                  <c:v>44186.055625000001</c:v>
                </c:pt>
                <c:pt idx="607">
                  <c:v>44186.055636574078</c:v>
                </c:pt>
                <c:pt idx="608">
                  <c:v>44186.055648148147</c:v>
                </c:pt>
                <c:pt idx="609">
                  <c:v>44186.055659722224</c:v>
                </c:pt>
                <c:pt idx="610">
                  <c:v>44186.055671296293</c:v>
                </c:pt>
                <c:pt idx="611">
                  <c:v>44186.05568287037</c:v>
                </c:pt>
                <c:pt idx="612">
                  <c:v>44186.055694444447</c:v>
                </c:pt>
                <c:pt idx="613">
                  <c:v>44186.055706018517</c:v>
                </c:pt>
                <c:pt idx="614">
                  <c:v>44186.055717592593</c:v>
                </c:pt>
                <c:pt idx="615">
                  <c:v>44186.05572916667</c:v>
                </c:pt>
                <c:pt idx="616">
                  <c:v>44186.05574074074</c:v>
                </c:pt>
                <c:pt idx="617">
                  <c:v>44186.055752314816</c:v>
                </c:pt>
                <c:pt idx="618">
                  <c:v>44186.055763888886</c:v>
                </c:pt>
                <c:pt idx="619">
                  <c:v>44186.055775462963</c:v>
                </c:pt>
                <c:pt idx="620">
                  <c:v>44186.055787037039</c:v>
                </c:pt>
                <c:pt idx="621">
                  <c:v>44186.055798611109</c:v>
                </c:pt>
                <c:pt idx="622">
                  <c:v>44186.055810185186</c:v>
                </c:pt>
                <c:pt idx="623">
                  <c:v>44186.055821759262</c:v>
                </c:pt>
                <c:pt idx="624">
                  <c:v>44186.055833333332</c:v>
                </c:pt>
                <c:pt idx="625">
                  <c:v>44186.055844907409</c:v>
                </c:pt>
                <c:pt idx="626">
                  <c:v>44186.055856481478</c:v>
                </c:pt>
                <c:pt idx="627">
                  <c:v>44186.055868055555</c:v>
                </c:pt>
                <c:pt idx="628">
                  <c:v>44186.055879629632</c:v>
                </c:pt>
                <c:pt idx="629">
                  <c:v>44186.055891203701</c:v>
                </c:pt>
                <c:pt idx="630">
                  <c:v>44186.055902777778</c:v>
                </c:pt>
                <c:pt idx="631">
                  <c:v>44186.055914351855</c:v>
                </c:pt>
                <c:pt idx="632">
                  <c:v>44186.055925925924</c:v>
                </c:pt>
                <c:pt idx="633">
                  <c:v>44186.055937500001</c:v>
                </c:pt>
                <c:pt idx="634">
                  <c:v>44186.055949074071</c:v>
                </c:pt>
                <c:pt idx="635">
                  <c:v>44186.055960648147</c:v>
                </c:pt>
                <c:pt idx="636">
                  <c:v>44186.055972222224</c:v>
                </c:pt>
                <c:pt idx="637">
                  <c:v>44186.055983796294</c:v>
                </c:pt>
                <c:pt idx="638">
                  <c:v>44186.055995370371</c:v>
                </c:pt>
                <c:pt idx="639">
                  <c:v>44186.056006944447</c:v>
                </c:pt>
                <c:pt idx="640">
                  <c:v>44186.056018518517</c:v>
                </c:pt>
                <c:pt idx="641">
                  <c:v>44186.056030092594</c:v>
                </c:pt>
                <c:pt idx="642">
                  <c:v>44186.056041666663</c:v>
                </c:pt>
                <c:pt idx="643">
                  <c:v>44186.05605324074</c:v>
                </c:pt>
                <c:pt idx="644">
                  <c:v>44186.056064814817</c:v>
                </c:pt>
                <c:pt idx="645">
                  <c:v>44186.056076388886</c:v>
                </c:pt>
                <c:pt idx="646">
                  <c:v>44186.056087962963</c:v>
                </c:pt>
                <c:pt idx="647">
                  <c:v>44186.05609953704</c:v>
                </c:pt>
                <c:pt idx="648">
                  <c:v>44186.056111111109</c:v>
                </c:pt>
                <c:pt idx="649">
                  <c:v>44186.056122685186</c:v>
                </c:pt>
                <c:pt idx="650">
                  <c:v>44186.056134259263</c:v>
                </c:pt>
                <c:pt idx="651">
                  <c:v>44186.056145833332</c:v>
                </c:pt>
                <c:pt idx="652">
                  <c:v>44186.056157407409</c:v>
                </c:pt>
                <c:pt idx="653">
                  <c:v>44186.056168981479</c:v>
                </c:pt>
                <c:pt idx="654">
                  <c:v>44186.056180555555</c:v>
                </c:pt>
                <c:pt idx="655">
                  <c:v>44186.056192129632</c:v>
                </c:pt>
                <c:pt idx="656">
                  <c:v>44186.056203703702</c:v>
                </c:pt>
                <c:pt idx="657">
                  <c:v>44186.056215277778</c:v>
                </c:pt>
                <c:pt idx="658">
                  <c:v>44186.056226851855</c:v>
                </c:pt>
                <c:pt idx="659">
                  <c:v>44186.056238425925</c:v>
                </c:pt>
                <c:pt idx="660">
                  <c:v>44186.056250000001</c:v>
                </c:pt>
                <c:pt idx="661">
                  <c:v>44186.056261574071</c:v>
                </c:pt>
                <c:pt idx="662">
                  <c:v>44186.056273148148</c:v>
                </c:pt>
                <c:pt idx="663">
                  <c:v>44186.056284722225</c:v>
                </c:pt>
                <c:pt idx="664">
                  <c:v>44186.056296296294</c:v>
                </c:pt>
                <c:pt idx="665">
                  <c:v>44186.056307870371</c:v>
                </c:pt>
                <c:pt idx="666">
                  <c:v>44186.056319444448</c:v>
                </c:pt>
                <c:pt idx="667">
                  <c:v>44186.056331018517</c:v>
                </c:pt>
                <c:pt idx="668">
                  <c:v>44186.056342592594</c:v>
                </c:pt>
                <c:pt idx="669">
                  <c:v>44186.056354166663</c:v>
                </c:pt>
                <c:pt idx="670">
                  <c:v>44186.05636574074</c:v>
                </c:pt>
                <c:pt idx="671">
                  <c:v>44186.056377314817</c:v>
                </c:pt>
                <c:pt idx="672">
                  <c:v>44186.056388888886</c:v>
                </c:pt>
                <c:pt idx="673">
                  <c:v>44186.056400462963</c:v>
                </c:pt>
                <c:pt idx="674">
                  <c:v>44186.05641203704</c:v>
                </c:pt>
                <c:pt idx="675">
                  <c:v>44186.056423611109</c:v>
                </c:pt>
                <c:pt idx="676">
                  <c:v>44186.056435185186</c:v>
                </c:pt>
                <c:pt idx="677">
                  <c:v>44186.056446759256</c:v>
                </c:pt>
                <c:pt idx="678">
                  <c:v>44186.056458333333</c:v>
                </c:pt>
                <c:pt idx="679">
                  <c:v>44186.056469907409</c:v>
                </c:pt>
                <c:pt idx="680">
                  <c:v>44186.056481481479</c:v>
                </c:pt>
                <c:pt idx="681">
                  <c:v>44186.056493055556</c:v>
                </c:pt>
                <c:pt idx="682">
                  <c:v>44186.056504629632</c:v>
                </c:pt>
                <c:pt idx="683">
                  <c:v>44186.056516203702</c:v>
                </c:pt>
                <c:pt idx="684">
                  <c:v>44186.056527777779</c:v>
                </c:pt>
                <c:pt idx="685">
                  <c:v>44186.056539351855</c:v>
                </c:pt>
                <c:pt idx="686">
                  <c:v>44186.056550925925</c:v>
                </c:pt>
                <c:pt idx="687">
                  <c:v>44186.056562500002</c:v>
                </c:pt>
                <c:pt idx="688">
                  <c:v>44186.056574074071</c:v>
                </c:pt>
                <c:pt idx="689">
                  <c:v>44186.056585648148</c:v>
                </c:pt>
                <c:pt idx="690">
                  <c:v>44186.056597222225</c:v>
                </c:pt>
                <c:pt idx="691">
                  <c:v>44186.056608796294</c:v>
                </c:pt>
                <c:pt idx="692">
                  <c:v>44186.056620370371</c:v>
                </c:pt>
                <c:pt idx="693">
                  <c:v>44186.056631944448</c:v>
                </c:pt>
                <c:pt idx="694">
                  <c:v>44186.056643518517</c:v>
                </c:pt>
                <c:pt idx="695">
                  <c:v>44186.056655092594</c:v>
                </c:pt>
                <c:pt idx="696">
                  <c:v>44186.056666666664</c:v>
                </c:pt>
                <c:pt idx="697">
                  <c:v>44186.05667824074</c:v>
                </c:pt>
                <c:pt idx="698">
                  <c:v>44186.056689814817</c:v>
                </c:pt>
                <c:pt idx="699">
                  <c:v>44186.056701388887</c:v>
                </c:pt>
                <c:pt idx="700">
                  <c:v>44186.056712962964</c:v>
                </c:pt>
                <c:pt idx="701">
                  <c:v>44186.05672453704</c:v>
                </c:pt>
                <c:pt idx="702">
                  <c:v>44186.05673611111</c:v>
                </c:pt>
                <c:pt idx="703">
                  <c:v>44186.056747685187</c:v>
                </c:pt>
                <c:pt idx="704">
                  <c:v>44186.056759259256</c:v>
                </c:pt>
                <c:pt idx="705">
                  <c:v>44186.056770833333</c:v>
                </c:pt>
                <c:pt idx="706">
                  <c:v>44186.05678240741</c:v>
                </c:pt>
                <c:pt idx="707">
                  <c:v>44186.056793981479</c:v>
                </c:pt>
                <c:pt idx="708">
                  <c:v>44186.056805555556</c:v>
                </c:pt>
                <c:pt idx="709">
                  <c:v>44186.056817129633</c:v>
                </c:pt>
                <c:pt idx="710">
                  <c:v>44186.056828703702</c:v>
                </c:pt>
                <c:pt idx="711">
                  <c:v>44186.056840277779</c:v>
                </c:pt>
                <c:pt idx="712">
                  <c:v>44186.056851851848</c:v>
                </c:pt>
                <c:pt idx="713">
                  <c:v>44186.056863425925</c:v>
                </c:pt>
                <c:pt idx="714">
                  <c:v>44186.056875000002</c:v>
                </c:pt>
                <c:pt idx="715">
                  <c:v>44186.056886574072</c:v>
                </c:pt>
                <c:pt idx="716">
                  <c:v>44186.056898148148</c:v>
                </c:pt>
                <c:pt idx="717">
                  <c:v>44186.056909722225</c:v>
                </c:pt>
                <c:pt idx="718">
                  <c:v>44186.056921296295</c:v>
                </c:pt>
                <c:pt idx="719">
                  <c:v>44186.056932870371</c:v>
                </c:pt>
                <c:pt idx="720">
                  <c:v>44186.056944444441</c:v>
                </c:pt>
                <c:pt idx="721">
                  <c:v>44186.056956018518</c:v>
                </c:pt>
                <c:pt idx="722">
                  <c:v>44186.056967592594</c:v>
                </c:pt>
                <c:pt idx="723">
                  <c:v>44186.056979166664</c:v>
                </c:pt>
                <c:pt idx="724">
                  <c:v>44186.056990740741</c:v>
                </c:pt>
                <c:pt idx="725">
                  <c:v>44186.057002314818</c:v>
                </c:pt>
                <c:pt idx="726">
                  <c:v>44186.057013888887</c:v>
                </c:pt>
                <c:pt idx="727">
                  <c:v>44186.057025462964</c:v>
                </c:pt>
                <c:pt idx="728">
                  <c:v>44186.057037037041</c:v>
                </c:pt>
                <c:pt idx="729">
                  <c:v>44186.05704861111</c:v>
                </c:pt>
                <c:pt idx="730">
                  <c:v>44186.057060185187</c:v>
                </c:pt>
                <c:pt idx="731">
                  <c:v>44186.057071759256</c:v>
                </c:pt>
                <c:pt idx="732">
                  <c:v>44186.057083333333</c:v>
                </c:pt>
                <c:pt idx="733">
                  <c:v>44186.05709490741</c:v>
                </c:pt>
                <c:pt idx="734">
                  <c:v>44186.057106481479</c:v>
                </c:pt>
                <c:pt idx="735">
                  <c:v>44186.057118055556</c:v>
                </c:pt>
                <c:pt idx="736">
                  <c:v>44186.057129629633</c:v>
                </c:pt>
                <c:pt idx="737">
                  <c:v>44186.057141203702</c:v>
                </c:pt>
                <c:pt idx="738">
                  <c:v>44186.057152777779</c:v>
                </c:pt>
                <c:pt idx="739">
                  <c:v>44186.057164351849</c:v>
                </c:pt>
                <c:pt idx="740">
                  <c:v>44186.057175925926</c:v>
                </c:pt>
                <c:pt idx="741">
                  <c:v>44186.057187500002</c:v>
                </c:pt>
                <c:pt idx="742">
                  <c:v>44186.057199074072</c:v>
                </c:pt>
                <c:pt idx="743">
                  <c:v>44186.057210648149</c:v>
                </c:pt>
                <c:pt idx="744">
                  <c:v>44186.057222222225</c:v>
                </c:pt>
                <c:pt idx="745">
                  <c:v>44186.057233796295</c:v>
                </c:pt>
                <c:pt idx="746">
                  <c:v>44186.057245370372</c:v>
                </c:pt>
                <c:pt idx="747">
                  <c:v>44186.057256944441</c:v>
                </c:pt>
                <c:pt idx="748">
                  <c:v>44186.057268518518</c:v>
                </c:pt>
                <c:pt idx="749">
                  <c:v>44186.057280092595</c:v>
                </c:pt>
                <c:pt idx="750">
                  <c:v>44186.057291666664</c:v>
                </c:pt>
                <c:pt idx="751">
                  <c:v>44186.057303240741</c:v>
                </c:pt>
                <c:pt idx="752">
                  <c:v>44186.057314814818</c:v>
                </c:pt>
                <c:pt idx="753">
                  <c:v>44186.057326388887</c:v>
                </c:pt>
                <c:pt idx="754">
                  <c:v>44186.057337962964</c:v>
                </c:pt>
                <c:pt idx="755">
                  <c:v>44186.057349537034</c:v>
                </c:pt>
                <c:pt idx="756">
                  <c:v>44186.05736111111</c:v>
                </c:pt>
                <c:pt idx="757">
                  <c:v>44186.057372685187</c:v>
                </c:pt>
                <c:pt idx="758">
                  <c:v>44186.057384259257</c:v>
                </c:pt>
                <c:pt idx="759">
                  <c:v>44186.057395833333</c:v>
                </c:pt>
                <c:pt idx="760">
                  <c:v>44186.05740740741</c:v>
                </c:pt>
                <c:pt idx="761">
                  <c:v>44186.05741898148</c:v>
                </c:pt>
                <c:pt idx="762">
                  <c:v>44186.057430555556</c:v>
                </c:pt>
                <c:pt idx="763">
                  <c:v>44186.057442129626</c:v>
                </c:pt>
                <c:pt idx="764">
                  <c:v>44186.057453703703</c:v>
                </c:pt>
                <c:pt idx="765">
                  <c:v>44186.05746527778</c:v>
                </c:pt>
                <c:pt idx="766">
                  <c:v>44186.057476851849</c:v>
                </c:pt>
                <c:pt idx="767">
                  <c:v>44186.057488425926</c:v>
                </c:pt>
                <c:pt idx="768">
                  <c:v>44186.057500000003</c:v>
                </c:pt>
                <c:pt idx="769">
                  <c:v>44186.057511574072</c:v>
                </c:pt>
                <c:pt idx="770">
                  <c:v>44186.057523148149</c:v>
                </c:pt>
                <c:pt idx="771">
                  <c:v>44186.057534722226</c:v>
                </c:pt>
                <c:pt idx="772">
                  <c:v>44186.057546296295</c:v>
                </c:pt>
                <c:pt idx="773">
                  <c:v>44186.057557870372</c:v>
                </c:pt>
                <c:pt idx="774">
                  <c:v>44186.057569444441</c:v>
                </c:pt>
                <c:pt idx="775">
                  <c:v>44186.057581018518</c:v>
                </c:pt>
                <c:pt idx="776">
                  <c:v>44186.057592592595</c:v>
                </c:pt>
                <c:pt idx="777">
                  <c:v>44186.057604166665</c:v>
                </c:pt>
                <c:pt idx="778">
                  <c:v>44186.057615740741</c:v>
                </c:pt>
                <c:pt idx="779">
                  <c:v>44186.057627314818</c:v>
                </c:pt>
                <c:pt idx="780">
                  <c:v>44186.057638888888</c:v>
                </c:pt>
                <c:pt idx="781">
                  <c:v>44186.057650462964</c:v>
                </c:pt>
                <c:pt idx="782">
                  <c:v>44186.057662037034</c:v>
                </c:pt>
                <c:pt idx="783">
                  <c:v>44186.057673611111</c:v>
                </c:pt>
                <c:pt idx="784">
                  <c:v>44186.057685185187</c:v>
                </c:pt>
                <c:pt idx="785">
                  <c:v>44186.057696759257</c:v>
                </c:pt>
                <c:pt idx="786">
                  <c:v>44186.057708333334</c:v>
                </c:pt>
                <c:pt idx="787">
                  <c:v>44186.057719907411</c:v>
                </c:pt>
                <c:pt idx="788">
                  <c:v>44186.05773148148</c:v>
                </c:pt>
                <c:pt idx="789">
                  <c:v>44186.057743055557</c:v>
                </c:pt>
                <c:pt idx="790">
                  <c:v>44186.057754629626</c:v>
                </c:pt>
                <c:pt idx="791">
                  <c:v>44186.057766203703</c:v>
                </c:pt>
                <c:pt idx="792">
                  <c:v>44186.05777777778</c:v>
                </c:pt>
                <c:pt idx="793">
                  <c:v>44186.057789351849</c:v>
                </c:pt>
                <c:pt idx="794">
                  <c:v>44186.057800925926</c:v>
                </c:pt>
                <c:pt idx="795">
                  <c:v>44186.057812500003</c:v>
                </c:pt>
                <c:pt idx="796">
                  <c:v>44186.057824074072</c:v>
                </c:pt>
                <c:pt idx="797">
                  <c:v>44186.057835648149</c:v>
                </c:pt>
                <c:pt idx="798">
                  <c:v>44186.057847222219</c:v>
                </c:pt>
                <c:pt idx="799">
                  <c:v>44186.057858796295</c:v>
                </c:pt>
                <c:pt idx="800">
                  <c:v>44186.057870370372</c:v>
                </c:pt>
                <c:pt idx="801">
                  <c:v>44186.057881944442</c:v>
                </c:pt>
                <c:pt idx="802">
                  <c:v>44186.057893518519</c:v>
                </c:pt>
                <c:pt idx="803">
                  <c:v>44186.057905092595</c:v>
                </c:pt>
                <c:pt idx="804">
                  <c:v>44186.057916666665</c:v>
                </c:pt>
                <c:pt idx="805">
                  <c:v>44186.057928240742</c:v>
                </c:pt>
                <c:pt idx="806">
                  <c:v>44186.057939814818</c:v>
                </c:pt>
                <c:pt idx="807">
                  <c:v>44186.057951388888</c:v>
                </c:pt>
                <c:pt idx="808">
                  <c:v>44186.057962962965</c:v>
                </c:pt>
                <c:pt idx="809">
                  <c:v>44186.057974537034</c:v>
                </c:pt>
                <c:pt idx="810">
                  <c:v>44186.057986111111</c:v>
                </c:pt>
                <c:pt idx="811">
                  <c:v>44186.057997685188</c:v>
                </c:pt>
                <c:pt idx="812">
                  <c:v>44186.058009259257</c:v>
                </c:pt>
                <c:pt idx="813">
                  <c:v>44186.058020833334</c:v>
                </c:pt>
                <c:pt idx="814">
                  <c:v>44186.058032407411</c:v>
                </c:pt>
                <c:pt idx="815">
                  <c:v>44186.05804398148</c:v>
                </c:pt>
                <c:pt idx="816">
                  <c:v>44186.058055555557</c:v>
                </c:pt>
                <c:pt idx="817">
                  <c:v>44186.058067129627</c:v>
                </c:pt>
                <c:pt idx="818">
                  <c:v>44186.058078703703</c:v>
                </c:pt>
                <c:pt idx="819">
                  <c:v>44186.05809027778</c:v>
                </c:pt>
                <c:pt idx="820">
                  <c:v>44186.05810185185</c:v>
                </c:pt>
                <c:pt idx="821">
                  <c:v>44186.058113425926</c:v>
                </c:pt>
                <c:pt idx="822">
                  <c:v>44186.058125000003</c:v>
                </c:pt>
                <c:pt idx="823">
                  <c:v>44186.058136574073</c:v>
                </c:pt>
                <c:pt idx="824">
                  <c:v>44186.058148148149</c:v>
                </c:pt>
                <c:pt idx="825">
                  <c:v>44186.058159722219</c:v>
                </c:pt>
                <c:pt idx="826">
                  <c:v>44186.058171296296</c:v>
                </c:pt>
                <c:pt idx="827">
                  <c:v>44186.058182870373</c:v>
                </c:pt>
                <c:pt idx="828">
                  <c:v>44186.058194444442</c:v>
                </c:pt>
                <c:pt idx="829">
                  <c:v>44186.058206018519</c:v>
                </c:pt>
                <c:pt idx="830">
                  <c:v>44186.058217592596</c:v>
                </c:pt>
                <c:pt idx="831">
                  <c:v>44186.058229166665</c:v>
                </c:pt>
                <c:pt idx="832">
                  <c:v>44186.058240740742</c:v>
                </c:pt>
                <c:pt idx="833">
                  <c:v>44186.058252314811</c:v>
                </c:pt>
                <c:pt idx="834">
                  <c:v>44186.058263888888</c:v>
                </c:pt>
                <c:pt idx="835">
                  <c:v>44186.058275462965</c:v>
                </c:pt>
                <c:pt idx="836">
                  <c:v>44186.058287037034</c:v>
                </c:pt>
                <c:pt idx="837">
                  <c:v>44186.058298611111</c:v>
                </c:pt>
                <c:pt idx="838">
                  <c:v>44186.058310185188</c:v>
                </c:pt>
                <c:pt idx="839">
                  <c:v>44186.058321759258</c:v>
                </c:pt>
                <c:pt idx="840">
                  <c:v>44186.058333333334</c:v>
                </c:pt>
                <c:pt idx="841">
                  <c:v>44186.058344907404</c:v>
                </c:pt>
                <c:pt idx="842">
                  <c:v>44186.058356481481</c:v>
                </c:pt>
                <c:pt idx="843">
                  <c:v>44186.058368055557</c:v>
                </c:pt>
                <c:pt idx="844">
                  <c:v>44186.058379629627</c:v>
                </c:pt>
                <c:pt idx="845">
                  <c:v>44186.058391203704</c:v>
                </c:pt>
                <c:pt idx="846">
                  <c:v>44186.05840277778</c:v>
                </c:pt>
                <c:pt idx="847">
                  <c:v>44186.05841435185</c:v>
                </c:pt>
                <c:pt idx="848">
                  <c:v>44186.058425925927</c:v>
                </c:pt>
                <c:pt idx="849">
                  <c:v>44186.058437500003</c:v>
                </c:pt>
                <c:pt idx="850">
                  <c:v>44186.058449074073</c:v>
                </c:pt>
                <c:pt idx="851">
                  <c:v>44186.05846064815</c:v>
                </c:pt>
                <c:pt idx="852">
                  <c:v>44186.058472222219</c:v>
                </c:pt>
                <c:pt idx="853">
                  <c:v>44186.058483796296</c:v>
                </c:pt>
                <c:pt idx="854">
                  <c:v>44186.058495370373</c:v>
                </c:pt>
                <c:pt idx="855">
                  <c:v>44186.058506944442</c:v>
                </c:pt>
                <c:pt idx="856">
                  <c:v>44186.058518518519</c:v>
                </c:pt>
                <c:pt idx="857">
                  <c:v>44186.058530092596</c:v>
                </c:pt>
                <c:pt idx="858">
                  <c:v>44186.058541666665</c:v>
                </c:pt>
                <c:pt idx="859">
                  <c:v>44186.058553240742</c:v>
                </c:pt>
                <c:pt idx="860">
                  <c:v>44186.058564814812</c:v>
                </c:pt>
                <c:pt idx="861">
                  <c:v>44186.058576388888</c:v>
                </c:pt>
                <c:pt idx="862">
                  <c:v>44186.058587962965</c:v>
                </c:pt>
                <c:pt idx="863">
                  <c:v>44186.058599537035</c:v>
                </c:pt>
                <c:pt idx="864">
                  <c:v>44186.058611111112</c:v>
                </c:pt>
                <c:pt idx="865">
                  <c:v>44186.058622685188</c:v>
                </c:pt>
                <c:pt idx="866">
                  <c:v>44186.058634259258</c:v>
                </c:pt>
                <c:pt idx="867">
                  <c:v>44186.058645833335</c:v>
                </c:pt>
                <c:pt idx="868">
                  <c:v>44186.058657407404</c:v>
                </c:pt>
                <c:pt idx="869">
                  <c:v>44186.058668981481</c:v>
                </c:pt>
                <c:pt idx="870">
                  <c:v>44186.058680555558</c:v>
                </c:pt>
                <c:pt idx="871">
                  <c:v>44186.058692129627</c:v>
                </c:pt>
                <c:pt idx="872">
                  <c:v>44186.058703703704</c:v>
                </c:pt>
                <c:pt idx="873">
                  <c:v>44186.058715277781</c:v>
                </c:pt>
                <c:pt idx="874">
                  <c:v>44186.05872685185</c:v>
                </c:pt>
                <c:pt idx="875">
                  <c:v>44186.058738425927</c:v>
                </c:pt>
                <c:pt idx="876">
                  <c:v>44186.058749999997</c:v>
                </c:pt>
                <c:pt idx="877">
                  <c:v>44186.058761574073</c:v>
                </c:pt>
                <c:pt idx="878">
                  <c:v>44186.05877314815</c:v>
                </c:pt>
                <c:pt idx="879">
                  <c:v>44186.05878472222</c:v>
                </c:pt>
                <c:pt idx="880">
                  <c:v>44186.058796296296</c:v>
                </c:pt>
                <c:pt idx="881">
                  <c:v>44186.058807870373</c:v>
                </c:pt>
                <c:pt idx="882">
                  <c:v>44186.058819444443</c:v>
                </c:pt>
                <c:pt idx="883">
                  <c:v>44186.058831018519</c:v>
                </c:pt>
                <c:pt idx="884">
                  <c:v>44186.058842592596</c:v>
                </c:pt>
                <c:pt idx="885">
                  <c:v>44186.058854166666</c:v>
                </c:pt>
                <c:pt idx="886">
                  <c:v>44186.058865740742</c:v>
                </c:pt>
                <c:pt idx="887">
                  <c:v>44186.058877314812</c:v>
                </c:pt>
                <c:pt idx="888">
                  <c:v>44186.058888888889</c:v>
                </c:pt>
                <c:pt idx="889">
                  <c:v>44186.058900462966</c:v>
                </c:pt>
                <c:pt idx="890">
                  <c:v>44186.058912037035</c:v>
                </c:pt>
                <c:pt idx="891">
                  <c:v>44186.058923611112</c:v>
                </c:pt>
                <c:pt idx="892">
                  <c:v>44186.058935185189</c:v>
                </c:pt>
                <c:pt idx="893">
                  <c:v>44186.058946759258</c:v>
                </c:pt>
                <c:pt idx="894">
                  <c:v>44186.058958333335</c:v>
                </c:pt>
                <c:pt idx="895">
                  <c:v>44186.058969907404</c:v>
                </c:pt>
                <c:pt idx="896">
                  <c:v>44186.058981481481</c:v>
                </c:pt>
                <c:pt idx="897">
                  <c:v>44186.058993055558</c:v>
                </c:pt>
                <c:pt idx="898">
                  <c:v>44186.059004629627</c:v>
                </c:pt>
                <c:pt idx="899">
                  <c:v>44186.059016203704</c:v>
                </c:pt>
                <c:pt idx="900">
                  <c:v>44186.059027777781</c:v>
                </c:pt>
                <c:pt idx="901">
                  <c:v>44186.059039351851</c:v>
                </c:pt>
                <c:pt idx="902">
                  <c:v>44186.059050925927</c:v>
                </c:pt>
                <c:pt idx="903">
                  <c:v>44186.059062499997</c:v>
                </c:pt>
                <c:pt idx="904">
                  <c:v>44186.059074074074</c:v>
                </c:pt>
                <c:pt idx="905">
                  <c:v>44186.05908564815</c:v>
                </c:pt>
                <c:pt idx="906">
                  <c:v>44186.05909722222</c:v>
                </c:pt>
                <c:pt idx="907">
                  <c:v>44186.059108796297</c:v>
                </c:pt>
                <c:pt idx="908">
                  <c:v>44186.059120370373</c:v>
                </c:pt>
                <c:pt idx="909">
                  <c:v>44186.059131944443</c:v>
                </c:pt>
                <c:pt idx="910">
                  <c:v>44186.05914351852</c:v>
                </c:pt>
                <c:pt idx="911">
                  <c:v>44186.059155092589</c:v>
                </c:pt>
                <c:pt idx="912">
                  <c:v>44186.059166666666</c:v>
                </c:pt>
                <c:pt idx="913">
                  <c:v>44186.059178240743</c:v>
                </c:pt>
                <c:pt idx="914">
                  <c:v>44186.059189814812</c:v>
                </c:pt>
                <c:pt idx="915">
                  <c:v>44186.059201388889</c:v>
                </c:pt>
                <c:pt idx="916">
                  <c:v>44186.059212962966</c:v>
                </c:pt>
                <c:pt idx="917">
                  <c:v>44186.059224537035</c:v>
                </c:pt>
                <c:pt idx="918">
                  <c:v>44186.059236111112</c:v>
                </c:pt>
                <c:pt idx="919">
                  <c:v>44186.059247685182</c:v>
                </c:pt>
                <c:pt idx="920">
                  <c:v>44186.059259259258</c:v>
                </c:pt>
                <c:pt idx="921">
                  <c:v>44186.059270833335</c:v>
                </c:pt>
                <c:pt idx="922">
                  <c:v>44186.059282407405</c:v>
                </c:pt>
                <c:pt idx="923">
                  <c:v>44186.059293981481</c:v>
                </c:pt>
                <c:pt idx="924">
                  <c:v>44186.059305555558</c:v>
                </c:pt>
                <c:pt idx="925">
                  <c:v>44186.059317129628</c:v>
                </c:pt>
                <c:pt idx="926">
                  <c:v>44186.059328703705</c:v>
                </c:pt>
                <c:pt idx="927">
                  <c:v>44186.059340277781</c:v>
                </c:pt>
                <c:pt idx="928">
                  <c:v>44186.059351851851</c:v>
                </c:pt>
                <c:pt idx="929">
                  <c:v>44186.059363425928</c:v>
                </c:pt>
                <c:pt idx="930">
                  <c:v>44186.059374999997</c:v>
                </c:pt>
                <c:pt idx="931">
                  <c:v>44186.059386574074</c:v>
                </c:pt>
                <c:pt idx="932">
                  <c:v>44186.059398148151</c:v>
                </c:pt>
                <c:pt idx="933">
                  <c:v>44186.05940972222</c:v>
                </c:pt>
                <c:pt idx="934">
                  <c:v>44186.059421296297</c:v>
                </c:pt>
                <c:pt idx="935">
                  <c:v>44186.059432870374</c:v>
                </c:pt>
                <c:pt idx="936">
                  <c:v>44186.059444444443</c:v>
                </c:pt>
                <c:pt idx="937">
                  <c:v>44186.05945601852</c:v>
                </c:pt>
                <c:pt idx="938">
                  <c:v>44186.059467592589</c:v>
                </c:pt>
                <c:pt idx="939">
                  <c:v>44186.059479166666</c:v>
                </c:pt>
                <c:pt idx="940">
                  <c:v>44186.059490740743</c:v>
                </c:pt>
                <c:pt idx="941">
                  <c:v>44186.059502314813</c:v>
                </c:pt>
                <c:pt idx="942">
                  <c:v>44186.059513888889</c:v>
                </c:pt>
                <c:pt idx="943">
                  <c:v>44186.059525462966</c:v>
                </c:pt>
                <c:pt idx="944">
                  <c:v>44186.059537037036</c:v>
                </c:pt>
                <c:pt idx="945">
                  <c:v>44186.059548611112</c:v>
                </c:pt>
                <c:pt idx="946">
                  <c:v>44186.059560185182</c:v>
                </c:pt>
                <c:pt idx="947">
                  <c:v>44186.059571759259</c:v>
                </c:pt>
                <c:pt idx="948">
                  <c:v>44186.059583333335</c:v>
                </c:pt>
                <c:pt idx="949">
                  <c:v>44186.059594907405</c:v>
                </c:pt>
                <c:pt idx="950">
                  <c:v>44186.059606481482</c:v>
                </c:pt>
                <c:pt idx="951">
                  <c:v>44186.059618055559</c:v>
                </c:pt>
                <c:pt idx="952">
                  <c:v>44186.059629629628</c:v>
                </c:pt>
                <c:pt idx="953">
                  <c:v>44186.059641203705</c:v>
                </c:pt>
                <c:pt idx="954">
                  <c:v>44186.059652777774</c:v>
                </c:pt>
                <c:pt idx="955">
                  <c:v>44186.059664351851</c:v>
                </c:pt>
                <c:pt idx="956">
                  <c:v>44186.059675925928</c:v>
                </c:pt>
                <c:pt idx="957">
                  <c:v>44186.059687499997</c:v>
                </c:pt>
                <c:pt idx="958">
                  <c:v>44186.059699074074</c:v>
                </c:pt>
                <c:pt idx="959">
                  <c:v>44186.059710648151</c:v>
                </c:pt>
                <c:pt idx="960">
                  <c:v>44186.05972222222</c:v>
                </c:pt>
                <c:pt idx="961">
                  <c:v>44186.059733796297</c:v>
                </c:pt>
                <c:pt idx="962">
                  <c:v>44186.059745370374</c:v>
                </c:pt>
                <c:pt idx="963">
                  <c:v>44186.059756944444</c:v>
                </c:pt>
                <c:pt idx="964">
                  <c:v>44186.05976851852</c:v>
                </c:pt>
                <c:pt idx="965">
                  <c:v>44186.05978009259</c:v>
                </c:pt>
                <c:pt idx="966">
                  <c:v>44186.059791666667</c:v>
                </c:pt>
                <c:pt idx="967">
                  <c:v>44186.059803240743</c:v>
                </c:pt>
                <c:pt idx="968">
                  <c:v>44186.059814814813</c:v>
                </c:pt>
                <c:pt idx="969">
                  <c:v>44186.05982638889</c:v>
                </c:pt>
                <c:pt idx="970">
                  <c:v>44186.059837962966</c:v>
                </c:pt>
                <c:pt idx="971">
                  <c:v>44186.059849537036</c:v>
                </c:pt>
                <c:pt idx="972">
                  <c:v>44186.059861111113</c:v>
                </c:pt>
                <c:pt idx="973">
                  <c:v>44186.059872685182</c:v>
                </c:pt>
                <c:pt idx="974">
                  <c:v>44186.059884259259</c:v>
                </c:pt>
                <c:pt idx="975">
                  <c:v>44186.059895833336</c:v>
                </c:pt>
                <c:pt idx="976">
                  <c:v>44186.059907407405</c:v>
                </c:pt>
                <c:pt idx="977">
                  <c:v>44186.059918981482</c:v>
                </c:pt>
                <c:pt idx="978">
                  <c:v>44186.059930555559</c:v>
                </c:pt>
                <c:pt idx="979">
                  <c:v>44186.059942129628</c:v>
                </c:pt>
                <c:pt idx="980">
                  <c:v>44186.059953703705</c:v>
                </c:pt>
                <c:pt idx="981">
                  <c:v>44186.059965277775</c:v>
                </c:pt>
                <c:pt idx="982">
                  <c:v>44186.059976851851</c:v>
                </c:pt>
                <c:pt idx="983">
                  <c:v>44186.059988425928</c:v>
                </c:pt>
                <c:pt idx="984">
                  <c:v>44186.06</c:v>
                </c:pt>
                <c:pt idx="985">
                  <c:v>44186.060011574074</c:v>
                </c:pt>
                <c:pt idx="986">
                  <c:v>44186.060023148151</c:v>
                </c:pt>
                <c:pt idx="987">
                  <c:v>44186.060034722221</c:v>
                </c:pt>
                <c:pt idx="988">
                  <c:v>44186.060046296298</c:v>
                </c:pt>
                <c:pt idx="989">
                  <c:v>44186.060057870367</c:v>
                </c:pt>
                <c:pt idx="990">
                  <c:v>44186.060069444444</c:v>
                </c:pt>
                <c:pt idx="991">
                  <c:v>44186.060081018521</c:v>
                </c:pt>
                <c:pt idx="992">
                  <c:v>44186.06009259259</c:v>
                </c:pt>
                <c:pt idx="993">
                  <c:v>44186.060104166667</c:v>
                </c:pt>
                <c:pt idx="994">
                  <c:v>44186.060115740744</c:v>
                </c:pt>
                <c:pt idx="995">
                  <c:v>44186.060127314813</c:v>
                </c:pt>
                <c:pt idx="996">
                  <c:v>44186.06013888889</c:v>
                </c:pt>
                <c:pt idx="997">
                  <c:v>44186.060150462959</c:v>
                </c:pt>
                <c:pt idx="998">
                  <c:v>44186.060162037036</c:v>
                </c:pt>
                <c:pt idx="999">
                  <c:v>44186.060173611113</c:v>
                </c:pt>
                <c:pt idx="1000">
                  <c:v>44186.060185185182</c:v>
                </c:pt>
                <c:pt idx="1001">
                  <c:v>44186.060196759259</c:v>
                </c:pt>
                <c:pt idx="1002">
                  <c:v>44186.060208333336</c:v>
                </c:pt>
                <c:pt idx="1003">
                  <c:v>44186.060219907406</c:v>
                </c:pt>
                <c:pt idx="1004">
                  <c:v>44186.060231481482</c:v>
                </c:pt>
                <c:pt idx="1005">
                  <c:v>44186.060243055559</c:v>
                </c:pt>
                <c:pt idx="1006">
                  <c:v>44186.060254629629</c:v>
                </c:pt>
                <c:pt idx="1007">
                  <c:v>44186.060266203705</c:v>
                </c:pt>
                <c:pt idx="1008">
                  <c:v>44186.060277777775</c:v>
                </c:pt>
                <c:pt idx="1009">
                  <c:v>44186.060289351852</c:v>
                </c:pt>
                <c:pt idx="1010">
                  <c:v>44186.060300925928</c:v>
                </c:pt>
                <c:pt idx="1011">
                  <c:v>44186.060312499998</c:v>
                </c:pt>
                <c:pt idx="1012">
                  <c:v>44186.060324074075</c:v>
                </c:pt>
                <c:pt idx="1013">
                  <c:v>44186.060335648152</c:v>
                </c:pt>
                <c:pt idx="1014">
                  <c:v>44186.060347222221</c:v>
                </c:pt>
                <c:pt idx="1015">
                  <c:v>44186.060358796298</c:v>
                </c:pt>
                <c:pt idx="1016">
                  <c:v>44186.060370370367</c:v>
                </c:pt>
                <c:pt idx="1017">
                  <c:v>44186.060381944444</c:v>
                </c:pt>
                <c:pt idx="1018">
                  <c:v>44186.060393518521</c:v>
                </c:pt>
                <c:pt idx="1019">
                  <c:v>44186.06040509259</c:v>
                </c:pt>
                <c:pt idx="1020">
                  <c:v>44186.060416666667</c:v>
                </c:pt>
                <c:pt idx="1021">
                  <c:v>44186.060428240744</c:v>
                </c:pt>
                <c:pt idx="1022">
                  <c:v>44186.060439814813</c:v>
                </c:pt>
                <c:pt idx="1023">
                  <c:v>44186.06045138889</c:v>
                </c:pt>
                <c:pt idx="1024">
                  <c:v>44186.06046296296</c:v>
                </c:pt>
                <c:pt idx="1025">
                  <c:v>44186.060474537036</c:v>
                </c:pt>
                <c:pt idx="1026">
                  <c:v>44186.060486111113</c:v>
                </c:pt>
                <c:pt idx="1027">
                  <c:v>44186.060497685183</c:v>
                </c:pt>
                <c:pt idx="1028">
                  <c:v>44186.06050925926</c:v>
                </c:pt>
                <c:pt idx="1029">
                  <c:v>44186.060520833336</c:v>
                </c:pt>
                <c:pt idx="1030">
                  <c:v>44186.060532407406</c:v>
                </c:pt>
                <c:pt idx="1031">
                  <c:v>44186.060543981483</c:v>
                </c:pt>
                <c:pt idx="1032">
                  <c:v>44186.060555555552</c:v>
                </c:pt>
                <c:pt idx="1033">
                  <c:v>44186.060567129629</c:v>
                </c:pt>
                <c:pt idx="1034">
                  <c:v>44186.060578703706</c:v>
                </c:pt>
                <c:pt idx="1035">
                  <c:v>44186.060590277775</c:v>
                </c:pt>
                <c:pt idx="1036">
                  <c:v>44186.060601851852</c:v>
                </c:pt>
                <c:pt idx="1037">
                  <c:v>44186.060613425929</c:v>
                </c:pt>
                <c:pt idx="1038">
                  <c:v>44186.060624999998</c:v>
                </c:pt>
                <c:pt idx="1039">
                  <c:v>44186.060636574075</c:v>
                </c:pt>
                <c:pt idx="1040">
                  <c:v>44186.060648148145</c:v>
                </c:pt>
                <c:pt idx="1041">
                  <c:v>44186.060659722221</c:v>
                </c:pt>
                <c:pt idx="1042">
                  <c:v>44186.060671296298</c:v>
                </c:pt>
                <c:pt idx="1043">
                  <c:v>44186.060682870368</c:v>
                </c:pt>
                <c:pt idx="1044">
                  <c:v>44186.060694444444</c:v>
                </c:pt>
                <c:pt idx="1045">
                  <c:v>44186.060706018521</c:v>
                </c:pt>
                <c:pt idx="1046">
                  <c:v>44186.060717592591</c:v>
                </c:pt>
                <c:pt idx="1047">
                  <c:v>44186.060729166667</c:v>
                </c:pt>
                <c:pt idx="1048">
                  <c:v>44186.060740740744</c:v>
                </c:pt>
                <c:pt idx="1049">
                  <c:v>44186.060752314814</c:v>
                </c:pt>
                <c:pt idx="1050">
                  <c:v>44186.060763888891</c:v>
                </c:pt>
                <c:pt idx="1051">
                  <c:v>44186.06077546296</c:v>
                </c:pt>
                <c:pt idx="1052">
                  <c:v>44186.060787037037</c:v>
                </c:pt>
                <c:pt idx="1053">
                  <c:v>44186.060798611114</c:v>
                </c:pt>
                <c:pt idx="1054">
                  <c:v>44186.060810185183</c:v>
                </c:pt>
                <c:pt idx="1055">
                  <c:v>44186.06082175926</c:v>
                </c:pt>
                <c:pt idx="1056">
                  <c:v>44186.060833333337</c:v>
                </c:pt>
                <c:pt idx="1057">
                  <c:v>44186.060844907406</c:v>
                </c:pt>
                <c:pt idx="1058">
                  <c:v>44186.060856481483</c:v>
                </c:pt>
                <c:pt idx="1059">
                  <c:v>44186.060868055552</c:v>
                </c:pt>
                <c:pt idx="1060">
                  <c:v>44186.060879629629</c:v>
                </c:pt>
                <c:pt idx="1061">
                  <c:v>44186.060891203706</c:v>
                </c:pt>
                <c:pt idx="1062">
                  <c:v>44186.060902777775</c:v>
                </c:pt>
                <c:pt idx="1063">
                  <c:v>44186.060914351852</c:v>
                </c:pt>
                <c:pt idx="1064">
                  <c:v>44186.060925925929</c:v>
                </c:pt>
                <c:pt idx="1065">
                  <c:v>44186.060937499999</c:v>
                </c:pt>
                <c:pt idx="1066">
                  <c:v>44186.060949074075</c:v>
                </c:pt>
                <c:pt idx="1067">
                  <c:v>44186.060960648145</c:v>
                </c:pt>
                <c:pt idx="1068">
                  <c:v>44186.060972222222</c:v>
                </c:pt>
                <c:pt idx="1069">
                  <c:v>44186.060983796298</c:v>
                </c:pt>
                <c:pt idx="1070">
                  <c:v>44186.060995370368</c:v>
                </c:pt>
                <c:pt idx="1071">
                  <c:v>44186.061006944445</c:v>
                </c:pt>
                <c:pt idx="1072">
                  <c:v>44186.061018518521</c:v>
                </c:pt>
                <c:pt idx="1073">
                  <c:v>44186.061030092591</c:v>
                </c:pt>
                <c:pt idx="1074">
                  <c:v>44186.061041666668</c:v>
                </c:pt>
                <c:pt idx="1075">
                  <c:v>44186.061053240737</c:v>
                </c:pt>
                <c:pt idx="1076">
                  <c:v>44186.061064814814</c:v>
                </c:pt>
                <c:pt idx="1077">
                  <c:v>44186.061076388891</c:v>
                </c:pt>
                <c:pt idx="1078">
                  <c:v>44186.06108796296</c:v>
                </c:pt>
                <c:pt idx="1079">
                  <c:v>44186.061099537037</c:v>
                </c:pt>
                <c:pt idx="1080">
                  <c:v>44186.061111111114</c:v>
                </c:pt>
                <c:pt idx="1081">
                  <c:v>44186.061122685183</c:v>
                </c:pt>
                <c:pt idx="1082">
                  <c:v>44186.06113425926</c:v>
                </c:pt>
                <c:pt idx="1083">
                  <c:v>44186.061145833337</c:v>
                </c:pt>
                <c:pt idx="1084">
                  <c:v>44186.061157407406</c:v>
                </c:pt>
                <c:pt idx="1085">
                  <c:v>44186.061168981483</c:v>
                </c:pt>
                <c:pt idx="1086">
                  <c:v>44186.061180555553</c:v>
                </c:pt>
                <c:pt idx="1087">
                  <c:v>44186.061192129629</c:v>
                </c:pt>
                <c:pt idx="1088">
                  <c:v>44186.061203703706</c:v>
                </c:pt>
                <c:pt idx="1089">
                  <c:v>44186.061215277776</c:v>
                </c:pt>
                <c:pt idx="1090">
                  <c:v>44186.061226851853</c:v>
                </c:pt>
                <c:pt idx="1091">
                  <c:v>44186.061238425929</c:v>
                </c:pt>
                <c:pt idx="1092">
                  <c:v>44186.061249999999</c:v>
                </c:pt>
                <c:pt idx="1093">
                  <c:v>44186.061261574076</c:v>
                </c:pt>
                <c:pt idx="1094">
                  <c:v>44186.061273148145</c:v>
                </c:pt>
                <c:pt idx="1095">
                  <c:v>44186.061284722222</c:v>
                </c:pt>
                <c:pt idx="1096">
                  <c:v>44186.061296296299</c:v>
                </c:pt>
                <c:pt idx="1097">
                  <c:v>44186.061307870368</c:v>
                </c:pt>
                <c:pt idx="1098">
                  <c:v>44186.061319444445</c:v>
                </c:pt>
                <c:pt idx="1099">
                  <c:v>44186.061331018522</c:v>
                </c:pt>
                <c:pt idx="1100">
                  <c:v>44186.061342592591</c:v>
                </c:pt>
                <c:pt idx="1101">
                  <c:v>44186.061354166668</c:v>
                </c:pt>
                <c:pt idx="1102">
                  <c:v>44186.061365740738</c:v>
                </c:pt>
                <c:pt idx="1103">
                  <c:v>44186.061377314814</c:v>
                </c:pt>
                <c:pt idx="1104">
                  <c:v>44186.061388888891</c:v>
                </c:pt>
                <c:pt idx="1105">
                  <c:v>44186.061400462961</c:v>
                </c:pt>
                <c:pt idx="1106">
                  <c:v>44186.061412037037</c:v>
                </c:pt>
                <c:pt idx="1107">
                  <c:v>44186.061423611114</c:v>
                </c:pt>
                <c:pt idx="1108">
                  <c:v>44186.061435185184</c:v>
                </c:pt>
                <c:pt idx="1109">
                  <c:v>44186.06144675926</c:v>
                </c:pt>
                <c:pt idx="1110">
                  <c:v>44186.06145833333</c:v>
                </c:pt>
                <c:pt idx="1111">
                  <c:v>44186.061469907407</c:v>
                </c:pt>
                <c:pt idx="1112">
                  <c:v>44186.061481481483</c:v>
                </c:pt>
                <c:pt idx="1113">
                  <c:v>44186.061493055553</c:v>
                </c:pt>
                <c:pt idx="1114">
                  <c:v>44186.06150462963</c:v>
                </c:pt>
                <c:pt idx="1115">
                  <c:v>44186.061516203707</c:v>
                </c:pt>
                <c:pt idx="1116">
                  <c:v>44186.061527777776</c:v>
                </c:pt>
                <c:pt idx="1117">
                  <c:v>44186.061539351853</c:v>
                </c:pt>
                <c:pt idx="1118">
                  <c:v>44186.061550925922</c:v>
                </c:pt>
                <c:pt idx="1119">
                  <c:v>44186.061562499999</c:v>
                </c:pt>
                <c:pt idx="1120">
                  <c:v>44186.061574074076</c:v>
                </c:pt>
                <c:pt idx="1121">
                  <c:v>44186.061585648145</c:v>
                </c:pt>
                <c:pt idx="1122">
                  <c:v>44186.061597222222</c:v>
                </c:pt>
                <c:pt idx="1123">
                  <c:v>44186.061608796299</c:v>
                </c:pt>
                <c:pt idx="1124">
                  <c:v>44186.061620370368</c:v>
                </c:pt>
                <c:pt idx="1125">
                  <c:v>44186.061631944445</c:v>
                </c:pt>
                <c:pt idx="1126">
                  <c:v>44186.061643518522</c:v>
                </c:pt>
                <c:pt idx="1127">
                  <c:v>44186.061655092592</c:v>
                </c:pt>
                <c:pt idx="1128">
                  <c:v>44186.061666666668</c:v>
                </c:pt>
                <c:pt idx="1129">
                  <c:v>44186.061678240738</c:v>
                </c:pt>
                <c:pt idx="1130">
                  <c:v>44186.061689814815</c:v>
                </c:pt>
                <c:pt idx="1131">
                  <c:v>44186.061701388891</c:v>
                </c:pt>
                <c:pt idx="1132">
                  <c:v>44186.061712962961</c:v>
                </c:pt>
                <c:pt idx="1133">
                  <c:v>44186.061724537038</c:v>
                </c:pt>
                <c:pt idx="1134">
                  <c:v>44186.061736111114</c:v>
                </c:pt>
                <c:pt idx="1135">
                  <c:v>44186.061747685184</c:v>
                </c:pt>
                <c:pt idx="1136">
                  <c:v>44186.061759259261</c:v>
                </c:pt>
                <c:pt idx="1137">
                  <c:v>44186.06177083333</c:v>
                </c:pt>
                <c:pt idx="1138">
                  <c:v>44186.061782407407</c:v>
                </c:pt>
                <c:pt idx="1139">
                  <c:v>44186.061793981484</c:v>
                </c:pt>
                <c:pt idx="1140">
                  <c:v>44186.061805555553</c:v>
                </c:pt>
                <c:pt idx="1141">
                  <c:v>44186.06181712963</c:v>
                </c:pt>
                <c:pt idx="1142">
                  <c:v>44186.061828703707</c:v>
                </c:pt>
                <c:pt idx="1143">
                  <c:v>44186.061840277776</c:v>
                </c:pt>
                <c:pt idx="1144">
                  <c:v>44186.061851851853</c:v>
                </c:pt>
                <c:pt idx="1145">
                  <c:v>44186.061863425923</c:v>
                </c:pt>
                <c:pt idx="1146">
                  <c:v>44186.061874999999</c:v>
                </c:pt>
                <c:pt idx="1147">
                  <c:v>44186.061886574076</c:v>
                </c:pt>
                <c:pt idx="1148">
                  <c:v>44186.061898148146</c:v>
                </c:pt>
                <c:pt idx="1149">
                  <c:v>44186.061909722222</c:v>
                </c:pt>
                <c:pt idx="1150">
                  <c:v>44186.061921296299</c:v>
                </c:pt>
                <c:pt idx="1151">
                  <c:v>44186.061932870369</c:v>
                </c:pt>
                <c:pt idx="1152">
                  <c:v>44186.061944444446</c:v>
                </c:pt>
                <c:pt idx="1153">
                  <c:v>44186.061956018515</c:v>
                </c:pt>
                <c:pt idx="1154">
                  <c:v>44186.061967592592</c:v>
                </c:pt>
                <c:pt idx="1155">
                  <c:v>44186.061979166669</c:v>
                </c:pt>
                <c:pt idx="1156">
                  <c:v>44186.061990740738</c:v>
                </c:pt>
                <c:pt idx="1157">
                  <c:v>44186.062002314815</c:v>
                </c:pt>
                <c:pt idx="1158">
                  <c:v>44186.062013888892</c:v>
                </c:pt>
                <c:pt idx="1159">
                  <c:v>44186.062025462961</c:v>
                </c:pt>
                <c:pt idx="1160">
                  <c:v>44186.062037037038</c:v>
                </c:pt>
                <c:pt idx="1161">
                  <c:v>44186.062048611115</c:v>
                </c:pt>
                <c:pt idx="1162">
                  <c:v>44186.062060185184</c:v>
                </c:pt>
                <c:pt idx="1163">
                  <c:v>44186.062071759261</c:v>
                </c:pt>
                <c:pt idx="1164">
                  <c:v>44186.062083333331</c:v>
                </c:pt>
                <c:pt idx="1165">
                  <c:v>44186.062094907407</c:v>
                </c:pt>
                <c:pt idx="1166">
                  <c:v>44186.062106481484</c:v>
                </c:pt>
                <c:pt idx="1167">
                  <c:v>44186.062118055554</c:v>
                </c:pt>
                <c:pt idx="1168">
                  <c:v>44186.06212962963</c:v>
                </c:pt>
                <c:pt idx="1169">
                  <c:v>44186.062141203707</c:v>
                </c:pt>
                <c:pt idx="1170">
                  <c:v>44186.062152777777</c:v>
                </c:pt>
                <c:pt idx="1171">
                  <c:v>44186.062164351853</c:v>
                </c:pt>
                <c:pt idx="1172">
                  <c:v>44186.062175925923</c:v>
                </c:pt>
                <c:pt idx="1173">
                  <c:v>44186.0621875</c:v>
                </c:pt>
                <c:pt idx="1174">
                  <c:v>44186.062199074076</c:v>
                </c:pt>
                <c:pt idx="1175">
                  <c:v>44186.062210648146</c:v>
                </c:pt>
                <c:pt idx="1176">
                  <c:v>44186.062222222223</c:v>
                </c:pt>
                <c:pt idx="1177">
                  <c:v>44186.0622337963</c:v>
                </c:pt>
                <c:pt idx="1178">
                  <c:v>44186.062245370369</c:v>
                </c:pt>
                <c:pt idx="1179">
                  <c:v>44186.062256944446</c:v>
                </c:pt>
                <c:pt idx="1180">
                  <c:v>44186.062268518515</c:v>
                </c:pt>
                <c:pt idx="1181">
                  <c:v>44186.062280092592</c:v>
                </c:pt>
                <c:pt idx="1182">
                  <c:v>44186.062291666669</c:v>
                </c:pt>
                <c:pt idx="1183">
                  <c:v>44186.062303240738</c:v>
                </c:pt>
                <c:pt idx="1184">
                  <c:v>44186.062314814815</c:v>
                </c:pt>
                <c:pt idx="1185">
                  <c:v>44186.062326388892</c:v>
                </c:pt>
                <c:pt idx="1186">
                  <c:v>44186.062337962961</c:v>
                </c:pt>
                <c:pt idx="1187">
                  <c:v>44186.062349537038</c:v>
                </c:pt>
                <c:pt idx="1188">
                  <c:v>44186.062361111108</c:v>
                </c:pt>
                <c:pt idx="1189">
                  <c:v>44186.062372685185</c:v>
                </c:pt>
                <c:pt idx="1190">
                  <c:v>44186.062384259261</c:v>
                </c:pt>
                <c:pt idx="1191">
                  <c:v>44186.062395833331</c:v>
                </c:pt>
                <c:pt idx="1192">
                  <c:v>44186.062407407408</c:v>
                </c:pt>
                <c:pt idx="1193">
                  <c:v>44186.062418981484</c:v>
                </c:pt>
                <c:pt idx="1194">
                  <c:v>44186.062430555554</c:v>
                </c:pt>
                <c:pt idx="1195">
                  <c:v>44186.062442129631</c:v>
                </c:pt>
                <c:pt idx="1196">
                  <c:v>44186.0624537037</c:v>
                </c:pt>
                <c:pt idx="1197">
                  <c:v>44186.062465277777</c:v>
                </c:pt>
                <c:pt idx="1198">
                  <c:v>44186.062476851854</c:v>
                </c:pt>
                <c:pt idx="1199">
                  <c:v>44186.062488425923</c:v>
                </c:pt>
                <c:pt idx="1200">
                  <c:v>44186.0625</c:v>
                </c:pt>
                <c:pt idx="1201">
                  <c:v>44186.062511574077</c:v>
                </c:pt>
                <c:pt idx="1202">
                  <c:v>44186.062523148146</c:v>
                </c:pt>
                <c:pt idx="1203">
                  <c:v>44186.062534722223</c:v>
                </c:pt>
                <c:pt idx="1204">
                  <c:v>44186.0625462963</c:v>
                </c:pt>
                <c:pt idx="1205">
                  <c:v>44186.062557870369</c:v>
                </c:pt>
                <c:pt idx="1206">
                  <c:v>44186.062569444446</c:v>
                </c:pt>
                <c:pt idx="1207">
                  <c:v>44186.062581018516</c:v>
                </c:pt>
                <c:pt idx="1208">
                  <c:v>44186.062592592592</c:v>
                </c:pt>
                <c:pt idx="1209">
                  <c:v>44186.062604166669</c:v>
                </c:pt>
                <c:pt idx="1210">
                  <c:v>44186.062615740739</c:v>
                </c:pt>
                <c:pt idx="1211">
                  <c:v>44186.062627314815</c:v>
                </c:pt>
                <c:pt idx="1212">
                  <c:v>44186.062638888892</c:v>
                </c:pt>
                <c:pt idx="1213">
                  <c:v>44186.062650462962</c:v>
                </c:pt>
                <c:pt idx="1214">
                  <c:v>44186.062662037039</c:v>
                </c:pt>
                <c:pt idx="1215">
                  <c:v>44186.062673611108</c:v>
                </c:pt>
                <c:pt idx="1216">
                  <c:v>44186.062685185185</c:v>
                </c:pt>
                <c:pt idx="1217">
                  <c:v>44186.062696759262</c:v>
                </c:pt>
                <c:pt idx="1218">
                  <c:v>44186.062708333331</c:v>
                </c:pt>
                <c:pt idx="1219">
                  <c:v>44186.062719907408</c:v>
                </c:pt>
                <c:pt idx="1220">
                  <c:v>44186.062731481485</c:v>
                </c:pt>
                <c:pt idx="1221">
                  <c:v>44186.062743055554</c:v>
                </c:pt>
                <c:pt idx="1222">
                  <c:v>44186.062754629631</c:v>
                </c:pt>
                <c:pt idx="1223">
                  <c:v>44186.0627662037</c:v>
                </c:pt>
                <c:pt idx="1224">
                  <c:v>44186.062777777777</c:v>
                </c:pt>
                <c:pt idx="1225">
                  <c:v>44186.062789351854</c:v>
                </c:pt>
                <c:pt idx="1226">
                  <c:v>44186.062800925924</c:v>
                </c:pt>
                <c:pt idx="1227">
                  <c:v>44186.0628125</c:v>
                </c:pt>
                <c:pt idx="1228">
                  <c:v>44186.062824074077</c:v>
                </c:pt>
                <c:pt idx="1229">
                  <c:v>44186.062835648147</c:v>
                </c:pt>
                <c:pt idx="1230">
                  <c:v>44186.062847222223</c:v>
                </c:pt>
                <c:pt idx="1231">
                  <c:v>44186.062858796293</c:v>
                </c:pt>
                <c:pt idx="1232">
                  <c:v>44186.06287037037</c:v>
                </c:pt>
                <c:pt idx="1233">
                  <c:v>44186.062881944446</c:v>
                </c:pt>
                <c:pt idx="1234">
                  <c:v>44186.062893518516</c:v>
                </c:pt>
                <c:pt idx="1235">
                  <c:v>44186.062905092593</c:v>
                </c:pt>
                <c:pt idx="1236">
                  <c:v>44186.062916666669</c:v>
                </c:pt>
                <c:pt idx="1237">
                  <c:v>44186.062928240739</c:v>
                </c:pt>
                <c:pt idx="1238">
                  <c:v>44186.062939814816</c:v>
                </c:pt>
                <c:pt idx="1239">
                  <c:v>44186.062951388885</c:v>
                </c:pt>
                <c:pt idx="1240">
                  <c:v>44186.062962962962</c:v>
                </c:pt>
                <c:pt idx="1241">
                  <c:v>44186.062974537039</c:v>
                </c:pt>
                <c:pt idx="1242">
                  <c:v>44186.062986111108</c:v>
                </c:pt>
                <c:pt idx="1243">
                  <c:v>44186.062997685185</c:v>
                </c:pt>
                <c:pt idx="1244">
                  <c:v>44186.063009259262</c:v>
                </c:pt>
                <c:pt idx="1245">
                  <c:v>44186.063020833331</c:v>
                </c:pt>
                <c:pt idx="1246">
                  <c:v>44186.063032407408</c:v>
                </c:pt>
                <c:pt idx="1247">
                  <c:v>44186.063043981485</c:v>
                </c:pt>
                <c:pt idx="1248">
                  <c:v>44186.063055555554</c:v>
                </c:pt>
                <c:pt idx="1249">
                  <c:v>44186.063067129631</c:v>
                </c:pt>
                <c:pt idx="1250">
                  <c:v>44186.063078703701</c:v>
                </c:pt>
                <c:pt idx="1251">
                  <c:v>44186.063090277778</c:v>
                </c:pt>
                <c:pt idx="1252">
                  <c:v>44186.063101851854</c:v>
                </c:pt>
                <c:pt idx="1253">
                  <c:v>44186.063113425924</c:v>
                </c:pt>
                <c:pt idx="1254">
                  <c:v>44186.063125000001</c:v>
                </c:pt>
                <c:pt idx="1255">
                  <c:v>44186.063136574077</c:v>
                </c:pt>
                <c:pt idx="1256">
                  <c:v>44186.063148148147</c:v>
                </c:pt>
                <c:pt idx="1257">
                  <c:v>44186.063159722224</c:v>
                </c:pt>
                <c:pt idx="1258">
                  <c:v>44186.063171296293</c:v>
                </c:pt>
                <c:pt idx="1259">
                  <c:v>44186.06318287037</c:v>
                </c:pt>
                <c:pt idx="1260">
                  <c:v>44186.063194444447</c:v>
                </c:pt>
                <c:pt idx="1261">
                  <c:v>44186.063206018516</c:v>
                </c:pt>
                <c:pt idx="1262">
                  <c:v>44186.063217592593</c:v>
                </c:pt>
                <c:pt idx="1263">
                  <c:v>44186.06322916667</c:v>
                </c:pt>
                <c:pt idx="1264">
                  <c:v>44186.063240740739</c:v>
                </c:pt>
                <c:pt idx="1265">
                  <c:v>44186.063252314816</c:v>
                </c:pt>
                <c:pt idx="1266">
                  <c:v>44186.063263888886</c:v>
                </c:pt>
                <c:pt idx="1267">
                  <c:v>44186.063275462962</c:v>
                </c:pt>
                <c:pt idx="1268">
                  <c:v>44186.063287037039</c:v>
                </c:pt>
                <c:pt idx="1269">
                  <c:v>44186.063298611109</c:v>
                </c:pt>
                <c:pt idx="1270">
                  <c:v>44186.063310185185</c:v>
                </c:pt>
                <c:pt idx="1271">
                  <c:v>44186.063321759262</c:v>
                </c:pt>
                <c:pt idx="1272">
                  <c:v>44186.063333333332</c:v>
                </c:pt>
                <c:pt idx="1273">
                  <c:v>44186.063344907408</c:v>
                </c:pt>
                <c:pt idx="1274">
                  <c:v>44186.063356481478</c:v>
                </c:pt>
                <c:pt idx="1275">
                  <c:v>44186.063368055555</c:v>
                </c:pt>
                <c:pt idx="1276">
                  <c:v>44186.063379629632</c:v>
                </c:pt>
                <c:pt idx="1277">
                  <c:v>44186.063391203701</c:v>
                </c:pt>
                <c:pt idx="1278">
                  <c:v>44186.063402777778</c:v>
                </c:pt>
                <c:pt idx="1279">
                  <c:v>44186.063414351855</c:v>
                </c:pt>
                <c:pt idx="1280">
                  <c:v>44186.063425925924</c:v>
                </c:pt>
                <c:pt idx="1281">
                  <c:v>44186.063437500001</c:v>
                </c:pt>
                <c:pt idx="1282">
                  <c:v>44186.063449074078</c:v>
                </c:pt>
                <c:pt idx="1283">
                  <c:v>44186.063460648147</c:v>
                </c:pt>
                <c:pt idx="1284">
                  <c:v>44186.063472222224</c:v>
                </c:pt>
                <c:pt idx="1285">
                  <c:v>44186.063483796293</c:v>
                </c:pt>
                <c:pt idx="1286">
                  <c:v>44186.06349537037</c:v>
                </c:pt>
                <c:pt idx="1287">
                  <c:v>44186.063506944447</c:v>
                </c:pt>
                <c:pt idx="1288">
                  <c:v>44186.063518518517</c:v>
                </c:pt>
                <c:pt idx="1289">
                  <c:v>44186.063530092593</c:v>
                </c:pt>
                <c:pt idx="1290">
                  <c:v>44186.06354166667</c:v>
                </c:pt>
                <c:pt idx="1291">
                  <c:v>44186.06355324074</c:v>
                </c:pt>
                <c:pt idx="1292">
                  <c:v>44186.063564814816</c:v>
                </c:pt>
                <c:pt idx="1293">
                  <c:v>44186.063576388886</c:v>
                </c:pt>
                <c:pt idx="1294">
                  <c:v>44186.063587962963</c:v>
                </c:pt>
                <c:pt idx="1295">
                  <c:v>44186.063599537039</c:v>
                </c:pt>
                <c:pt idx="1296">
                  <c:v>44186.063611111109</c:v>
                </c:pt>
                <c:pt idx="1297">
                  <c:v>44186.063622685186</c:v>
                </c:pt>
                <c:pt idx="1298">
                  <c:v>44186.063634259262</c:v>
                </c:pt>
                <c:pt idx="1299">
                  <c:v>44186.063645833332</c:v>
                </c:pt>
                <c:pt idx="1300">
                  <c:v>44186.063657407409</c:v>
                </c:pt>
                <c:pt idx="1301">
                  <c:v>44186.063668981478</c:v>
                </c:pt>
                <c:pt idx="1302">
                  <c:v>44186.063680555555</c:v>
                </c:pt>
                <c:pt idx="1303">
                  <c:v>44186.063692129632</c:v>
                </c:pt>
                <c:pt idx="1304">
                  <c:v>44186.063703703701</c:v>
                </c:pt>
                <c:pt idx="1305">
                  <c:v>44186.063715277778</c:v>
                </c:pt>
                <c:pt idx="1306">
                  <c:v>44186.063726851855</c:v>
                </c:pt>
                <c:pt idx="1307">
                  <c:v>44186.063738425924</c:v>
                </c:pt>
                <c:pt idx="1308">
                  <c:v>44186.063750000001</c:v>
                </c:pt>
                <c:pt idx="1309">
                  <c:v>44186.063761574071</c:v>
                </c:pt>
                <c:pt idx="1310">
                  <c:v>44186.063773148147</c:v>
                </c:pt>
                <c:pt idx="1311">
                  <c:v>44186.063784722224</c:v>
                </c:pt>
                <c:pt idx="1312">
                  <c:v>44186.063796296294</c:v>
                </c:pt>
                <c:pt idx="1313">
                  <c:v>44186.063807870371</c:v>
                </c:pt>
                <c:pt idx="1314">
                  <c:v>44186.063819444447</c:v>
                </c:pt>
                <c:pt idx="1315">
                  <c:v>44186.063831018517</c:v>
                </c:pt>
                <c:pt idx="1316">
                  <c:v>44186.063842592594</c:v>
                </c:pt>
                <c:pt idx="1317">
                  <c:v>44186.063854166663</c:v>
                </c:pt>
                <c:pt idx="1318">
                  <c:v>44186.06386574074</c:v>
                </c:pt>
                <c:pt idx="1319">
                  <c:v>44186.063877314817</c:v>
                </c:pt>
                <c:pt idx="1320">
                  <c:v>44186.063888888886</c:v>
                </c:pt>
                <c:pt idx="1321">
                  <c:v>44186.063900462963</c:v>
                </c:pt>
                <c:pt idx="1322">
                  <c:v>44186.06391203704</c:v>
                </c:pt>
                <c:pt idx="1323">
                  <c:v>44186.063923611109</c:v>
                </c:pt>
                <c:pt idx="1324">
                  <c:v>44186.063935185186</c:v>
                </c:pt>
                <c:pt idx="1325">
                  <c:v>44186.063946759263</c:v>
                </c:pt>
                <c:pt idx="1326">
                  <c:v>44186.063958333332</c:v>
                </c:pt>
                <c:pt idx="1327">
                  <c:v>44186.063969907409</c:v>
                </c:pt>
                <c:pt idx="1328">
                  <c:v>44186.063981481479</c:v>
                </c:pt>
                <c:pt idx="1329">
                  <c:v>44186.063993055555</c:v>
                </c:pt>
                <c:pt idx="1330">
                  <c:v>44186.064004629632</c:v>
                </c:pt>
                <c:pt idx="1331">
                  <c:v>44186.064016203702</c:v>
                </c:pt>
                <c:pt idx="1332">
                  <c:v>44186.064027777778</c:v>
                </c:pt>
                <c:pt idx="1333">
                  <c:v>44186.064039351855</c:v>
                </c:pt>
                <c:pt idx="1334">
                  <c:v>44186.064050925925</c:v>
                </c:pt>
                <c:pt idx="1335">
                  <c:v>44186.064062500001</c:v>
                </c:pt>
                <c:pt idx="1336">
                  <c:v>44186.064074074071</c:v>
                </c:pt>
                <c:pt idx="1337">
                  <c:v>44186.064085648148</c:v>
                </c:pt>
                <c:pt idx="1338">
                  <c:v>44186.064097222225</c:v>
                </c:pt>
                <c:pt idx="1339">
                  <c:v>44186.064108796294</c:v>
                </c:pt>
                <c:pt idx="1340">
                  <c:v>44186.064120370371</c:v>
                </c:pt>
                <c:pt idx="1341">
                  <c:v>44186.064131944448</c:v>
                </c:pt>
                <c:pt idx="1342">
                  <c:v>44186.064143518517</c:v>
                </c:pt>
                <c:pt idx="1343">
                  <c:v>44186.064155092594</c:v>
                </c:pt>
                <c:pt idx="1344">
                  <c:v>44186.064166666663</c:v>
                </c:pt>
                <c:pt idx="1345">
                  <c:v>44186.06417824074</c:v>
                </c:pt>
                <c:pt idx="1346">
                  <c:v>44186.064189814817</c:v>
                </c:pt>
                <c:pt idx="1347">
                  <c:v>44186.064201388886</c:v>
                </c:pt>
                <c:pt idx="1348">
                  <c:v>44186.064212962963</c:v>
                </c:pt>
                <c:pt idx="1349">
                  <c:v>44186.06422453704</c:v>
                </c:pt>
                <c:pt idx="1350">
                  <c:v>44186.064236111109</c:v>
                </c:pt>
                <c:pt idx="1351">
                  <c:v>44186.064247685186</c:v>
                </c:pt>
                <c:pt idx="1352">
                  <c:v>44186.064259259256</c:v>
                </c:pt>
                <c:pt idx="1353">
                  <c:v>44186.064270833333</c:v>
                </c:pt>
                <c:pt idx="1354">
                  <c:v>44186.064282407409</c:v>
                </c:pt>
                <c:pt idx="1355">
                  <c:v>44186.064293981479</c:v>
                </c:pt>
                <c:pt idx="1356">
                  <c:v>44186.064305555556</c:v>
                </c:pt>
                <c:pt idx="1357">
                  <c:v>44186.064317129632</c:v>
                </c:pt>
                <c:pt idx="1358">
                  <c:v>44186.064328703702</c:v>
                </c:pt>
                <c:pt idx="1359">
                  <c:v>44186.064340277779</c:v>
                </c:pt>
                <c:pt idx="1360">
                  <c:v>44186.064351851855</c:v>
                </c:pt>
                <c:pt idx="1361">
                  <c:v>44186.064363425925</c:v>
                </c:pt>
                <c:pt idx="1362">
                  <c:v>44186.064375000002</c:v>
                </c:pt>
                <c:pt idx="1363">
                  <c:v>44186.064386574071</c:v>
                </c:pt>
                <c:pt idx="1364">
                  <c:v>44186.064398148148</c:v>
                </c:pt>
                <c:pt idx="1365">
                  <c:v>44186.064409722225</c:v>
                </c:pt>
                <c:pt idx="1366">
                  <c:v>44186.064421296294</c:v>
                </c:pt>
                <c:pt idx="1367">
                  <c:v>44186.064432870371</c:v>
                </c:pt>
                <c:pt idx="1368">
                  <c:v>44186.064444444448</c:v>
                </c:pt>
                <c:pt idx="1369">
                  <c:v>44186.064456018517</c:v>
                </c:pt>
                <c:pt idx="1370">
                  <c:v>44186.064467592594</c:v>
                </c:pt>
                <c:pt idx="1371">
                  <c:v>44186.064479166664</c:v>
                </c:pt>
                <c:pt idx="1372">
                  <c:v>44186.06449074074</c:v>
                </c:pt>
                <c:pt idx="1373">
                  <c:v>44186.064502314817</c:v>
                </c:pt>
                <c:pt idx="1374">
                  <c:v>44186.064513888887</c:v>
                </c:pt>
                <c:pt idx="1375">
                  <c:v>44186.064525462964</c:v>
                </c:pt>
                <c:pt idx="1376">
                  <c:v>44186.06453703704</c:v>
                </c:pt>
                <c:pt idx="1377">
                  <c:v>44186.06454861111</c:v>
                </c:pt>
                <c:pt idx="1378">
                  <c:v>44186.064560185187</c:v>
                </c:pt>
                <c:pt idx="1379">
                  <c:v>44186.064571759256</c:v>
                </c:pt>
                <c:pt idx="1380">
                  <c:v>44186.064583333333</c:v>
                </c:pt>
                <c:pt idx="1381">
                  <c:v>44186.06459490741</c:v>
                </c:pt>
                <c:pt idx="1382">
                  <c:v>44186.064606481479</c:v>
                </c:pt>
                <c:pt idx="1383">
                  <c:v>44186.064618055556</c:v>
                </c:pt>
                <c:pt idx="1384">
                  <c:v>44186.064629629633</c:v>
                </c:pt>
                <c:pt idx="1385">
                  <c:v>44186.064641203702</c:v>
                </c:pt>
                <c:pt idx="1386">
                  <c:v>44186.064652777779</c:v>
                </c:pt>
                <c:pt idx="1387">
                  <c:v>44186.064664351848</c:v>
                </c:pt>
                <c:pt idx="1388">
                  <c:v>44186.064675925925</c:v>
                </c:pt>
                <c:pt idx="1389">
                  <c:v>44186.064687500002</c:v>
                </c:pt>
                <c:pt idx="1390">
                  <c:v>44186.064699074072</c:v>
                </c:pt>
                <c:pt idx="1391">
                  <c:v>44186.064710648148</c:v>
                </c:pt>
                <c:pt idx="1392">
                  <c:v>44186.064722222225</c:v>
                </c:pt>
                <c:pt idx="1393">
                  <c:v>44186.064733796295</c:v>
                </c:pt>
                <c:pt idx="1394">
                  <c:v>44186.064745370371</c:v>
                </c:pt>
                <c:pt idx="1395">
                  <c:v>44186.064756944441</c:v>
                </c:pt>
                <c:pt idx="1396">
                  <c:v>44186.064768518518</c:v>
                </c:pt>
                <c:pt idx="1397">
                  <c:v>44186.064780092594</c:v>
                </c:pt>
                <c:pt idx="1398">
                  <c:v>44186.064791666664</c:v>
                </c:pt>
                <c:pt idx="1399">
                  <c:v>44186.064803240741</c:v>
                </c:pt>
                <c:pt idx="1400">
                  <c:v>44186.064814814818</c:v>
                </c:pt>
                <c:pt idx="1401">
                  <c:v>44186.064826388887</c:v>
                </c:pt>
                <c:pt idx="1402">
                  <c:v>44186.064837962964</c:v>
                </c:pt>
                <c:pt idx="1403">
                  <c:v>44186.064849537041</c:v>
                </c:pt>
                <c:pt idx="1404">
                  <c:v>44186.06486111111</c:v>
                </c:pt>
                <c:pt idx="1405">
                  <c:v>44186.064872685187</c:v>
                </c:pt>
                <c:pt idx="1406">
                  <c:v>44186.064884259256</c:v>
                </c:pt>
                <c:pt idx="1407">
                  <c:v>44186.064895833333</c:v>
                </c:pt>
                <c:pt idx="1408">
                  <c:v>44186.06490740741</c:v>
                </c:pt>
                <c:pt idx="1409">
                  <c:v>44186.064918981479</c:v>
                </c:pt>
                <c:pt idx="1410">
                  <c:v>44186.064930555556</c:v>
                </c:pt>
                <c:pt idx="1411">
                  <c:v>44186.064942129633</c:v>
                </c:pt>
                <c:pt idx="1412">
                  <c:v>44186.064953703702</c:v>
                </c:pt>
                <c:pt idx="1413">
                  <c:v>44186.064965277779</c:v>
                </c:pt>
                <c:pt idx="1414">
                  <c:v>44186.064976851849</c:v>
                </c:pt>
                <c:pt idx="1415">
                  <c:v>44186.064988425926</c:v>
                </c:pt>
                <c:pt idx="1416">
                  <c:v>44186.065000000002</c:v>
                </c:pt>
                <c:pt idx="1417">
                  <c:v>44186.065011574072</c:v>
                </c:pt>
                <c:pt idx="1418">
                  <c:v>44186.065023148149</c:v>
                </c:pt>
                <c:pt idx="1419">
                  <c:v>44186.065034722225</c:v>
                </c:pt>
                <c:pt idx="1420">
                  <c:v>44186.065046296295</c:v>
                </c:pt>
                <c:pt idx="1421">
                  <c:v>44186.065057870372</c:v>
                </c:pt>
                <c:pt idx="1422">
                  <c:v>44186.065069444441</c:v>
                </c:pt>
                <c:pt idx="1423">
                  <c:v>44186.065081018518</c:v>
                </c:pt>
                <c:pt idx="1424">
                  <c:v>44186.065092592595</c:v>
                </c:pt>
                <c:pt idx="1425">
                  <c:v>44186.065104166664</c:v>
                </c:pt>
                <c:pt idx="1426">
                  <c:v>44186.065115740741</c:v>
                </c:pt>
                <c:pt idx="1427">
                  <c:v>44186.065127314818</c:v>
                </c:pt>
                <c:pt idx="1428">
                  <c:v>44186.065138888887</c:v>
                </c:pt>
                <c:pt idx="1429">
                  <c:v>44186.065150462964</c:v>
                </c:pt>
                <c:pt idx="1430">
                  <c:v>44186.065162037034</c:v>
                </c:pt>
                <c:pt idx="1431">
                  <c:v>44186.06517361111</c:v>
                </c:pt>
                <c:pt idx="1432">
                  <c:v>44186.065185185187</c:v>
                </c:pt>
                <c:pt idx="1433">
                  <c:v>44186.065196759257</c:v>
                </c:pt>
                <c:pt idx="1434">
                  <c:v>44186.065208333333</c:v>
                </c:pt>
                <c:pt idx="1435">
                  <c:v>44186.06521990741</c:v>
                </c:pt>
                <c:pt idx="1436">
                  <c:v>44186.06523148148</c:v>
                </c:pt>
                <c:pt idx="1437">
                  <c:v>44186.065243055556</c:v>
                </c:pt>
                <c:pt idx="1438">
                  <c:v>44186.065254629626</c:v>
                </c:pt>
                <c:pt idx="1439">
                  <c:v>44186.065266203703</c:v>
                </c:pt>
                <c:pt idx="1440">
                  <c:v>44186.06527777778</c:v>
                </c:pt>
                <c:pt idx="1441">
                  <c:v>44186.065289351849</c:v>
                </c:pt>
                <c:pt idx="1442">
                  <c:v>44186.065300925926</c:v>
                </c:pt>
                <c:pt idx="1443">
                  <c:v>44186.065312500003</c:v>
                </c:pt>
                <c:pt idx="1444">
                  <c:v>44186.065324074072</c:v>
                </c:pt>
                <c:pt idx="1445">
                  <c:v>44186.065335648149</c:v>
                </c:pt>
                <c:pt idx="1446">
                  <c:v>44186.065347222226</c:v>
                </c:pt>
                <c:pt idx="1447">
                  <c:v>44186.065358796295</c:v>
                </c:pt>
                <c:pt idx="1448">
                  <c:v>44186.065370370372</c:v>
                </c:pt>
                <c:pt idx="1449">
                  <c:v>44186.065381944441</c:v>
                </c:pt>
                <c:pt idx="1450">
                  <c:v>44186.065393518518</c:v>
                </c:pt>
                <c:pt idx="1451">
                  <c:v>44186.065405092595</c:v>
                </c:pt>
                <c:pt idx="1452">
                  <c:v>44186.065416666665</c:v>
                </c:pt>
                <c:pt idx="1453">
                  <c:v>44186.065428240741</c:v>
                </c:pt>
                <c:pt idx="1454">
                  <c:v>44186.065439814818</c:v>
                </c:pt>
                <c:pt idx="1455">
                  <c:v>44186.065451388888</c:v>
                </c:pt>
                <c:pt idx="1456">
                  <c:v>44186.065462962964</c:v>
                </c:pt>
                <c:pt idx="1457">
                  <c:v>44186.065474537034</c:v>
                </c:pt>
                <c:pt idx="1458">
                  <c:v>44186.065486111111</c:v>
                </c:pt>
                <c:pt idx="1459">
                  <c:v>44186.065497685187</c:v>
                </c:pt>
                <c:pt idx="1460">
                  <c:v>44186.065509259257</c:v>
                </c:pt>
                <c:pt idx="1461">
                  <c:v>44186.065520833334</c:v>
                </c:pt>
                <c:pt idx="1462">
                  <c:v>44186.065532407411</c:v>
                </c:pt>
                <c:pt idx="1463">
                  <c:v>44186.06554398148</c:v>
                </c:pt>
                <c:pt idx="1464">
                  <c:v>44186.065555555557</c:v>
                </c:pt>
                <c:pt idx="1465">
                  <c:v>44186.065567129626</c:v>
                </c:pt>
                <c:pt idx="1466">
                  <c:v>44186.065578703703</c:v>
                </c:pt>
                <c:pt idx="1467">
                  <c:v>44186.06559027778</c:v>
                </c:pt>
                <c:pt idx="1468">
                  <c:v>44186.065601851849</c:v>
                </c:pt>
                <c:pt idx="1469">
                  <c:v>44186.065613425926</c:v>
                </c:pt>
                <c:pt idx="1470">
                  <c:v>44186.065625000003</c:v>
                </c:pt>
                <c:pt idx="1471">
                  <c:v>44186.065636574072</c:v>
                </c:pt>
                <c:pt idx="1472">
                  <c:v>44186.065648148149</c:v>
                </c:pt>
                <c:pt idx="1473">
                  <c:v>44186.065659722219</c:v>
                </c:pt>
                <c:pt idx="1474">
                  <c:v>44186.065671296295</c:v>
                </c:pt>
                <c:pt idx="1475">
                  <c:v>44186.065682870372</c:v>
                </c:pt>
                <c:pt idx="1476">
                  <c:v>44186.065694444442</c:v>
                </c:pt>
                <c:pt idx="1477">
                  <c:v>44186.065706018519</c:v>
                </c:pt>
                <c:pt idx="1478">
                  <c:v>44186.065717592595</c:v>
                </c:pt>
                <c:pt idx="1479">
                  <c:v>44186.065729166665</c:v>
                </c:pt>
                <c:pt idx="1480">
                  <c:v>44186.065740740742</c:v>
                </c:pt>
                <c:pt idx="1481">
                  <c:v>44186.065752314818</c:v>
                </c:pt>
                <c:pt idx="1482">
                  <c:v>44186.065763888888</c:v>
                </c:pt>
                <c:pt idx="1483">
                  <c:v>44186.065775462965</c:v>
                </c:pt>
                <c:pt idx="1484">
                  <c:v>44186.065787037034</c:v>
                </c:pt>
                <c:pt idx="1485">
                  <c:v>44186.065798611111</c:v>
                </c:pt>
                <c:pt idx="1486">
                  <c:v>44186.065810185188</c:v>
                </c:pt>
                <c:pt idx="1487">
                  <c:v>44186.065821759257</c:v>
                </c:pt>
                <c:pt idx="1488">
                  <c:v>44186.065833333334</c:v>
                </c:pt>
                <c:pt idx="1489">
                  <c:v>44186.065844907411</c:v>
                </c:pt>
                <c:pt idx="1490">
                  <c:v>44186.06585648148</c:v>
                </c:pt>
                <c:pt idx="1491">
                  <c:v>44186.065868055557</c:v>
                </c:pt>
                <c:pt idx="1492">
                  <c:v>44186.065879629627</c:v>
                </c:pt>
                <c:pt idx="1493">
                  <c:v>44186.065891203703</c:v>
                </c:pt>
                <c:pt idx="1494">
                  <c:v>44186.06590277778</c:v>
                </c:pt>
                <c:pt idx="1495">
                  <c:v>44186.06591435185</c:v>
                </c:pt>
                <c:pt idx="1496">
                  <c:v>44186.065925925926</c:v>
                </c:pt>
                <c:pt idx="1497">
                  <c:v>44186.065937500003</c:v>
                </c:pt>
                <c:pt idx="1498">
                  <c:v>44186.065949074073</c:v>
                </c:pt>
                <c:pt idx="1499">
                  <c:v>44186.065960648149</c:v>
                </c:pt>
                <c:pt idx="1500">
                  <c:v>44186.065972222219</c:v>
                </c:pt>
                <c:pt idx="1501">
                  <c:v>44186.065983796296</c:v>
                </c:pt>
                <c:pt idx="1502">
                  <c:v>44186.065995370373</c:v>
                </c:pt>
                <c:pt idx="1503">
                  <c:v>44186.066006944442</c:v>
                </c:pt>
                <c:pt idx="1504">
                  <c:v>44186.066018518519</c:v>
                </c:pt>
                <c:pt idx="1505">
                  <c:v>44186.066030092596</c:v>
                </c:pt>
                <c:pt idx="1506">
                  <c:v>44186.066041666665</c:v>
                </c:pt>
                <c:pt idx="1507">
                  <c:v>44186.066053240742</c:v>
                </c:pt>
                <c:pt idx="1508">
                  <c:v>44186.066064814811</c:v>
                </c:pt>
                <c:pt idx="1509">
                  <c:v>44186.066076388888</c:v>
                </c:pt>
                <c:pt idx="1510">
                  <c:v>44186.066087962965</c:v>
                </c:pt>
                <c:pt idx="1511">
                  <c:v>44186.066099537034</c:v>
                </c:pt>
                <c:pt idx="1512">
                  <c:v>44186.066111111111</c:v>
                </c:pt>
                <c:pt idx="1513">
                  <c:v>44186.066122685188</c:v>
                </c:pt>
                <c:pt idx="1514">
                  <c:v>44186.066134259258</c:v>
                </c:pt>
                <c:pt idx="1515">
                  <c:v>44186.066145833334</c:v>
                </c:pt>
                <c:pt idx="1516">
                  <c:v>44186.066157407404</c:v>
                </c:pt>
                <c:pt idx="1517">
                  <c:v>44186.066168981481</c:v>
                </c:pt>
                <c:pt idx="1518">
                  <c:v>44186.066180555557</c:v>
                </c:pt>
                <c:pt idx="1519">
                  <c:v>44186.066192129627</c:v>
                </c:pt>
                <c:pt idx="1520">
                  <c:v>44186.066203703704</c:v>
                </c:pt>
                <c:pt idx="1521">
                  <c:v>44186.06621527778</c:v>
                </c:pt>
                <c:pt idx="1522">
                  <c:v>44186.06622685185</c:v>
                </c:pt>
                <c:pt idx="1523">
                  <c:v>44186.066238425927</c:v>
                </c:pt>
                <c:pt idx="1524">
                  <c:v>44186.066250000003</c:v>
                </c:pt>
                <c:pt idx="1525">
                  <c:v>44186.066261574073</c:v>
                </c:pt>
                <c:pt idx="1526">
                  <c:v>44186.06627314815</c:v>
                </c:pt>
                <c:pt idx="1527">
                  <c:v>44186.066284722219</c:v>
                </c:pt>
                <c:pt idx="1528">
                  <c:v>44186.066296296296</c:v>
                </c:pt>
                <c:pt idx="1529">
                  <c:v>44186.066307870373</c:v>
                </c:pt>
                <c:pt idx="1530">
                  <c:v>44186.066319444442</c:v>
                </c:pt>
                <c:pt idx="1531">
                  <c:v>44186.066331018519</c:v>
                </c:pt>
                <c:pt idx="1532">
                  <c:v>44186.066342592596</c:v>
                </c:pt>
                <c:pt idx="1533">
                  <c:v>44186.066354166665</c:v>
                </c:pt>
                <c:pt idx="1534">
                  <c:v>44186.066365740742</c:v>
                </c:pt>
                <c:pt idx="1535">
                  <c:v>44186.066377314812</c:v>
                </c:pt>
                <c:pt idx="1536">
                  <c:v>44186.066388888888</c:v>
                </c:pt>
                <c:pt idx="1537">
                  <c:v>44186.066400462965</c:v>
                </c:pt>
                <c:pt idx="1538">
                  <c:v>44186.066412037035</c:v>
                </c:pt>
                <c:pt idx="1539">
                  <c:v>44186.066423611112</c:v>
                </c:pt>
                <c:pt idx="1540">
                  <c:v>44186.066435185188</c:v>
                </c:pt>
                <c:pt idx="1541">
                  <c:v>44186.066446759258</c:v>
                </c:pt>
                <c:pt idx="1542">
                  <c:v>44186.066458333335</c:v>
                </c:pt>
                <c:pt idx="1543">
                  <c:v>44186.066469907404</c:v>
                </c:pt>
                <c:pt idx="1544">
                  <c:v>44186.066481481481</c:v>
                </c:pt>
                <c:pt idx="1545">
                  <c:v>44186.066493055558</c:v>
                </c:pt>
                <c:pt idx="1546">
                  <c:v>44186.066504629627</c:v>
                </c:pt>
                <c:pt idx="1547">
                  <c:v>44186.066516203704</c:v>
                </c:pt>
                <c:pt idx="1548">
                  <c:v>44186.066527777781</c:v>
                </c:pt>
                <c:pt idx="1549">
                  <c:v>44186.06653935185</c:v>
                </c:pt>
                <c:pt idx="1550">
                  <c:v>44186.066550925927</c:v>
                </c:pt>
                <c:pt idx="1551">
                  <c:v>44186.066562499997</c:v>
                </c:pt>
                <c:pt idx="1552">
                  <c:v>44186.066574074073</c:v>
                </c:pt>
                <c:pt idx="1553">
                  <c:v>44186.06658564815</c:v>
                </c:pt>
                <c:pt idx="1554">
                  <c:v>44186.06659722222</c:v>
                </c:pt>
                <c:pt idx="1555">
                  <c:v>44186.066608796296</c:v>
                </c:pt>
                <c:pt idx="1556">
                  <c:v>44186.066620370373</c:v>
                </c:pt>
                <c:pt idx="1557">
                  <c:v>44186.066631944443</c:v>
                </c:pt>
                <c:pt idx="1558">
                  <c:v>44186.066643518519</c:v>
                </c:pt>
                <c:pt idx="1559">
                  <c:v>44186.066655092596</c:v>
                </c:pt>
                <c:pt idx="1560">
                  <c:v>44186.066666666666</c:v>
                </c:pt>
                <c:pt idx="1561">
                  <c:v>44186.066678240742</c:v>
                </c:pt>
                <c:pt idx="1562">
                  <c:v>44186.066689814812</c:v>
                </c:pt>
                <c:pt idx="1563">
                  <c:v>44186.066701388889</c:v>
                </c:pt>
                <c:pt idx="1564">
                  <c:v>44186.066712962966</c:v>
                </c:pt>
                <c:pt idx="1565">
                  <c:v>44186.066724537035</c:v>
                </c:pt>
                <c:pt idx="1566">
                  <c:v>44186.066736111112</c:v>
                </c:pt>
                <c:pt idx="1567">
                  <c:v>44186.066747685189</c:v>
                </c:pt>
                <c:pt idx="1568">
                  <c:v>44186.066759259258</c:v>
                </c:pt>
                <c:pt idx="1569">
                  <c:v>44186.066770833335</c:v>
                </c:pt>
                <c:pt idx="1570">
                  <c:v>44186.066782407404</c:v>
                </c:pt>
                <c:pt idx="1571">
                  <c:v>44186.066793981481</c:v>
                </c:pt>
                <c:pt idx="1572">
                  <c:v>44186.066805555558</c:v>
                </c:pt>
                <c:pt idx="1573">
                  <c:v>44186.066817129627</c:v>
                </c:pt>
                <c:pt idx="1574">
                  <c:v>44186.066828703704</c:v>
                </c:pt>
                <c:pt idx="1575">
                  <c:v>44186.066840277781</c:v>
                </c:pt>
                <c:pt idx="1576">
                  <c:v>44186.066851851851</c:v>
                </c:pt>
                <c:pt idx="1577">
                  <c:v>44186.066863425927</c:v>
                </c:pt>
                <c:pt idx="1578">
                  <c:v>44186.066874999997</c:v>
                </c:pt>
                <c:pt idx="1579">
                  <c:v>44186.066886574074</c:v>
                </c:pt>
                <c:pt idx="1580">
                  <c:v>44186.06689814815</c:v>
                </c:pt>
                <c:pt idx="1581">
                  <c:v>44186.06690972222</c:v>
                </c:pt>
                <c:pt idx="1582">
                  <c:v>44186.066921296297</c:v>
                </c:pt>
                <c:pt idx="1583">
                  <c:v>44186.066932870373</c:v>
                </c:pt>
                <c:pt idx="1584">
                  <c:v>44186.066944444443</c:v>
                </c:pt>
                <c:pt idx="1585">
                  <c:v>44186.06695601852</c:v>
                </c:pt>
                <c:pt idx="1586">
                  <c:v>44186.066967592589</c:v>
                </c:pt>
                <c:pt idx="1587">
                  <c:v>44186.066979166666</c:v>
                </c:pt>
                <c:pt idx="1588">
                  <c:v>44186.066990740743</c:v>
                </c:pt>
                <c:pt idx="1589">
                  <c:v>44186.067002314812</c:v>
                </c:pt>
                <c:pt idx="1590">
                  <c:v>44186.067013888889</c:v>
                </c:pt>
                <c:pt idx="1591">
                  <c:v>44186.067025462966</c:v>
                </c:pt>
                <c:pt idx="1592">
                  <c:v>44186.067037037035</c:v>
                </c:pt>
                <c:pt idx="1593">
                  <c:v>44186.067048611112</c:v>
                </c:pt>
                <c:pt idx="1594">
                  <c:v>44186.067060185182</c:v>
                </c:pt>
                <c:pt idx="1595">
                  <c:v>44186.067071759258</c:v>
                </c:pt>
                <c:pt idx="1596">
                  <c:v>44186.067083333335</c:v>
                </c:pt>
                <c:pt idx="1597">
                  <c:v>44186.067094907405</c:v>
                </c:pt>
                <c:pt idx="1598">
                  <c:v>44186.067106481481</c:v>
                </c:pt>
                <c:pt idx="1599">
                  <c:v>44186.067118055558</c:v>
                </c:pt>
                <c:pt idx="1600">
                  <c:v>44186.067129629628</c:v>
                </c:pt>
                <c:pt idx="1601">
                  <c:v>44186.067141203705</c:v>
                </c:pt>
                <c:pt idx="1602">
                  <c:v>44186.067152777781</c:v>
                </c:pt>
                <c:pt idx="1603">
                  <c:v>44186.067164351851</c:v>
                </c:pt>
                <c:pt idx="1604">
                  <c:v>44186.067175925928</c:v>
                </c:pt>
                <c:pt idx="1605">
                  <c:v>44186.067187499997</c:v>
                </c:pt>
                <c:pt idx="1606">
                  <c:v>44186.067199074074</c:v>
                </c:pt>
                <c:pt idx="1607">
                  <c:v>44186.067210648151</c:v>
                </c:pt>
                <c:pt idx="1608">
                  <c:v>44186.06722222222</c:v>
                </c:pt>
                <c:pt idx="1609">
                  <c:v>44186.067233796297</c:v>
                </c:pt>
                <c:pt idx="1610">
                  <c:v>44186.067245370374</c:v>
                </c:pt>
                <c:pt idx="1611">
                  <c:v>44186.067256944443</c:v>
                </c:pt>
                <c:pt idx="1612">
                  <c:v>44186.06726851852</c:v>
                </c:pt>
                <c:pt idx="1613">
                  <c:v>44186.067280092589</c:v>
                </c:pt>
                <c:pt idx="1614">
                  <c:v>44186.067291666666</c:v>
                </c:pt>
                <c:pt idx="1615">
                  <c:v>44186.067303240743</c:v>
                </c:pt>
                <c:pt idx="1616">
                  <c:v>44186.067314814813</c:v>
                </c:pt>
                <c:pt idx="1617">
                  <c:v>44186.067326388889</c:v>
                </c:pt>
                <c:pt idx="1618">
                  <c:v>44186.067337962966</c:v>
                </c:pt>
                <c:pt idx="1619">
                  <c:v>44186.067349537036</c:v>
                </c:pt>
                <c:pt idx="1620">
                  <c:v>44186.067361111112</c:v>
                </c:pt>
                <c:pt idx="1621">
                  <c:v>44186.067372685182</c:v>
                </c:pt>
                <c:pt idx="1622">
                  <c:v>44186.067384259259</c:v>
                </c:pt>
                <c:pt idx="1623">
                  <c:v>44186.067395833335</c:v>
                </c:pt>
                <c:pt idx="1624">
                  <c:v>44186.067407407405</c:v>
                </c:pt>
                <c:pt idx="1625">
                  <c:v>44186.067418981482</c:v>
                </c:pt>
                <c:pt idx="1626">
                  <c:v>44186.067430555559</c:v>
                </c:pt>
                <c:pt idx="1627">
                  <c:v>44186.067442129628</c:v>
                </c:pt>
                <c:pt idx="1628">
                  <c:v>44186.067453703705</c:v>
                </c:pt>
                <c:pt idx="1629">
                  <c:v>44186.067465277774</c:v>
                </c:pt>
                <c:pt idx="1630">
                  <c:v>44186.067476851851</c:v>
                </c:pt>
                <c:pt idx="1631">
                  <c:v>44186.067488425928</c:v>
                </c:pt>
                <c:pt idx="1632">
                  <c:v>44186.067499999997</c:v>
                </c:pt>
                <c:pt idx="1633">
                  <c:v>44186.067511574074</c:v>
                </c:pt>
                <c:pt idx="1634">
                  <c:v>44186.067523148151</c:v>
                </c:pt>
                <c:pt idx="1635">
                  <c:v>44186.06753472222</c:v>
                </c:pt>
                <c:pt idx="1636">
                  <c:v>44186.067546296297</c:v>
                </c:pt>
                <c:pt idx="1637">
                  <c:v>44186.067557870374</c:v>
                </c:pt>
                <c:pt idx="1638">
                  <c:v>44186.067569444444</c:v>
                </c:pt>
                <c:pt idx="1639">
                  <c:v>44186.06758101852</c:v>
                </c:pt>
                <c:pt idx="1640">
                  <c:v>44186.06759259259</c:v>
                </c:pt>
                <c:pt idx="1641">
                  <c:v>44186.067604166667</c:v>
                </c:pt>
                <c:pt idx="1642">
                  <c:v>44186.067615740743</c:v>
                </c:pt>
                <c:pt idx="1643">
                  <c:v>44186.067627314813</c:v>
                </c:pt>
                <c:pt idx="1644">
                  <c:v>44186.06763888889</c:v>
                </c:pt>
                <c:pt idx="1645">
                  <c:v>44186.067650462966</c:v>
                </c:pt>
                <c:pt idx="1646">
                  <c:v>44186.067662037036</c:v>
                </c:pt>
                <c:pt idx="1647">
                  <c:v>44186.067673611113</c:v>
                </c:pt>
                <c:pt idx="1648">
                  <c:v>44186.067685185182</c:v>
                </c:pt>
                <c:pt idx="1649">
                  <c:v>44186.067696759259</c:v>
                </c:pt>
                <c:pt idx="1650">
                  <c:v>44186.067708333336</c:v>
                </c:pt>
                <c:pt idx="1651">
                  <c:v>44186.067719907405</c:v>
                </c:pt>
                <c:pt idx="1652">
                  <c:v>44186.067731481482</c:v>
                </c:pt>
                <c:pt idx="1653">
                  <c:v>44186.067743055559</c:v>
                </c:pt>
                <c:pt idx="1654">
                  <c:v>44186.067754629628</c:v>
                </c:pt>
                <c:pt idx="1655">
                  <c:v>44186.067766203705</c:v>
                </c:pt>
                <c:pt idx="1656">
                  <c:v>44186.067777777775</c:v>
                </c:pt>
                <c:pt idx="1657">
                  <c:v>44186.067789351851</c:v>
                </c:pt>
                <c:pt idx="1658">
                  <c:v>44186.067800925928</c:v>
                </c:pt>
                <c:pt idx="1659">
                  <c:v>44186.067812499998</c:v>
                </c:pt>
                <c:pt idx="1660">
                  <c:v>44186.067824074074</c:v>
                </c:pt>
                <c:pt idx="1661">
                  <c:v>44186.067835648151</c:v>
                </c:pt>
                <c:pt idx="1662">
                  <c:v>44186.067847222221</c:v>
                </c:pt>
                <c:pt idx="1663">
                  <c:v>44186.067858796298</c:v>
                </c:pt>
                <c:pt idx="1664">
                  <c:v>44186.067870370367</c:v>
                </c:pt>
                <c:pt idx="1665">
                  <c:v>44186.067881944444</c:v>
                </c:pt>
                <c:pt idx="1666">
                  <c:v>44186.067893518521</c:v>
                </c:pt>
                <c:pt idx="1667">
                  <c:v>44186.06790509259</c:v>
                </c:pt>
                <c:pt idx="1668">
                  <c:v>44186.067916666667</c:v>
                </c:pt>
                <c:pt idx="1669">
                  <c:v>44186.067928240744</c:v>
                </c:pt>
                <c:pt idx="1670">
                  <c:v>44186.067939814813</c:v>
                </c:pt>
                <c:pt idx="1671">
                  <c:v>44186.06795138889</c:v>
                </c:pt>
                <c:pt idx="1672">
                  <c:v>44186.067962962959</c:v>
                </c:pt>
                <c:pt idx="1673">
                  <c:v>44186.067974537036</c:v>
                </c:pt>
                <c:pt idx="1674">
                  <c:v>44186.067986111113</c:v>
                </c:pt>
                <c:pt idx="1675">
                  <c:v>44186.067997685182</c:v>
                </c:pt>
                <c:pt idx="1676">
                  <c:v>44186.068009259259</c:v>
                </c:pt>
                <c:pt idx="1677">
                  <c:v>44186.068020833336</c:v>
                </c:pt>
                <c:pt idx="1678">
                  <c:v>44186.068032407406</c:v>
                </c:pt>
                <c:pt idx="1679">
                  <c:v>44186.068043981482</c:v>
                </c:pt>
                <c:pt idx="1680">
                  <c:v>44186.068055555559</c:v>
                </c:pt>
                <c:pt idx="1681">
                  <c:v>44186.068067129629</c:v>
                </c:pt>
                <c:pt idx="1682">
                  <c:v>44186.068078703705</c:v>
                </c:pt>
                <c:pt idx="1683">
                  <c:v>44186.068090277775</c:v>
                </c:pt>
                <c:pt idx="1684">
                  <c:v>44186.068101851852</c:v>
                </c:pt>
                <c:pt idx="1685">
                  <c:v>44186.068113425928</c:v>
                </c:pt>
                <c:pt idx="1686">
                  <c:v>44186.068124999998</c:v>
                </c:pt>
                <c:pt idx="1687">
                  <c:v>44186.068136574075</c:v>
                </c:pt>
                <c:pt idx="1688">
                  <c:v>44186.068148148152</c:v>
                </c:pt>
                <c:pt idx="1689">
                  <c:v>44186.068159722221</c:v>
                </c:pt>
                <c:pt idx="1690">
                  <c:v>44186.068171296298</c:v>
                </c:pt>
                <c:pt idx="1691">
                  <c:v>44186.068182870367</c:v>
                </c:pt>
                <c:pt idx="1692">
                  <c:v>44186.068194444444</c:v>
                </c:pt>
                <c:pt idx="1693">
                  <c:v>44186.068206018521</c:v>
                </c:pt>
                <c:pt idx="1694">
                  <c:v>44186.06821759259</c:v>
                </c:pt>
                <c:pt idx="1695">
                  <c:v>44186.068229166667</c:v>
                </c:pt>
                <c:pt idx="1696">
                  <c:v>44186.068240740744</c:v>
                </c:pt>
                <c:pt idx="1697">
                  <c:v>44186.068252314813</c:v>
                </c:pt>
                <c:pt idx="1698">
                  <c:v>44186.06826388889</c:v>
                </c:pt>
                <c:pt idx="1699">
                  <c:v>44186.06827546296</c:v>
                </c:pt>
                <c:pt idx="1700">
                  <c:v>44186.068287037036</c:v>
                </c:pt>
                <c:pt idx="1701">
                  <c:v>44186.068298611113</c:v>
                </c:pt>
                <c:pt idx="1702">
                  <c:v>44186.068310185183</c:v>
                </c:pt>
                <c:pt idx="1703">
                  <c:v>44186.06832175926</c:v>
                </c:pt>
                <c:pt idx="1704">
                  <c:v>44186.068333333336</c:v>
                </c:pt>
                <c:pt idx="1705">
                  <c:v>44186.068344907406</c:v>
                </c:pt>
                <c:pt idx="1706">
                  <c:v>44186.068356481483</c:v>
                </c:pt>
                <c:pt idx="1707">
                  <c:v>44186.068368055552</c:v>
                </c:pt>
                <c:pt idx="1708">
                  <c:v>44186.068379629629</c:v>
                </c:pt>
                <c:pt idx="1709">
                  <c:v>44186.068391203706</c:v>
                </c:pt>
                <c:pt idx="1710">
                  <c:v>44186.068402777775</c:v>
                </c:pt>
                <c:pt idx="1711">
                  <c:v>44186.068414351852</c:v>
                </c:pt>
                <c:pt idx="1712">
                  <c:v>44186.068425925929</c:v>
                </c:pt>
                <c:pt idx="1713">
                  <c:v>44186.068437499998</c:v>
                </c:pt>
                <c:pt idx="1714">
                  <c:v>44186.068449074075</c:v>
                </c:pt>
                <c:pt idx="1715">
                  <c:v>44186.068460648145</c:v>
                </c:pt>
                <c:pt idx="1716">
                  <c:v>44186.068472222221</c:v>
                </c:pt>
                <c:pt idx="1717">
                  <c:v>44186.068483796298</c:v>
                </c:pt>
                <c:pt idx="1718">
                  <c:v>44186.068495370368</c:v>
                </c:pt>
                <c:pt idx="1719">
                  <c:v>44186.068506944444</c:v>
                </c:pt>
                <c:pt idx="1720">
                  <c:v>44186.068518518521</c:v>
                </c:pt>
                <c:pt idx="1721">
                  <c:v>44186.068530092591</c:v>
                </c:pt>
                <c:pt idx="1722">
                  <c:v>44186.068541666667</c:v>
                </c:pt>
                <c:pt idx="1723">
                  <c:v>44186.068553240744</c:v>
                </c:pt>
                <c:pt idx="1724">
                  <c:v>44186.068564814814</c:v>
                </c:pt>
                <c:pt idx="1725">
                  <c:v>44186.068576388891</c:v>
                </c:pt>
                <c:pt idx="1726">
                  <c:v>44186.06858796296</c:v>
                </c:pt>
                <c:pt idx="1727">
                  <c:v>44186.068599537037</c:v>
                </c:pt>
                <c:pt idx="1728">
                  <c:v>44186.068611111114</c:v>
                </c:pt>
                <c:pt idx="1729">
                  <c:v>44186.068622685183</c:v>
                </c:pt>
                <c:pt idx="1730">
                  <c:v>44186.06863425926</c:v>
                </c:pt>
                <c:pt idx="1731">
                  <c:v>44186.068645833337</c:v>
                </c:pt>
                <c:pt idx="1732">
                  <c:v>44186.068657407406</c:v>
                </c:pt>
                <c:pt idx="1733">
                  <c:v>44186.068668981483</c:v>
                </c:pt>
                <c:pt idx="1734">
                  <c:v>44186.068680555552</c:v>
                </c:pt>
                <c:pt idx="1735">
                  <c:v>44186.068692129629</c:v>
                </c:pt>
                <c:pt idx="1736">
                  <c:v>44186.068703703706</c:v>
                </c:pt>
                <c:pt idx="1737">
                  <c:v>44186.068715277775</c:v>
                </c:pt>
                <c:pt idx="1738">
                  <c:v>44186.068726851852</c:v>
                </c:pt>
                <c:pt idx="1739">
                  <c:v>44186.068738425929</c:v>
                </c:pt>
                <c:pt idx="1740">
                  <c:v>44186.068749999999</c:v>
                </c:pt>
                <c:pt idx="1741">
                  <c:v>44186.068761574075</c:v>
                </c:pt>
                <c:pt idx="1742">
                  <c:v>44186.068773148145</c:v>
                </c:pt>
                <c:pt idx="1743">
                  <c:v>44186.068784722222</c:v>
                </c:pt>
                <c:pt idx="1744">
                  <c:v>44186.068796296298</c:v>
                </c:pt>
                <c:pt idx="1745">
                  <c:v>44186.068807870368</c:v>
                </c:pt>
                <c:pt idx="1746">
                  <c:v>44186.068819444445</c:v>
                </c:pt>
                <c:pt idx="1747">
                  <c:v>44186.068831018521</c:v>
                </c:pt>
                <c:pt idx="1748">
                  <c:v>44186.068842592591</c:v>
                </c:pt>
                <c:pt idx="1749">
                  <c:v>44186.068854166668</c:v>
                </c:pt>
                <c:pt idx="1750">
                  <c:v>44186.068865740737</c:v>
                </c:pt>
                <c:pt idx="1751">
                  <c:v>44186.068877314814</c:v>
                </c:pt>
                <c:pt idx="1752">
                  <c:v>44186.068888888891</c:v>
                </c:pt>
                <c:pt idx="1753">
                  <c:v>44186.06890046296</c:v>
                </c:pt>
                <c:pt idx="1754">
                  <c:v>44186.068912037037</c:v>
                </c:pt>
                <c:pt idx="1755">
                  <c:v>44186.068923611114</c:v>
                </c:pt>
                <c:pt idx="1756">
                  <c:v>44186.068935185183</c:v>
                </c:pt>
                <c:pt idx="1757">
                  <c:v>44186.06894675926</c:v>
                </c:pt>
                <c:pt idx="1758">
                  <c:v>44186.068958333337</c:v>
                </c:pt>
                <c:pt idx="1759">
                  <c:v>44186.068969907406</c:v>
                </c:pt>
                <c:pt idx="1760">
                  <c:v>44186.068981481483</c:v>
                </c:pt>
                <c:pt idx="1761">
                  <c:v>44186.068993055553</c:v>
                </c:pt>
                <c:pt idx="1762">
                  <c:v>44186.069004629629</c:v>
                </c:pt>
                <c:pt idx="1763">
                  <c:v>44186.069016203706</c:v>
                </c:pt>
                <c:pt idx="1764">
                  <c:v>44186.069027777776</c:v>
                </c:pt>
                <c:pt idx="1765">
                  <c:v>44186.069039351853</c:v>
                </c:pt>
                <c:pt idx="1766">
                  <c:v>44186.069050925929</c:v>
                </c:pt>
                <c:pt idx="1767">
                  <c:v>44186.069062499999</c:v>
                </c:pt>
                <c:pt idx="1768">
                  <c:v>44186.069074074076</c:v>
                </c:pt>
                <c:pt idx="1769">
                  <c:v>44186.069085648145</c:v>
                </c:pt>
                <c:pt idx="1770">
                  <c:v>44186.069097222222</c:v>
                </c:pt>
                <c:pt idx="1771">
                  <c:v>44186.069108796299</c:v>
                </c:pt>
                <c:pt idx="1772">
                  <c:v>44186.069120370368</c:v>
                </c:pt>
                <c:pt idx="1773">
                  <c:v>44186.069131944445</c:v>
                </c:pt>
                <c:pt idx="1774">
                  <c:v>44186.069143518522</c:v>
                </c:pt>
                <c:pt idx="1775">
                  <c:v>44186.069155092591</c:v>
                </c:pt>
                <c:pt idx="1776">
                  <c:v>44186.069166666668</c:v>
                </c:pt>
                <c:pt idx="1777">
                  <c:v>44186.069178240738</c:v>
                </c:pt>
                <c:pt idx="1778">
                  <c:v>44186.069189814814</c:v>
                </c:pt>
                <c:pt idx="1779">
                  <c:v>44186.069201388891</c:v>
                </c:pt>
                <c:pt idx="1780">
                  <c:v>44186.069212962961</c:v>
                </c:pt>
                <c:pt idx="1781">
                  <c:v>44186.069224537037</c:v>
                </c:pt>
                <c:pt idx="1782">
                  <c:v>44186.069236111114</c:v>
                </c:pt>
                <c:pt idx="1783">
                  <c:v>44186.069247685184</c:v>
                </c:pt>
                <c:pt idx="1784">
                  <c:v>44186.06925925926</c:v>
                </c:pt>
                <c:pt idx="1785">
                  <c:v>44186.06927083333</c:v>
                </c:pt>
                <c:pt idx="1786">
                  <c:v>44186.069282407407</c:v>
                </c:pt>
                <c:pt idx="1787">
                  <c:v>44186.069293981483</c:v>
                </c:pt>
                <c:pt idx="1788">
                  <c:v>44186.069305555553</c:v>
                </c:pt>
                <c:pt idx="1789">
                  <c:v>44186.06931712963</c:v>
                </c:pt>
                <c:pt idx="1790">
                  <c:v>44186.069328703707</c:v>
                </c:pt>
                <c:pt idx="1791">
                  <c:v>44186.069340277776</c:v>
                </c:pt>
                <c:pt idx="1792">
                  <c:v>44186.069351851853</c:v>
                </c:pt>
                <c:pt idx="1793">
                  <c:v>44186.069363425922</c:v>
                </c:pt>
                <c:pt idx="1794">
                  <c:v>44186.069374999999</c:v>
                </c:pt>
                <c:pt idx="1795">
                  <c:v>44186.069386574076</c:v>
                </c:pt>
                <c:pt idx="1796">
                  <c:v>44186.069398148145</c:v>
                </c:pt>
                <c:pt idx="1797">
                  <c:v>44186.069409722222</c:v>
                </c:pt>
                <c:pt idx="1798">
                  <c:v>44186.069421296299</c:v>
                </c:pt>
                <c:pt idx="1799">
                  <c:v>44186.069432870368</c:v>
                </c:pt>
                <c:pt idx="1800">
                  <c:v>44186.069444444445</c:v>
                </c:pt>
              </c:numCache>
            </c:numRef>
          </c:cat>
          <c:val>
            <c:numRef>
              <c:f>result4!$B$2:$B$1802</c:f>
              <c:numCache>
                <c:formatCode>General</c:formatCode>
                <c:ptCount val="1801"/>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0</c:v>
                </c:pt>
                <c:pt idx="480">
                  <c:v>0</c:v>
                </c:pt>
                <c:pt idx="481">
                  <c:v>0</c:v>
                </c:pt>
                <c:pt idx="482">
                  <c:v>0</c:v>
                </c:pt>
                <c:pt idx="483">
                  <c:v>0</c:v>
                </c:pt>
                <c:pt idx="484">
                  <c:v>0</c:v>
                </c:pt>
                <c:pt idx="485">
                  <c:v>0</c:v>
                </c:pt>
                <c:pt idx="486">
                  <c:v>0</c:v>
                </c:pt>
                <c:pt idx="487">
                  <c:v>0</c:v>
                </c:pt>
                <c:pt idx="488">
                  <c:v>0</c:v>
                </c:pt>
                <c:pt idx="489">
                  <c:v>0</c:v>
                </c:pt>
                <c:pt idx="490">
                  <c:v>0</c:v>
                </c:pt>
                <c:pt idx="491">
                  <c:v>0</c:v>
                </c:pt>
                <c:pt idx="492">
                  <c:v>0</c:v>
                </c:pt>
                <c:pt idx="493">
                  <c:v>0</c:v>
                </c:pt>
                <c:pt idx="494">
                  <c:v>0</c:v>
                </c:pt>
                <c:pt idx="495">
                  <c:v>0</c:v>
                </c:pt>
                <c:pt idx="496">
                  <c:v>0</c:v>
                </c:pt>
                <c:pt idx="497">
                  <c:v>0</c:v>
                </c:pt>
                <c:pt idx="498">
                  <c:v>0</c:v>
                </c:pt>
                <c:pt idx="499">
                  <c:v>0</c:v>
                </c:pt>
                <c:pt idx="500">
                  <c:v>0</c:v>
                </c:pt>
                <c:pt idx="501">
                  <c:v>0</c:v>
                </c:pt>
                <c:pt idx="502">
                  <c:v>0</c:v>
                </c:pt>
                <c:pt idx="503">
                  <c:v>0</c:v>
                </c:pt>
                <c:pt idx="504">
                  <c:v>0</c:v>
                </c:pt>
                <c:pt idx="505">
                  <c:v>0</c:v>
                </c:pt>
                <c:pt idx="506">
                  <c:v>0</c:v>
                </c:pt>
                <c:pt idx="507">
                  <c:v>0</c:v>
                </c:pt>
                <c:pt idx="508">
                  <c:v>0</c:v>
                </c:pt>
                <c:pt idx="509">
                  <c:v>0</c:v>
                </c:pt>
                <c:pt idx="510">
                  <c:v>0</c:v>
                </c:pt>
                <c:pt idx="511">
                  <c:v>0</c:v>
                </c:pt>
                <c:pt idx="512">
                  <c:v>0</c:v>
                </c:pt>
                <c:pt idx="513">
                  <c:v>0</c:v>
                </c:pt>
                <c:pt idx="514">
                  <c:v>0</c:v>
                </c:pt>
                <c:pt idx="515">
                  <c:v>0</c:v>
                </c:pt>
                <c:pt idx="516">
                  <c:v>0</c:v>
                </c:pt>
                <c:pt idx="517">
                  <c:v>0</c:v>
                </c:pt>
                <c:pt idx="518">
                  <c:v>0</c:v>
                </c:pt>
                <c:pt idx="519">
                  <c:v>0</c:v>
                </c:pt>
                <c:pt idx="520">
                  <c:v>0</c:v>
                </c:pt>
                <c:pt idx="521">
                  <c:v>0</c:v>
                </c:pt>
                <c:pt idx="522">
                  <c:v>0</c:v>
                </c:pt>
                <c:pt idx="523">
                  <c:v>0</c:v>
                </c:pt>
                <c:pt idx="524">
                  <c:v>0</c:v>
                </c:pt>
                <c:pt idx="525">
                  <c:v>0</c:v>
                </c:pt>
                <c:pt idx="526">
                  <c:v>0</c:v>
                </c:pt>
                <c:pt idx="527">
                  <c:v>0</c:v>
                </c:pt>
                <c:pt idx="528">
                  <c:v>0</c:v>
                </c:pt>
                <c:pt idx="529">
                  <c:v>0</c:v>
                </c:pt>
                <c:pt idx="530">
                  <c:v>0</c:v>
                </c:pt>
                <c:pt idx="531">
                  <c:v>0</c:v>
                </c:pt>
                <c:pt idx="532">
                  <c:v>0</c:v>
                </c:pt>
                <c:pt idx="533">
                  <c:v>0</c:v>
                </c:pt>
                <c:pt idx="534">
                  <c:v>0</c:v>
                </c:pt>
                <c:pt idx="535">
                  <c:v>0</c:v>
                </c:pt>
                <c:pt idx="536">
                  <c:v>0</c:v>
                </c:pt>
                <c:pt idx="537">
                  <c:v>0</c:v>
                </c:pt>
                <c:pt idx="538">
                  <c:v>0</c:v>
                </c:pt>
                <c:pt idx="539">
                  <c:v>0</c:v>
                </c:pt>
                <c:pt idx="540">
                  <c:v>0</c:v>
                </c:pt>
                <c:pt idx="541">
                  <c:v>0</c:v>
                </c:pt>
                <c:pt idx="542">
                  <c:v>0</c:v>
                </c:pt>
                <c:pt idx="543">
                  <c:v>0</c:v>
                </c:pt>
                <c:pt idx="544">
                  <c:v>0</c:v>
                </c:pt>
                <c:pt idx="545">
                  <c:v>0</c:v>
                </c:pt>
                <c:pt idx="546">
                  <c:v>0</c:v>
                </c:pt>
                <c:pt idx="547">
                  <c:v>0</c:v>
                </c:pt>
                <c:pt idx="548">
                  <c:v>0</c:v>
                </c:pt>
                <c:pt idx="549">
                  <c:v>0</c:v>
                </c:pt>
                <c:pt idx="550">
                  <c:v>0</c:v>
                </c:pt>
                <c:pt idx="551">
                  <c:v>0</c:v>
                </c:pt>
                <c:pt idx="552">
                  <c:v>0</c:v>
                </c:pt>
                <c:pt idx="553">
                  <c:v>0</c:v>
                </c:pt>
                <c:pt idx="554">
                  <c:v>0</c:v>
                </c:pt>
                <c:pt idx="555">
                  <c:v>0</c:v>
                </c:pt>
                <c:pt idx="556">
                  <c:v>0</c:v>
                </c:pt>
                <c:pt idx="557">
                  <c:v>0</c:v>
                </c:pt>
                <c:pt idx="558">
                  <c:v>0</c:v>
                </c:pt>
                <c:pt idx="559">
                  <c:v>0</c:v>
                </c:pt>
                <c:pt idx="560">
                  <c:v>0</c:v>
                </c:pt>
                <c:pt idx="561">
                  <c:v>0</c:v>
                </c:pt>
                <c:pt idx="562">
                  <c:v>0</c:v>
                </c:pt>
                <c:pt idx="563">
                  <c:v>0</c:v>
                </c:pt>
                <c:pt idx="564">
                  <c:v>0</c:v>
                </c:pt>
                <c:pt idx="565">
                  <c:v>0</c:v>
                </c:pt>
                <c:pt idx="566">
                  <c:v>0</c:v>
                </c:pt>
                <c:pt idx="567">
                  <c:v>0</c:v>
                </c:pt>
                <c:pt idx="568">
                  <c:v>0</c:v>
                </c:pt>
                <c:pt idx="569">
                  <c:v>0</c:v>
                </c:pt>
                <c:pt idx="570">
                  <c:v>0</c:v>
                </c:pt>
                <c:pt idx="571">
                  <c:v>0</c:v>
                </c:pt>
                <c:pt idx="572">
                  <c:v>0</c:v>
                </c:pt>
                <c:pt idx="573">
                  <c:v>0</c:v>
                </c:pt>
                <c:pt idx="574">
                  <c:v>0</c:v>
                </c:pt>
                <c:pt idx="575">
                  <c:v>58</c:v>
                </c:pt>
                <c:pt idx="576">
                  <c:v>155</c:v>
                </c:pt>
                <c:pt idx="577">
                  <c:v>196</c:v>
                </c:pt>
                <c:pt idx="578">
                  <c:v>26</c:v>
                </c:pt>
                <c:pt idx="579">
                  <c:v>140</c:v>
                </c:pt>
                <c:pt idx="580">
                  <c:v>147</c:v>
                </c:pt>
                <c:pt idx="581">
                  <c:v>33</c:v>
                </c:pt>
                <c:pt idx="582">
                  <c:v>29</c:v>
                </c:pt>
                <c:pt idx="583">
                  <c:v>30</c:v>
                </c:pt>
                <c:pt idx="584">
                  <c:v>70</c:v>
                </c:pt>
                <c:pt idx="585">
                  <c:v>189</c:v>
                </c:pt>
                <c:pt idx="586">
                  <c:v>76</c:v>
                </c:pt>
                <c:pt idx="587">
                  <c:v>100</c:v>
                </c:pt>
                <c:pt idx="588">
                  <c:v>83</c:v>
                </c:pt>
                <c:pt idx="589">
                  <c:v>281</c:v>
                </c:pt>
                <c:pt idx="590">
                  <c:v>412</c:v>
                </c:pt>
                <c:pt idx="591">
                  <c:v>199</c:v>
                </c:pt>
                <c:pt idx="592">
                  <c:v>418</c:v>
                </c:pt>
                <c:pt idx="593">
                  <c:v>334</c:v>
                </c:pt>
                <c:pt idx="594">
                  <c:v>75</c:v>
                </c:pt>
                <c:pt idx="595">
                  <c:v>153</c:v>
                </c:pt>
                <c:pt idx="596">
                  <c:v>536</c:v>
                </c:pt>
                <c:pt idx="597">
                  <c:v>975</c:v>
                </c:pt>
                <c:pt idx="598">
                  <c:v>1147</c:v>
                </c:pt>
                <c:pt idx="599">
                  <c:v>1097</c:v>
                </c:pt>
                <c:pt idx="600">
                  <c:v>1106</c:v>
                </c:pt>
                <c:pt idx="601">
                  <c:v>1079</c:v>
                </c:pt>
                <c:pt idx="602">
                  <c:v>531</c:v>
                </c:pt>
                <c:pt idx="603">
                  <c:v>934</c:v>
                </c:pt>
                <c:pt idx="604">
                  <c:v>930</c:v>
                </c:pt>
                <c:pt idx="605">
                  <c:v>764</c:v>
                </c:pt>
                <c:pt idx="606">
                  <c:v>762</c:v>
                </c:pt>
                <c:pt idx="607">
                  <c:v>703</c:v>
                </c:pt>
                <c:pt idx="608">
                  <c:v>1384</c:v>
                </c:pt>
                <c:pt idx="609">
                  <c:v>1115</c:v>
                </c:pt>
                <c:pt idx="610">
                  <c:v>1344</c:v>
                </c:pt>
                <c:pt idx="611">
                  <c:v>1492</c:v>
                </c:pt>
                <c:pt idx="612">
                  <c:v>880</c:v>
                </c:pt>
                <c:pt idx="613">
                  <c:v>1012</c:v>
                </c:pt>
                <c:pt idx="614">
                  <c:v>1161</c:v>
                </c:pt>
                <c:pt idx="615">
                  <c:v>1201</c:v>
                </c:pt>
                <c:pt idx="616">
                  <c:v>1017</c:v>
                </c:pt>
                <c:pt idx="617">
                  <c:v>766</c:v>
                </c:pt>
                <c:pt idx="618">
                  <c:v>591</c:v>
                </c:pt>
                <c:pt idx="619">
                  <c:v>1134</c:v>
                </c:pt>
                <c:pt idx="620">
                  <c:v>663</c:v>
                </c:pt>
                <c:pt idx="621">
                  <c:v>469</c:v>
                </c:pt>
                <c:pt idx="622">
                  <c:v>443</c:v>
                </c:pt>
                <c:pt idx="623">
                  <c:v>452</c:v>
                </c:pt>
                <c:pt idx="624">
                  <c:v>420</c:v>
                </c:pt>
                <c:pt idx="625">
                  <c:v>357</c:v>
                </c:pt>
                <c:pt idx="626">
                  <c:v>345</c:v>
                </c:pt>
                <c:pt idx="627">
                  <c:v>319</c:v>
                </c:pt>
                <c:pt idx="628">
                  <c:v>341</c:v>
                </c:pt>
                <c:pt idx="629">
                  <c:v>299</c:v>
                </c:pt>
                <c:pt idx="630">
                  <c:v>233</c:v>
                </c:pt>
                <c:pt idx="631">
                  <c:v>248</c:v>
                </c:pt>
                <c:pt idx="632">
                  <c:v>238</c:v>
                </c:pt>
                <c:pt idx="633">
                  <c:v>229</c:v>
                </c:pt>
                <c:pt idx="634">
                  <c:v>202</c:v>
                </c:pt>
                <c:pt idx="635">
                  <c:v>198</c:v>
                </c:pt>
                <c:pt idx="636">
                  <c:v>162</c:v>
                </c:pt>
                <c:pt idx="637">
                  <c:v>173</c:v>
                </c:pt>
                <c:pt idx="638">
                  <c:v>195</c:v>
                </c:pt>
                <c:pt idx="639">
                  <c:v>151</c:v>
                </c:pt>
                <c:pt idx="640">
                  <c:v>152</c:v>
                </c:pt>
                <c:pt idx="641">
                  <c:v>129</c:v>
                </c:pt>
                <c:pt idx="642">
                  <c:v>129</c:v>
                </c:pt>
                <c:pt idx="643">
                  <c:v>112</c:v>
                </c:pt>
                <c:pt idx="644">
                  <c:v>108</c:v>
                </c:pt>
                <c:pt idx="645">
                  <c:v>100</c:v>
                </c:pt>
                <c:pt idx="646">
                  <c:v>79</c:v>
                </c:pt>
                <c:pt idx="647">
                  <c:v>58</c:v>
                </c:pt>
                <c:pt idx="648">
                  <c:v>57</c:v>
                </c:pt>
                <c:pt idx="649">
                  <c:v>65</c:v>
                </c:pt>
                <c:pt idx="650">
                  <c:v>51</c:v>
                </c:pt>
                <c:pt idx="651">
                  <c:v>52</c:v>
                </c:pt>
                <c:pt idx="652">
                  <c:v>49</c:v>
                </c:pt>
                <c:pt idx="653">
                  <c:v>40</c:v>
                </c:pt>
                <c:pt idx="654">
                  <c:v>43</c:v>
                </c:pt>
                <c:pt idx="655">
                  <c:v>38</c:v>
                </c:pt>
                <c:pt idx="656">
                  <c:v>39</c:v>
                </c:pt>
                <c:pt idx="657">
                  <c:v>28</c:v>
                </c:pt>
                <c:pt idx="658">
                  <c:v>42</c:v>
                </c:pt>
                <c:pt idx="659">
                  <c:v>37</c:v>
                </c:pt>
                <c:pt idx="660">
                  <c:v>33</c:v>
                </c:pt>
                <c:pt idx="661">
                  <c:v>34</c:v>
                </c:pt>
                <c:pt idx="662">
                  <c:v>21</c:v>
                </c:pt>
                <c:pt idx="663">
                  <c:v>17</c:v>
                </c:pt>
                <c:pt idx="664">
                  <c:v>22</c:v>
                </c:pt>
                <c:pt idx="665">
                  <c:v>17</c:v>
                </c:pt>
                <c:pt idx="666">
                  <c:v>22</c:v>
                </c:pt>
                <c:pt idx="667">
                  <c:v>22</c:v>
                </c:pt>
                <c:pt idx="668">
                  <c:v>18</c:v>
                </c:pt>
                <c:pt idx="669">
                  <c:v>16</c:v>
                </c:pt>
                <c:pt idx="670">
                  <c:v>16</c:v>
                </c:pt>
                <c:pt idx="671">
                  <c:v>19</c:v>
                </c:pt>
                <c:pt idx="672">
                  <c:v>9</c:v>
                </c:pt>
                <c:pt idx="673">
                  <c:v>18</c:v>
                </c:pt>
                <c:pt idx="674">
                  <c:v>21</c:v>
                </c:pt>
                <c:pt idx="675">
                  <c:v>12</c:v>
                </c:pt>
                <c:pt idx="676">
                  <c:v>15</c:v>
                </c:pt>
                <c:pt idx="677">
                  <c:v>13</c:v>
                </c:pt>
                <c:pt idx="678">
                  <c:v>10</c:v>
                </c:pt>
                <c:pt idx="679">
                  <c:v>19</c:v>
                </c:pt>
                <c:pt idx="680">
                  <c:v>15</c:v>
                </c:pt>
                <c:pt idx="681">
                  <c:v>24</c:v>
                </c:pt>
                <c:pt idx="682">
                  <c:v>17</c:v>
                </c:pt>
                <c:pt idx="683">
                  <c:v>31</c:v>
                </c:pt>
                <c:pt idx="684">
                  <c:v>14</c:v>
                </c:pt>
                <c:pt idx="685">
                  <c:v>9</c:v>
                </c:pt>
                <c:pt idx="686">
                  <c:v>9</c:v>
                </c:pt>
                <c:pt idx="687">
                  <c:v>5</c:v>
                </c:pt>
                <c:pt idx="688">
                  <c:v>10</c:v>
                </c:pt>
                <c:pt idx="689">
                  <c:v>4</c:v>
                </c:pt>
                <c:pt idx="690">
                  <c:v>13</c:v>
                </c:pt>
                <c:pt idx="691">
                  <c:v>12</c:v>
                </c:pt>
                <c:pt idx="692">
                  <c:v>8</c:v>
                </c:pt>
                <c:pt idx="693">
                  <c:v>14</c:v>
                </c:pt>
                <c:pt idx="694">
                  <c:v>8</c:v>
                </c:pt>
                <c:pt idx="695">
                  <c:v>10</c:v>
                </c:pt>
                <c:pt idx="696">
                  <c:v>12</c:v>
                </c:pt>
                <c:pt idx="697">
                  <c:v>10</c:v>
                </c:pt>
                <c:pt idx="698">
                  <c:v>7</c:v>
                </c:pt>
                <c:pt idx="699">
                  <c:v>8</c:v>
                </c:pt>
                <c:pt idx="700">
                  <c:v>7</c:v>
                </c:pt>
                <c:pt idx="701">
                  <c:v>4</c:v>
                </c:pt>
                <c:pt idx="702">
                  <c:v>5</c:v>
                </c:pt>
                <c:pt idx="703">
                  <c:v>11</c:v>
                </c:pt>
                <c:pt idx="704">
                  <c:v>9</c:v>
                </c:pt>
                <c:pt idx="705">
                  <c:v>6</c:v>
                </c:pt>
                <c:pt idx="706">
                  <c:v>8</c:v>
                </c:pt>
                <c:pt idx="707">
                  <c:v>4</c:v>
                </c:pt>
                <c:pt idx="708">
                  <c:v>5</c:v>
                </c:pt>
                <c:pt idx="709">
                  <c:v>9</c:v>
                </c:pt>
                <c:pt idx="710">
                  <c:v>9</c:v>
                </c:pt>
                <c:pt idx="711">
                  <c:v>12</c:v>
                </c:pt>
                <c:pt idx="712">
                  <c:v>8</c:v>
                </c:pt>
                <c:pt idx="713">
                  <c:v>7</c:v>
                </c:pt>
                <c:pt idx="714">
                  <c:v>8</c:v>
                </c:pt>
                <c:pt idx="715">
                  <c:v>8</c:v>
                </c:pt>
                <c:pt idx="716">
                  <c:v>5</c:v>
                </c:pt>
                <c:pt idx="717">
                  <c:v>8</c:v>
                </c:pt>
                <c:pt idx="718">
                  <c:v>3</c:v>
                </c:pt>
                <c:pt idx="719">
                  <c:v>4</c:v>
                </c:pt>
                <c:pt idx="720">
                  <c:v>9</c:v>
                </c:pt>
                <c:pt idx="721">
                  <c:v>3</c:v>
                </c:pt>
                <c:pt idx="722">
                  <c:v>2</c:v>
                </c:pt>
                <c:pt idx="723">
                  <c:v>6</c:v>
                </c:pt>
                <c:pt idx="724">
                  <c:v>2</c:v>
                </c:pt>
                <c:pt idx="725">
                  <c:v>5</c:v>
                </c:pt>
                <c:pt idx="726">
                  <c:v>5</c:v>
                </c:pt>
                <c:pt idx="727">
                  <c:v>5</c:v>
                </c:pt>
                <c:pt idx="728">
                  <c:v>6</c:v>
                </c:pt>
                <c:pt idx="729">
                  <c:v>8</c:v>
                </c:pt>
                <c:pt idx="730">
                  <c:v>3</c:v>
                </c:pt>
                <c:pt idx="731">
                  <c:v>7</c:v>
                </c:pt>
                <c:pt idx="732">
                  <c:v>4</c:v>
                </c:pt>
                <c:pt idx="733">
                  <c:v>7</c:v>
                </c:pt>
                <c:pt idx="734">
                  <c:v>5</c:v>
                </c:pt>
                <c:pt idx="735">
                  <c:v>12</c:v>
                </c:pt>
                <c:pt idx="736">
                  <c:v>10</c:v>
                </c:pt>
                <c:pt idx="737">
                  <c:v>2</c:v>
                </c:pt>
                <c:pt idx="738">
                  <c:v>5</c:v>
                </c:pt>
                <c:pt idx="739">
                  <c:v>1</c:v>
                </c:pt>
                <c:pt idx="740">
                  <c:v>7</c:v>
                </c:pt>
                <c:pt idx="741">
                  <c:v>4</c:v>
                </c:pt>
                <c:pt idx="742">
                  <c:v>0</c:v>
                </c:pt>
                <c:pt idx="743">
                  <c:v>2</c:v>
                </c:pt>
                <c:pt idx="744">
                  <c:v>2</c:v>
                </c:pt>
                <c:pt idx="745">
                  <c:v>2</c:v>
                </c:pt>
                <c:pt idx="746">
                  <c:v>4</c:v>
                </c:pt>
                <c:pt idx="747">
                  <c:v>4</c:v>
                </c:pt>
                <c:pt idx="748">
                  <c:v>1</c:v>
                </c:pt>
                <c:pt idx="749">
                  <c:v>4</c:v>
                </c:pt>
                <c:pt idx="750">
                  <c:v>6</c:v>
                </c:pt>
                <c:pt idx="751">
                  <c:v>8</c:v>
                </c:pt>
                <c:pt idx="752">
                  <c:v>4</c:v>
                </c:pt>
                <c:pt idx="753">
                  <c:v>4</c:v>
                </c:pt>
                <c:pt idx="754">
                  <c:v>4</c:v>
                </c:pt>
                <c:pt idx="755">
                  <c:v>2</c:v>
                </c:pt>
                <c:pt idx="756">
                  <c:v>2</c:v>
                </c:pt>
                <c:pt idx="757">
                  <c:v>6</c:v>
                </c:pt>
                <c:pt idx="758">
                  <c:v>10</c:v>
                </c:pt>
                <c:pt idx="759">
                  <c:v>5</c:v>
                </c:pt>
                <c:pt idx="760">
                  <c:v>2</c:v>
                </c:pt>
                <c:pt idx="761">
                  <c:v>4</c:v>
                </c:pt>
                <c:pt idx="762">
                  <c:v>2</c:v>
                </c:pt>
                <c:pt idx="763">
                  <c:v>2</c:v>
                </c:pt>
                <c:pt idx="764">
                  <c:v>0</c:v>
                </c:pt>
                <c:pt idx="765">
                  <c:v>6</c:v>
                </c:pt>
                <c:pt idx="766">
                  <c:v>6</c:v>
                </c:pt>
                <c:pt idx="767">
                  <c:v>4</c:v>
                </c:pt>
                <c:pt idx="768">
                  <c:v>0</c:v>
                </c:pt>
                <c:pt idx="769">
                  <c:v>3</c:v>
                </c:pt>
                <c:pt idx="770">
                  <c:v>1</c:v>
                </c:pt>
                <c:pt idx="771">
                  <c:v>3</c:v>
                </c:pt>
                <c:pt idx="772">
                  <c:v>3</c:v>
                </c:pt>
                <c:pt idx="773">
                  <c:v>6</c:v>
                </c:pt>
                <c:pt idx="774">
                  <c:v>0</c:v>
                </c:pt>
                <c:pt idx="775">
                  <c:v>2</c:v>
                </c:pt>
                <c:pt idx="776">
                  <c:v>8</c:v>
                </c:pt>
                <c:pt idx="777">
                  <c:v>2</c:v>
                </c:pt>
                <c:pt idx="778">
                  <c:v>0</c:v>
                </c:pt>
                <c:pt idx="779">
                  <c:v>5</c:v>
                </c:pt>
                <c:pt idx="780">
                  <c:v>3</c:v>
                </c:pt>
                <c:pt idx="781">
                  <c:v>3</c:v>
                </c:pt>
                <c:pt idx="782">
                  <c:v>1</c:v>
                </c:pt>
                <c:pt idx="783">
                  <c:v>0</c:v>
                </c:pt>
                <c:pt idx="784">
                  <c:v>2</c:v>
                </c:pt>
                <c:pt idx="785">
                  <c:v>2</c:v>
                </c:pt>
                <c:pt idx="786">
                  <c:v>4</c:v>
                </c:pt>
                <c:pt idx="787">
                  <c:v>4</c:v>
                </c:pt>
                <c:pt idx="788">
                  <c:v>2</c:v>
                </c:pt>
                <c:pt idx="789">
                  <c:v>1</c:v>
                </c:pt>
                <c:pt idx="790">
                  <c:v>3</c:v>
                </c:pt>
                <c:pt idx="791">
                  <c:v>4</c:v>
                </c:pt>
                <c:pt idx="792">
                  <c:v>4</c:v>
                </c:pt>
                <c:pt idx="793">
                  <c:v>1</c:v>
                </c:pt>
                <c:pt idx="794">
                  <c:v>1</c:v>
                </c:pt>
                <c:pt idx="795">
                  <c:v>2</c:v>
                </c:pt>
                <c:pt idx="796">
                  <c:v>1</c:v>
                </c:pt>
                <c:pt idx="797">
                  <c:v>2</c:v>
                </c:pt>
                <c:pt idx="798">
                  <c:v>1</c:v>
                </c:pt>
                <c:pt idx="799">
                  <c:v>4</c:v>
                </c:pt>
                <c:pt idx="800">
                  <c:v>0</c:v>
                </c:pt>
                <c:pt idx="801">
                  <c:v>0</c:v>
                </c:pt>
                <c:pt idx="802">
                  <c:v>3</c:v>
                </c:pt>
                <c:pt idx="803">
                  <c:v>3</c:v>
                </c:pt>
                <c:pt idx="804">
                  <c:v>1</c:v>
                </c:pt>
                <c:pt idx="805">
                  <c:v>3</c:v>
                </c:pt>
                <c:pt idx="806">
                  <c:v>4</c:v>
                </c:pt>
                <c:pt idx="807">
                  <c:v>1</c:v>
                </c:pt>
                <c:pt idx="808">
                  <c:v>1</c:v>
                </c:pt>
                <c:pt idx="809">
                  <c:v>7</c:v>
                </c:pt>
                <c:pt idx="810">
                  <c:v>2</c:v>
                </c:pt>
                <c:pt idx="811">
                  <c:v>2</c:v>
                </c:pt>
                <c:pt idx="812">
                  <c:v>2</c:v>
                </c:pt>
                <c:pt idx="813">
                  <c:v>3</c:v>
                </c:pt>
                <c:pt idx="814">
                  <c:v>3</c:v>
                </c:pt>
                <c:pt idx="815">
                  <c:v>1</c:v>
                </c:pt>
                <c:pt idx="816">
                  <c:v>1</c:v>
                </c:pt>
                <c:pt idx="817">
                  <c:v>1</c:v>
                </c:pt>
                <c:pt idx="818">
                  <c:v>3</c:v>
                </c:pt>
                <c:pt idx="819">
                  <c:v>2</c:v>
                </c:pt>
                <c:pt idx="820">
                  <c:v>2</c:v>
                </c:pt>
                <c:pt idx="821">
                  <c:v>2</c:v>
                </c:pt>
                <c:pt idx="822">
                  <c:v>3</c:v>
                </c:pt>
                <c:pt idx="823">
                  <c:v>1</c:v>
                </c:pt>
                <c:pt idx="824">
                  <c:v>2</c:v>
                </c:pt>
                <c:pt idx="825">
                  <c:v>2</c:v>
                </c:pt>
                <c:pt idx="826">
                  <c:v>2</c:v>
                </c:pt>
                <c:pt idx="827">
                  <c:v>1</c:v>
                </c:pt>
                <c:pt idx="828">
                  <c:v>2</c:v>
                </c:pt>
                <c:pt idx="829">
                  <c:v>2</c:v>
                </c:pt>
                <c:pt idx="830">
                  <c:v>1</c:v>
                </c:pt>
                <c:pt idx="831">
                  <c:v>2</c:v>
                </c:pt>
                <c:pt idx="832">
                  <c:v>0</c:v>
                </c:pt>
                <c:pt idx="833">
                  <c:v>4</c:v>
                </c:pt>
                <c:pt idx="834">
                  <c:v>0</c:v>
                </c:pt>
                <c:pt idx="835">
                  <c:v>1</c:v>
                </c:pt>
                <c:pt idx="836">
                  <c:v>2</c:v>
                </c:pt>
                <c:pt idx="837">
                  <c:v>3</c:v>
                </c:pt>
                <c:pt idx="838">
                  <c:v>0</c:v>
                </c:pt>
                <c:pt idx="839">
                  <c:v>0</c:v>
                </c:pt>
                <c:pt idx="840">
                  <c:v>2</c:v>
                </c:pt>
                <c:pt idx="841">
                  <c:v>2</c:v>
                </c:pt>
                <c:pt idx="842">
                  <c:v>1</c:v>
                </c:pt>
                <c:pt idx="843">
                  <c:v>2</c:v>
                </c:pt>
                <c:pt idx="844">
                  <c:v>1</c:v>
                </c:pt>
                <c:pt idx="845">
                  <c:v>2</c:v>
                </c:pt>
                <c:pt idx="846">
                  <c:v>0</c:v>
                </c:pt>
                <c:pt idx="847">
                  <c:v>0</c:v>
                </c:pt>
                <c:pt idx="848">
                  <c:v>4</c:v>
                </c:pt>
                <c:pt idx="849">
                  <c:v>2</c:v>
                </c:pt>
                <c:pt idx="850">
                  <c:v>1</c:v>
                </c:pt>
                <c:pt idx="851">
                  <c:v>2</c:v>
                </c:pt>
                <c:pt idx="852">
                  <c:v>4</c:v>
                </c:pt>
                <c:pt idx="853">
                  <c:v>3</c:v>
                </c:pt>
                <c:pt idx="854">
                  <c:v>2</c:v>
                </c:pt>
                <c:pt idx="855">
                  <c:v>3</c:v>
                </c:pt>
                <c:pt idx="856">
                  <c:v>0</c:v>
                </c:pt>
                <c:pt idx="857">
                  <c:v>0</c:v>
                </c:pt>
                <c:pt idx="858">
                  <c:v>1</c:v>
                </c:pt>
                <c:pt idx="859">
                  <c:v>0</c:v>
                </c:pt>
                <c:pt idx="860">
                  <c:v>0</c:v>
                </c:pt>
                <c:pt idx="861">
                  <c:v>3</c:v>
                </c:pt>
                <c:pt idx="862">
                  <c:v>2</c:v>
                </c:pt>
                <c:pt idx="863">
                  <c:v>1</c:v>
                </c:pt>
                <c:pt idx="864">
                  <c:v>3</c:v>
                </c:pt>
                <c:pt idx="865">
                  <c:v>0</c:v>
                </c:pt>
                <c:pt idx="866">
                  <c:v>2</c:v>
                </c:pt>
                <c:pt idx="867">
                  <c:v>0</c:v>
                </c:pt>
                <c:pt idx="868">
                  <c:v>0</c:v>
                </c:pt>
                <c:pt idx="869">
                  <c:v>0</c:v>
                </c:pt>
                <c:pt idx="870">
                  <c:v>0</c:v>
                </c:pt>
                <c:pt idx="871">
                  <c:v>2</c:v>
                </c:pt>
                <c:pt idx="872">
                  <c:v>1</c:v>
                </c:pt>
                <c:pt idx="873">
                  <c:v>1</c:v>
                </c:pt>
                <c:pt idx="874">
                  <c:v>2</c:v>
                </c:pt>
                <c:pt idx="875">
                  <c:v>2</c:v>
                </c:pt>
                <c:pt idx="876">
                  <c:v>1</c:v>
                </c:pt>
                <c:pt idx="877">
                  <c:v>1</c:v>
                </c:pt>
                <c:pt idx="878">
                  <c:v>0</c:v>
                </c:pt>
                <c:pt idx="879">
                  <c:v>1</c:v>
                </c:pt>
                <c:pt idx="880">
                  <c:v>1</c:v>
                </c:pt>
                <c:pt idx="881">
                  <c:v>1</c:v>
                </c:pt>
                <c:pt idx="882">
                  <c:v>0</c:v>
                </c:pt>
                <c:pt idx="883">
                  <c:v>0</c:v>
                </c:pt>
                <c:pt idx="884">
                  <c:v>3</c:v>
                </c:pt>
                <c:pt idx="885">
                  <c:v>2</c:v>
                </c:pt>
                <c:pt idx="886">
                  <c:v>2</c:v>
                </c:pt>
                <c:pt idx="887">
                  <c:v>3</c:v>
                </c:pt>
                <c:pt idx="888">
                  <c:v>1</c:v>
                </c:pt>
                <c:pt idx="889">
                  <c:v>2</c:v>
                </c:pt>
                <c:pt idx="890">
                  <c:v>0</c:v>
                </c:pt>
                <c:pt idx="891">
                  <c:v>1</c:v>
                </c:pt>
                <c:pt idx="892">
                  <c:v>1</c:v>
                </c:pt>
                <c:pt idx="893">
                  <c:v>0</c:v>
                </c:pt>
                <c:pt idx="894">
                  <c:v>0</c:v>
                </c:pt>
                <c:pt idx="895">
                  <c:v>1</c:v>
                </c:pt>
                <c:pt idx="896">
                  <c:v>2</c:v>
                </c:pt>
                <c:pt idx="897">
                  <c:v>3</c:v>
                </c:pt>
                <c:pt idx="898">
                  <c:v>0</c:v>
                </c:pt>
                <c:pt idx="899">
                  <c:v>1</c:v>
                </c:pt>
                <c:pt idx="900">
                  <c:v>1</c:v>
                </c:pt>
                <c:pt idx="901">
                  <c:v>3</c:v>
                </c:pt>
                <c:pt idx="902">
                  <c:v>2</c:v>
                </c:pt>
                <c:pt idx="903">
                  <c:v>1</c:v>
                </c:pt>
                <c:pt idx="904">
                  <c:v>1</c:v>
                </c:pt>
                <c:pt idx="905">
                  <c:v>2</c:v>
                </c:pt>
                <c:pt idx="906">
                  <c:v>2</c:v>
                </c:pt>
                <c:pt idx="907">
                  <c:v>2</c:v>
                </c:pt>
                <c:pt idx="908">
                  <c:v>0</c:v>
                </c:pt>
                <c:pt idx="909">
                  <c:v>0</c:v>
                </c:pt>
                <c:pt idx="910">
                  <c:v>2</c:v>
                </c:pt>
                <c:pt idx="911">
                  <c:v>0</c:v>
                </c:pt>
                <c:pt idx="912">
                  <c:v>1</c:v>
                </c:pt>
                <c:pt idx="913">
                  <c:v>1</c:v>
                </c:pt>
                <c:pt idx="914">
                  <c:v>2</c:v>
                </c:pt>
                <c:pt idx="915">
                  <c:v>0</c:v>
                </c:pt>
                <c:pt idx="916">
                  <c:v>1</c:v>
                </c:pt>
                <c:pt idx="917">
                  <c:v>0</c:v>
                </c:pt>
                <c:pt idx="918">
                  <c:v>1</c:v>
                </c:pt>
                <c:pt idx="919">
                  <c:v>0</c:v>
                </c:pt>
                <c:pt idx="920">
                  <c:v>2</c:v>
                </c:pt>
                <c:pt idx="921">
                  <c:v>2</c:v>
                </c:pt>
                <c:pt idx="922">
                  <c:v>1</c:v>
                </c:pt>
                <c:pt idx="923">
                  <c:v>2</c:v>
                </c:pt>
                <c:pt idx="924">
                  <c:v>2</c:v>
                </c:pt>
                <c:pt idx="925">
                  <c:v>1</c:v>
                </c:pt>
                <c:pt idx="926">
                  <c:v>3</c:v>
                </c:pt>
                <c:pt idx="927">
                  <c:v>1</c:v>
                </c:pt>
                <c:pt idx="928">
                  <c:v>2</c:v>
                </c:pt>
                <c:pt idx="929">
                  <c:v>5</c:v>
                </c:pt>
                <c:pt idx="930">
                  <c:v>0</c:v>
                </c:pt>
                <c:pt idx="931">
                  <c:v>2</c:v>
                </c:pt>
                <c:pt idx="932">
                  <c:v>0</c:v>
                </c:pt>
                <c:pt idx="933">
                  <c:v>2</c:v>
                </c:pt>
                <c:pt idx="934">
                  <c:v>2</c:v>
                </c:pt>
                <c:pt idx="935">
                  <c:v>1</c:v>
                </c:pt>
                <c:pt idx="936">
                  <c:v>2</c:v>
                </c:pt>
                <c:pt idx="937">
                  <c:v>0</c:v>
                </c:pt>
                <c:pt idx="938">
                  <c:v>1</c:v>
                </c:pt>
                <c:pt idx="939">
                  <c:v>0</c:v>
                </c:pt>
                <c:pt idx="940">
                  <c:v>1</c:v>
                </c:pt>
                <c:pt idx="941">
                  <c:v>0</c:v>
                </c:pt>
                <c:pt idx="942">
                  <c:v>3</c:v>
                </c:pt>
                <c:pt idx="943">
                  <c:v>0</c:v>
                </c:pt>
                <c:pt idx="944">
                  <c:v>3</c:v>
                </c:pt>
                <c:pt idx="945">
                  <c:v>1</c:v>
                </c:pt>
                <c:pt idx="946">
                  <c:v>2</c:v>
                </c:pt>
                <c:pt idx="947">
                  <c:v>2</c:v>
                </c:pt>
                <c:pt idx="948">
                  <c:v>1</c:v>
                </c:pt>
                <c:pt idx="949">
                  <c:v>2</c:v>
                </c:pt>
                <c:pt idx="950">
                  <c:v>0</c:v>
                </c:pt>
                <c:pt idx="951">
                  <c:v>0</c:v>
                </c:pt>
                <c:pt idx="952">
                  <c:v>2</c:v>
                </c:pt>
                <c:pt idx="953">
                  <c:v>1</c:v>
                </c:pt>
                <c:pt idx="954">
                  <c:v>1</c:v>
                </c:pt>
                <c:pt idx="955">
                  <c:v>2</c:v>
                </c:pt>
                <c:pt idx="956">
                  <c:v>1</c:v>
                </c:pt>
                <c:pt idx="957">
                  <c:v>0</c:v>
                </c:pt>
                <c:pt idx="958">
                  <c:v>1</c:v>
                </c:pt>
                <c:pt idx="959">
                  <c:v>2</c:v>
                </c:pt>
                <c:pt idx="960">
                  <c:v>0</c:v>
                </c:pt>
                <c:pt idx="961">
                  <c:v>0</c:v>
                </c:pt>
                <c:pt idx="962">
                  <c:v>1</c:v>
                </c:pt>
                <c:pt idx="963">
                  <c:v>2</c:v>
                </c:pt>
                <c:pt idx="964">
                  <c:v>0</c:v>
                </c:pt>
                <c:pt idx="965">
                  <c:v>0</c:v>
                </c:pt>
                <c:pt idx="966">
                  <c:v>1</c:v>
                </c:pt>
                <c:pt idx="967">
                  <c:v>0</c:v>
                </c:pt>
                <c:pt idx="968">
                  <c:v>0</c:v>
                </c:pt>
                <c:pt idx="969">
                  <c:v>1</c:v>
                </c:pt>
                <c:pt idx="970">
                  <c:v>1</c:v>
                </c:pt>
                <c:pt idx="971">
                  <c:v>0</c:v>
                </c:pt>
                <c:pt idx="972">
                  <c:v>0</c:v>
                </c:pt>
                <c:pt idx="973">
                  <c:v>2</c:v>
                </c:pt>
                <c:pt idx="974">
                  <c:v>0</c:v>
                </c:pt>
                <c:pt idx="975">
                  <c:v>1</c:v>
                </c:pt>
                <c:pt idx="976">
                  <c:v>0</c:v>
                </c:pt>
                <c:pt idx="977">
                  <c:v>2</c:v>
                </c:pt>
                <c:pt idx="978">
                  <c:v>0</c:v>
                </c:pt>
                <c:pt idx="979">
                  <c:v>3</c:v>
                </c:pt>
                <c:pt idx="980">
                  <c:v>0</c:v>
                </c:pt>
                <c:pt idx="981">
                  <c:v>0</c:v>
                </c:pt>
                <c:pt idx="982">
                  <c:v>0</c:v>
                </c:pt>
                <c:pt idx="983">
                  <c:v>2</c:v>
                </c:pt>
                <c:pt idx="984">
                  <c:v>2</c:v>
                </c:pt>
                <c:pt idx="985">
                  <c:v>1</c:v>
                </c:pt>
                <c:pt idx="986">
                  <c:v>1</c:v>
                </c:pt>
                <c:pt idx="987">
                  <c:v>1</c:v>
                </c:pt>
                <c:pt idx="988">
                  <c:v>1</c:v>
                </c:pt>
                <c:pt idx="989">
                  <c:v>2</c:v>
                </c:pt>
                <c:pt idx="990">
                  <c:v>2</c:v>
                </c:pt>
                <c:pt idx="991">
                  <c:v>1</c:v>
                </c:pt>
                <c:pt idx="992">
                  <c:v>1</c:v>
                </c:pt>
                <c:pt idx="993">
                  <c:v>0</c:v>
                </c:pt>
                <c:pt idx="994">
                  <c:v>0</c:v>
                </c:pt>
                <c:pt idx="995">
                  <c:v>1</c:v>
                </c:pt>
                <c:pt idx="996">
                  <c:v>3</c:v>
                </c:pt>
                <c:pt idx="997">
                  <c:v>1</c:v>
                </c:pt>
                <c:pt idx="998">
                  <c:v>1</c:v>
                </c:pt>
                <c:pt idx="999">
                  <c:v>1</c:v>
                </c:pt>
                <c:pt idx="1000">
                  <c:v>0</c:v>
                </c:pt>
                <c:pt idx="1001">
                  <c:v>0</c:v>
                </c:pt>
                <c:pt idx="1002">
                  <c:v>1</c:v>
                </c:pt>
                <c:pt idx="1003">
                  <c:v>1</c:v>
                </c:pt>
                <c:pt idx="1004">
                  <c:v>0</c:v>
                </c:pt>
                <c:pt idx="1005">
                  <c:v>0</c:v>
                </c:pt>
                <c:pt idx="1006">
                  <c:v>0</c:v>
                </c:pt>
                <c:pt idx="1007">
                  <c:v>2</c:v>
                </c:pt>
                <c:pt idx="1008">
                  <c:v>1</c:v>
                </c:pt>
                <c:pt idx="1009">
                  <c:v>1</c:v>
                </c:pt>
                <c:pt idx="1010">
                  <c:v>1</c:v>
                </c:pt>
                <c:pt idx="1011">
                  <c:v>1</c:v>
                </c:pt>
                <c:pt idx="1012">
                  <c:v>2</c:v>
                </c:pt>
                <c:pt idx="1013">
                  <c:v>2</c:v>
                </c:pt>
                <c:pt idx="1014">
                  <c:v>0</c:v>
                </c:pt>
                <c:pt idx="1015">
                  <c:v>3</c:v>
                </c:pt>
                <c:pt idx="1016">
                  <c:v>1</c:v>
                </c:pt>
                <c:pt idx="1017">
                  <c:v>1</c:v>
                </c:pt>
                <c:pt idx="1018">
                  <c:v>1</c:v>
                </c:pt>
                <c:pt idx="1019">
                  <c:v>2</c:v>
                </c:pt>
                <c:pt idx="1020">
                  <c:v>1</c:v>
                </c:pt>
                <c:pt idx="1021">
                  <c:v>1</c:v>
                </c:pt>
                <c:pt idx="1022">
                  <c:v>1</c:v>
                </c:pt>
                <c:pt idx="1023">
                  <c:v>2</c:v>
                </c:pt>
                <c:pt idx="1024">
                  <c:v>1</c:v>
                </c:pt>
                <c:pt idx="1025">
                  <c:v>2</c:v>
                </c:pt>
                <c:pt idx="1026">
                  <c:v>1</c:v>
                </c:pt>
                <c:pt idx="1027">
                  <c:v>1</c:v>
                </c:pt>
                <c:pt idx="1028">
                  <c:v>3</c:v>
                </c:pt>
                <c:pt idx="1029">
                  <c:v>2</c:v>
                </c:pt>
                <c:pt idx="1030">
                  <c:v>0</c:v>
                </c:pt>
                <c:pt idx="1031">
                  <c:v>0</c:v>
                </c:pt>
                <c:pt idx="1032">
                  <c:v>1</c:v>
                </c:pt>
                <c:pt idx="1033">
                  <c:v>1</c:v>
                </c:pt>
                <c:pt idx="1034">
                  <c:v>0</c:v>
                </c:pt>
                <c:pt idx="1035">
                  <c:v>2</c:v>
                </c:pt>
                <c:pt idx="1036">
                  <c:v>0</c:v>
                </c:pt>
                <c:pt idx="1037">
                  <c:v>1</c:v>
                </c:pt>
                <c:pt idx="1038">
                  <c:v>2</c:v>
                </c:pt>
                <c:pt idx="1039">
                  <c:v>1</c:v>
                </c:pt>
                <c:pt idx="1040">
                  <c:v>0</c:v>
                </c:pt>
                <c:pt idx="1041">
                  <c:v>3</c:v>
                </c:pt>
                <c:pt idx="1042">
                  <c:v>1</c:v>
                </c:pt>
                <c:pt idx="1043">
                  <c:v>1</c:v>
                </c:pt>
                <c:pt idx="1044">
                  <c:v>1</c:v>
                </c:pt>
                <c:pt idx="1045">
                  <c:v>1</c:v>
                </c:pt>
                <c:pt idx="1046">
                  <c:v>1</c:v>
                </c:pt>
                <c:pt idx="1047">
                  <c:v>1</c:v>
                </c:pt>
                <c:pt idx="1048">
                  <c:v>0</c:v>
                </c:pt>
                <c:pt idx="1049">
                  <c:v>0</c:v>
                </c:pt>
                <c:pt idx="1050">
                  <c:v>0</c:v>
                </c:pt>
                <c:pt idx="1051">
                  <c:v>0</c:v>
                </c:pt>
                <c:pt idx="1052">
                  <c:v>0</c:v>
                </c:pt>
                <c:pt idx="1053">
                  <c:v>0</c:v>
                </c:pt>
                <c:pt idx="1054">
                  <c:v>0</c:v>
                </c:pt>
                <c:pt idx="1055">
                  <c:v>0</c:v>
                </c:pt>
                <c:pt idx="1056">
                  <c:v>0</c:v>
                </c:pt>
                <c:pt idx="1057">
                  <c:v>0</c:v>
                </c:pt>
                <c:pt idx="1058">
                  <c:v>0</c:v>
                </c:pt>
                <c:pt idx="1059">
                  <c:v>0</c:v>
                </c:pt>
                <c:pt idx="1060">
                  <c:v>0</c:v>
                </c:pt>
                <c:pt idx="1061">
                  <c:v>0</c:v>
                </c:pt>
                <c:pt idx="1062">
                  <c:v>0</c:v>
                </c:pt>
                <c:pt idx="1063">
                  <c:v>0</c:v>
                </c:pt>
                <c:pt idx="1064">
                  <c:v>0</c:v>
                </c:pt>
                <c:pt idx="1065">
                  <c:v>0</c:v>
                </c:pt>
                <c:pt idx="1066">
                  <c:v>0</c:v>
                </c:pt>
                <c:pt idx="1067">
                  <c:v>0</c:v>
                </c:pt>
                <c:pt idx="1068">
                  <c:v>0</c:v>
                </c:pt>
                <c:pt idx="1069">
                  <c:v>0</c:v>
                </c:pt>
                <c:pt idx="1070">
                  <c:v>0</c:v>
                </c:pt>
                <c:pt idx="1071">
                  <c:v>0</c:v>
                </c:pt>
                <c:pt idx="1072">
                  <c:v>0</c:v>
                </c:pt>
                <c:pt idx="1073">
                  <c:v>0</c:v>
                </c:pt>
                <c:pt idx="1074">
                  <c:v>0</c:v>
                </c:pt>
                <c:pt idx="1075">
                  <c:v>0</c:v>
                </c:pt>
                <c:pt idx="1076">
                  <c:v>0</c:v>
                </c:pt>
                <c:pt idx="1077">
                  <c:v>0</c:v>
                </c:pt>
                <c:pt idx="1078">
                  <c:v>0</c:v>
                </c:pt>
                <c:pt idx="1079">
                  <c:v>0</c:v>
                </c:pt>
                <c:pt idx="1080">
                  <c:v>0</c:v>
                </c:pt>
                <c:pt idx="1081">
                  <c:v>0</c:v>
                </c:pt>
                <c:pt idx="1082">
                  <c:v>0</c:v>
                </c:pt>
                <c:pt idx="1083">
                  <c:v>0</c:v>
                </c:pt>
                <c:pt idx="1084">
                  <c:v>0</c:v>
                </c:pt>
                <c:pt idx="1085">
                  <c:v>0</c:v>
                </c:pt>
                <c:pt idx="1086">
                  <c:v>0</c:v>
                </c:pt>
                <c:pt idx="1087">
                  <c:v>0</c:v>
                </c:pt>
                <c:pt idx="1088">
                  <c:v>0</c:v>
                </c:pt>
                <c:pt idx="1089">
                  <c:v>0</c:v>
                </c:pt>
                <c:pt idx="1090">
                  <c:v>0</c:v>
                </c:pt>
                <c:pt idx="1091">
                  <c:v>0</c:v>
                </c:pt>
                <c:pt idx="1092">
                  <c:v>0</c:v>
                </c:pt>
                <c:pt idx="1093">
                  <c:v>0</c:v>
                </c:pt>
                <c:pt idx="1094">
                  <c:v>0</c:v>
                </c:pt>
                <c:pt idx="1095">
                  <c:v>0</c:v>
                </c:pt>
                <c:pt idx="1096">
                  <c:v>0</c:v>
                </c:pt>
                <c:pt idx="1097">
                  <c:v>0</c:v>
                </c:pt>
                <c:pt idx="1098">
                  <c:v>0</c:v>
                </c:pt>
                <c:pt idx="1099">
                  <c:v>0</c:v>
                </c:pt>
                <c:pt idx="1100">
                  <c:v>0</c:v>
                </c:pt>
                <c:pt idx="1101">
                  <c:v>0</c:v>
                </c:pt>
                <c:pt idx="1102">
                  <c:v>0</c:v>
                </c:pt>
                <c:pt idx="1103">
                  <c:v>0</c:v>
                </c:pt>
                <c:pt idx="1104">
                  <c:v>0</c:v>
                </c:pt>
                <c:pt idx="1105">
                  <c:v>0</c:v>
                </c:pt>
                <c:pt idx="1106">
                  <c:v>0</c:v>
                </c:pt>
                <c:pt idx="1107">
                  <c:v>0</c:v>
                </c:pt>
                <c:pt idx="1108">
                  <c:v>0</c:v>
                </c:pt>
                <c:pt idx="1109">
                  <c:v>0</c:v>
                </c:pt>
                <c:pt idx="1110">
                  <c:v>0</c:v>
                </c:pt>
                <c:pt idx="1111">
                  <c:v>0</c:v>
                </c:pt>
                <c:pt idx="1112">
                  <c:v>0</c:v>
                </c:pt>
                <c:pt idx="1113">
                  <c:v>0</c:v>
                </c:pt>
                <c:pt idx="1114">
                  <c:v>0</c:v>
                </c:pt>
                <c:pt idx="1115">
                  <c:v>0</c:v>
                </c:pt>
                <c:pt idx="1116">
                  <c:v>0</c:v>
                </c:pt>
                <c:pt idx="1117">
                  <c:v>0</c:v>
                </c:pt>
                <c:pt idx="1118">
                  <c:v>0</c:v>
                </c:pt>
                <c:pt idx="1119">
                  <c:v>0</c:v>
                </c:pt>
                <c:pt idx="1120">
                  <c:v>0</c:v>
                </c:pt>
                <c:pt idx="1121">
                  <c:v>0</c:v>
                </c:pt>
                <c:pt idx="1122">
                  <c:v>0</c:v>
                </c:pt>
                <c:pt idx="1123">
                  <c:v>0</c:v>
                </c:pt>
                <c:pt idx="1124">
                  <c:v>0</c:v>
                </c:pt>
                <c:pt idx="1125">
                  <c:v>0</c:v>
                </c:pt>
                <c:pt idx="1126">
                  <c:v>0</c:v>
                </c:pt>
                <c:pt idx="1127">
                  <c:v>0</c:v>
                </c:pt>
                <c:pt idx="1128">
                  <c:v>0</c:v>
                </c:pt>
                <c:pt idx="1129">
                  <c:v>0</c:v>
                </c:pt>
                <c:pt idx="1130">
                  <c:v>0</c:v>
                </c:pt>
                <c:pt idx="1131">
                  <c:v>0</c:v>
                </c:pt>
                <c:pt idx="1132">
                  <c:v>0</c:v>
                </c:pt>
                <c:pt idx="1133">
                  <c:v>0</c:v>
                </c:pt>
                <c:pt idx="1134">
                  <c:v>0</c:v>
                </c:pt>
                <c:pt idx="1135">
                  <c:v>0</c:v>
                </c:pt>
                <c:pt idx="1136">
                  <c:v>0</c:v>
                </c:pt>
                <c:pt idx="1137">
                  <c:v>0</c:v>
                </c:pt>
                <c:pt idx="1138">
                  <c:v>0</c:v>
                </c:pt>
                <c:pt idx="1139">
                  <c:v>0</c:v>
                </c:pt>
                <c:pt idx="1140">
                  <c:v>0</c:v>
                </c:pt>
                <c:pt idx="1141">
                  <c:v>0</c:v>
                </c:pt>
                <c:pt idx="1142">
                  <c:v>0</c:v>
                </c:pt>
                <c:pt idx="1143">
                  <c:v>0</c:v>
                </c:pt>
                <c:pt idx="1144">
                  <c:v>0</c:v>
                </c:pt>
                <c:pt idx="1145">
                  <c:v>0</c:v>
                </c:pt>
                <c:pt idx="1146">
                  <c:v>0</c:v>
                </c:pt>
                <c:pt idx="1147">
                  <c:v>0</c:v>
                </c:pt>
                <c:pt idx="1148">
                  <c:v>0</c:v>
                </c:pt>
                <c:pt idx="1149">
                  <c:v>0</c:v>
                </c:pt>
                <c:pt idx="1150">
                  <c:v>0</c:v>
                </c:pt>
                <c:pt idx="1151">
                  <c:v>0</c:v>
                </c:pt>
                <c:pt idx="1152">
                  <c:v>0</c:v>
                </c:pt>
                <c:pt idx="1153">
                  <c:v>0</c:v>
                </c:pt>
                <c:pt idx="1154">
                  <c:v>0</c:v>
                </c:pt>
                <c:pt idx="1155">
                  <c:v>0</c:v>
                </c:pt>
                <c:pt idx="1156">
                  <c:v>0</c:v>
                </c:pt>
                <c:pt idx="1157">
                  <c:v>0</c:v>
                </c:pt>
                <c:pt idx="1158">
                  <c:v>0</c:v>
                </c:pt>
                <c:pt idx="1159">
                  <c:v>0</c:v>
                </c:pt>
                <c:pt idx="1160">
                  <c:v>0</c:v>
                </c:pt>
                <c:pt idx="1161">
                  <c:v>0</c:v>
                </c:pt>
                <c:pt idx="1162">
                  <c:v>0</c:v>
                </c:pt>
                <c:pt idx="1163">
                  <c:v>0</c:v>
                </c:pt>
                <c:pt idx="1164">
                  <c:v>0</c:v>
                </c:pt>
                <c:pt idx="1165">
                  <c:v>0</c:v>
                </c:pt>
                <c:pt idx="1166">
                  <c:v>0</c:v>
                </c:pt>
                <c:pt idx="1167">
                  <c:v>0</c:v>
                </c:pt>
                <c:pt idx="1168">
                  <c:v>0</c:v>
                </c:pt>
                <c:pt idx="1169">
                  <c:v>0</c:v>
                </c:pt>
                <c:pt idx="1170">
                  <c:v>0</c:v>
                </c:pt>
                <c:pt idx="1171">
                  <c:v>0</c:v>
                </c:pt>
                <c:pt idx="1172">
                  <c:v>0</c:v>
                </c:pt>
                <c:pt idx="1173">
                  <c:v>0</c:v>
                </c:pt>
                <c:pt idx="1174">
                  <c:v>0</c:v>
                </c:pt>
                <c:pt idx="1175">
                  <c:v>0</c:v>
                </c:pt>
                <c:pt idx="1176">
                  <c:v>0</c:v>
                </c:pt>
                <c:pt idx="1177">
                  <c:v>0</c:v>
                </c:pt>
                <c:pt idx="1178">
                  <c:v>0</c:v>
                </c:pt>
                <c:pt idx="1179">
                  <c:v>0</c:v>
                </c:pt>
                <c:pt idx="1180">
                  <c:v>0</c:v>
                </c:pt>
                <c:pt idx="1181">
                  <c:v>0</c:v>
                </c:pt>
                <c:pt idx="1182">
                  <c:v>0</c:v>
                </c:pt>
                <c:pt idx="1183">
                  <c:v>0</c:v>
                </c:pt>
                <c:pt idx="1184">
                  <c:v>0</c:v>
                </c:pt>
                <c:pt idx="1185">
                  <c:v>0</c:v>
                </c:pt>
                <c:pt idx="1186">
                  <c:v>0</c:v>
                </c:pt>
                <c:pt idx="1187">
                  <c:v>0</c:v>
                </c:pt>
                <c:pt idx="1188">
                  <c:v>0</c:v>
                </c:pt>
                <c:pt idx="1189">
                  <c:v>0</c:v>
                </c:pt>
                <c:pt idx="1190">
                  <c:v>0</c:v>
                </c:pt>
                <c:pt idx="1191">
                  <c:v>0</c:v>
                </c:pt>
                <c:pt idx="1192">
                  <c:v>0</c:v>
                </c:pt>
                <c:pt idx="1193">
                  <c:v>0</c:v>
                </c:pt>
                <c:pt idx="1194">
                  <c:v>0</c:v>
                </c:pt>
                <c:pt idx="1195">
                  <c:v>0</c:v>
                </c:pt>
                <c:pt idx="1196">
                  <c:v>0</c:v>
                </c:pt>
                <c:pt idx="1197">
                  <c:v>0</c:v>
                </c:pt>
                <c:pt idx="1198">
                  <c:v>0</c:v>
                </c:pt>
                <c:pt idx="1199">
                  <c:v>0</c:v>
                </c:pt>
                <c:pt idx="1200">
                  <c:v>0</c:v>
                </c:pt>
                <c:pt idx="1201">
                  <c:v>0</c:v>
                </c:pt>
                <c:pt idx="1202">
                  <c:v>0</c:v>
                </c:pt>
                <c:pt idx="1203">
                  <c:v>0</c:v>
                </c:pt>
                <c:pt idx="1204">
                  <c:v>0</c:v>
                </c:pt>
                <c:pt idx="1205">
                  <c:v>0</c:v>
                </c:pt>
                <c:pt idx="1206">
                  <c:v>0</c:v>
                </c:pt>
                <c:pt idx="1207">
                  <c:v>0</c:v>
                </c:pt>
                <c:pt idx="1208">
                  <c:v>0</c:v>
                </c:pt>
                <c:pt idx="1209">
                  <c:v>0</c:v>
                </c:pt>
                <c:pt idx="1210">
                  <c:v>0</c:v>
                </c:pt>
                <c:pt idx="1211">
                  <c:v>0</c:v>
                </c:pt>
                <c:pt idx="1212">
                  <c:v>0</c:v>
                </c:pt>
                <c:pt idx="1213">
                  <c:v>0</c:v>
                </c:pt>
                <c:pt idx="1214">
                  <c:v>0</c:v>
                </c:pt>
                <c:pt idx="1215">
                  <c:v>0</c:v>
                </c:pt>
                <c:pt idx="1216">
                  <c:v>0</c:v>
                </c:pt>
                <c:pt idx="1217">
                  <c:v>0</c:v>
                </c:pt>
                <c:pt idx="1218">
                  <c:v>0</c:v>
                </c:pt>
                <c:pt idx="1219">
                  <c:v>0</c:v>
                </c:pt>
                <c:pt idx="1220">
                  <c:v>0</c:v>
                </c:pt>
                <c:pt idx="1221">
                  <c:v>0</c:v>
                </c:pt>
                <c:pt idx="1222">
                  <c:v>0</c:v>
                </c:pt>
                <c:pt idx="1223">
                  <c:v>0</c:v>
                </c:pt>
                <c:pt idx="1224">
                  <c:v>0</c:v>
                </c:pt>
                <c:pt idx="1225">
                  <c:v>0</c:v>
                </c:pt>
                <c:pt idx="1226">
                  <c:v>0</c:v>
                </c:pt>
                <c:pt idx="1227">
                  <c:v>0</c:v>
                </c:pt>
                <c:pt idx="1228">
                  <c:v>0</c:v>
                </c:pt>
                <c:pt idx="1229">
                  <c:v>0</c:v>
                </c:pt>
                <c:pt idx="1230">
                  <c:v>0</c:v>
                </c:pt>
                <c:pt idx="1231">
                  <c:v>0</c:v>
                </c:pt>
                <c:pt idx="1232">
                  <c:v>0</c:v>
                </c:pt>
                <c:pt idx="1233">
                  <c:v>0</c:v>
                </c:pt>
                <c:pt idx="1234">
                  <c:v>0</c:v>
                </c:pt>
                <c:pt idx="1235">
                  <c:v>0</c:v>
                </c:pt>
                <c:pt idx="1236">
                  <c:v>0</c:v>
                </c:pt>
                <c:pt idx="1237">
                  <c:v>0</c:v>
                </c:pt>
                <c:pt idx="1238">
                  <c:v>0</c:v>
                </c:pt>
                <c:pt idx="1239">
                  <c:v>0</c:v>
                </c:pt>
                <c:pt idx="1240">
                  <c:v>0</c:v>
                </c:pt>
                <c:pt idx="1241">
                  <c:v>0</c:v>
                </c:pt>
                <c:pt idx="1242">
                  <c:v>0</c:v>
                </c:pt>
                <c:pt idx="1243">
                  <c:v>0</c:v>
                </c:pt>
                <c:pt idx="1244">
                  <c:v>0</c:v>
                </c:pt>
                <c:pt idx="1245">
                  <c:v>0</c:v>
                </c:pt>
                <c:pt idx="1246">
                  <c:v>0</c:v>
                </c:pt>
                <c:pt idx="1247">
                  <c:v>0</c:v>
                </c:pt>
                <c:pt idx="1248">
                  <c:v>0</c:v>
                </c:pt>
                <c:pt idx="1249">
                  <c:v>0</c:v>
                </c:pt>
                <c:pt idx="1250">
                  <c:v>0</c:v>
                </c:pt>
                <c:pt idx="1251">
                  <c:v>0</c:v>
                </c:pt>
                <c:pt idx="1252">
                  <c:v>0</c:v>
                </c:pt>
                <c:pt idx="1253">
                  <c:v>0</c:v>
                </c:pt>
                <c:pt idx="1254">
                  <c:v>0</c:v>
                </c:pt>
                <c:pt idx="1255">
                  <c:v>0</c:v>
                </c:pt>
                <c:pt idx="1256">
                  <c:v>0</c:v>
                </c:pt>
                <c:pt idx="1257">
                  <c:v>0</c:v>
                </c:pt>
                <c:pt idx="1258">
                  <c:v>0</c:v>
                </c:pt>
                <c:pt idx="1259">
                  <c:v>0</c:v>
                </c:pt>
                <c:pt idx="1260">
                  <c:v>0</c:v>
                </c:pt>
                <c:pt idx="1261">
                  <c:v>0</c:v>
                </c:pt>
                <c:pt idx="1262">
                  <c:v>0</c:v>
                </c:pt>
                <c:pt idx="1263">
                  <c:v>0</c:v>
                </c:pt>
                <c:pt idx="1264">
                  <c:v>0</c:v>
                </c:pt>
                <c:pt idx="1265">
                  <c:v>0</c:v>
                </c:pt>
                <c:pt idx="1266">
                  <c:v>0</c:v>
                </c:pt>
                <c:pt idx="1267">
                  <c:v>0</c:v>
                </c:pt>
                <c:pt idx="1268">
                  <c:v>0</c:v>
                </c:pt>
                <c:pt idx="1269">
                  <c:v>0</c:v>
                </c:pt>
                <c:pt idx="1270">
                  <c:v>0</c:v>
                </c:pt>
                <c:pt idx="1271">
                  <c:v>0</c:v>
                </c:pt>
                <c:pt idx="1272">
                  <c:v>0</c:v>
                </c:pt>
                <c:pt idx="1273">
                  <c:v>0</c:v>
                </c:pt>
                <c:pt idx="1274">
                  <c:v>0</c:v>
                </c:pt>
                <c:pt idx="1275">
                  <c:v>0</c:v>
                </c:pt>
                <c:pt idx="1276">
                  <c:v>0</c:v>
                </c:pt>
                <c:pt idx="1277">
                  <c:v>0</c:v>
                </c:pt>
                <c:pt idx="1278">
                  <c:v>0</c:v>
                </c:pt>
                <c:pt idx="1279">
                  <c:v>0</c:v>
                </c:pt>
                <c:pt idx="1280">
                  <c:v>0</c:v>
                </c:pt>
                <c:pt idx="1281">
                  <c:v>0</c:v>
                </c:pt>
                <c:pt idx="1282">
                  <c:v>0</c:v>
                </c:pt>
                <c:pt idx="1283">
                  <c:v>0</c:v>
                </c:pt>
                <c:pt idx="1284">
                  <c:v>0</c:v>
                </c:pt>
                <c:pt idx="1285">
                  <c:v>0</c:v>
                </c:pt>
                <c:pt idx="1286">
                  <c:v>0</c:v>
                </c:pt>
                <c:pt idx="1287">
                  <c:v>0</c:v>
                </c:pt>
                <c:pt idx="1288">
                  <c:v>0</c:v>
                </c:pt>
                <c:pt idx="1289">
                  <c:v>0</c:v>
                </c:pt>
                <c:pt idx="1290">
                  <c:v>0</c:v>
                </c:pt>
                <c:pt idx="1291">
                  <c:v>0</c:v>
                </c:pt>
                <c:pt idx="1292">
                  <c:v>0</c:v>
                </c:pt>
                <c:pt idx="1293">
                  <c:v>0</c:v>
                </c:pt>
                <c:pt idx="1294">
                  <c:v>0</c:v>
                </c:pt>
                <c:pt idx="1295">
                  <c:v>0</c:v>
                </c:pt>
                <c:pt idx="1296">
                  <c:v>0</c:v>
                </c:pt>
                <c:pt idx="1297">
                  <c:v>0</c:v>
                </c:pt>
                <c:pt idx="1298">
                  <c:v>0</c:v>
                </c:pt>
                <c:pt idx="1299">
                  <c:v>0</c:v>
                </c:pt>
                <c:pt idx="1300">
                  <c:v>0</c:v>
                </c:pt>
                <c:pt idx="1301">
                  <c:v>0</c:v>
                </c:pt>
                <c:pt idx="1302">
                  <c:v>0</c:v>
                </c:pt>
                <c:pt idx="1303">
                  <c:v>0</c:v>
                </c:pt>
                <c:pt idx="1304">
                  <c:v>0</c:v>
                </c:pt>
                <c:pt idx="1305">
                  <c:v>0</c:v>
                </c:pt>
                <c:pt idx="1306">
                  <c:v>0</c:v>
                </c:pt>
                <c:pt idx="1307">
                  <c:v>0</c:v>
                </c:pt>
                <c:pt idx="1308">
                  <c:v>0</c:v>
                </c:pt>
                <c:pt idx="1309">
                  <c:v>0</c:v>
                </c:pt>
                <c:pt idx="1310">
                  <c:v>0</c:v>
                </c:pt>
                <c:pt idx="1311">
                  <c:v>0</c:v>
                </c:pt>
                <c:pt idx="1312">
                  <c:v>0</c:v>
                </c:pt>
                <c:pt idx="1313">
                  <c:v>0</c:v>
                </c:pt>
                <c:pt idx="1314">
                  <c:v>0</c:v>
                </c:pt>
                <c:pt idx="1315">
                  <c:v>0</c:v>
                </c:pt>
                <c:pt idx="1316">
                  <c:v>0</c:v>
                </c:pt>
                <c:pt idx="1317">
                  <c:v>0</c:v>
                </c:pt>
                <c:pt idx="1318">
                  <c:v>0</c:v>
                </c:pt>
                <c:pt idx="1319">
                  <c:v>0</c:v>
                </c:pt>
                <c:pt idx="1320">
                  <c:v>0</c:v>
                </c:pt>
                <c:pt idx="1321">
                  <c:v>0</c:v>
                </c:pt>
                <c:pt idx="1322">
                  <c:v>0</c:v>
                </c:pt>
                <c:pt idx="1323">
                  <c:v>0</c:v>
                </c:pt>
                <c:pt idx="1324">
                  <c:v>0</c:v>
                </c:pt>
                <c:pt idx="1325">
                  <c:v>0</c:v>
                </c:pt>
                <c:pt idx="1326">
                  <c:v>0</c:v>
                </c:pt>
                <c:pt idx="1327">
                  <c:v>0</c:v>
                </c:pt>
                <c:pt idx="1328">
                  <c:v>0</c:v>
                </c:pt>
                <c:pt idx="1329">
                  <c:v>0</c:v>
                </c:pt>
                <c:pt idx="1330">
                  <c:v>0</c:v>
                </c:pt>
                <c:pt idx="1331">
                  <c:v>0</c:v>
                </c:pt>
                <c:pt idx="1332">
                  <c:v>0</c:v>
                </c:pt>
                <c:pt idx="1333">
                  <c:v>0</c:v>
                </c:pt>
                <c:pt idx="1334">
                  <c:v>0</c:v>
                </c:pt>
                <c:pt idx="1335">
                  <c:v>0</c:v>
                </c:pt>
                <c:pt idx="1336">
                  <c:v>0</c:v>
                </c:pt>
                <c:pt idx="1337">
                  <c:v>0</c:v>
                </c:pt>
                <c:pt idx="1338">
                  <c:v>0</c:v>
                </c:pt>
                <c:pt idx="1339">
                  <c:v>0</c:v>
                </c:pt>
                <c:pt idx="1340">
                  <c:v>0</c:v>
                </c:pt>
                <c:pt idx="1341">
                  <c:v>0</c:v>
                </c:pt>
                <c:pt idx="1342">
                  <c:v>0</c:v>
                </c:pt>
                <c:pt idx="1343">
                  <c:v>0</c:v>
                </c:pt>
                <c:pt idx="1344">
                  <c:v>0</c:v>
                </c:pt>
                <c:pt idx="1345">
                  <c:v>0</c:v>
                </c:pt>
                <c:pt idx="1346">
                  <c:v>0</c:v>
                </c:pt>
                <c:pt idx="1347">
                  <c:v>0</c:v>
                </c:pt>
                <c:pt idx="1348">
                  <c:v>0</c:v>
                </c:pt>
                <c:pt idx="1349">
                  <c:v>0</c:v>
                </c:pt>
                <c:pt idx="1350">
                  <c:v>0</c:v>
                </c:pt>
                <c:pt idx="1351">
                  <c:v>0</c:v>
                </c:pt>
                <c:pt idx="1352">
                  <c:v>0</c:v>
                </c:pt>
                <c:pt idx="1353">
                  <c:v>0</c:v>
                </c:pt>
                <c:pt idx="1354">
                  <c:v>0</c:v>
                </c:pt>
                <c:pt idx="1355">
                  <c:v>0</c:v>
                </c:pt>
                <c:pt idx="1356">
                  <c:v>0</c:v>
                </c:pt>
                <c:pt idx="1357">
                  <c:v>0</c:v>
                </c:pt>
                <c:pt idx="1358">
                  <c:v>0</c:v>
                </c:pt>
                <c:pt idx="1359">
                  <c:v>0</c:v>
                </c:pt>
                <c:pt idx="1360">
                  <c:v>0</c:v>
                </c:pt>
                <c:pt idx="1361">
                  <c:v>0</c:v>
                </c:pt>
                <c:pt idx="1362">
                  <c:v>0</c:v>
                </c:pt>
                <c:pt idx="1363">
                  <c:v>0</c:v>
                </c:pt>
                <c:pt idx="1364">
                  <c:v>0</c:v>
                </c:pt>
                <c:pt idx="1365">
                  <c:v>0</c:v>
                </c:pt>
                <c:pt idx="1366">
                  <c:v>0</c:v>
                </c:pt>
                <c:pt idx="1367">
                  <c:v>0</c:v>
                </c:pt>
                <c:pt idx="1368">
                  <c:v>0</c:v>
                </c:pt>
                <c:pt idx="1369">
                  <c:v>0</c:v>
                </c:pt>
                <c:pt idx="1370">
                  <c:v>0</c:v>
                </c:pt>
                <c:pt idx="1371">
                  <c:v>0</c:v>
                </c:pt>
                <c:pt idx="1372">
                  <c:v>0</c:v>
                </c:pt>
                <c:pt idx="1373">
                  <c:v>0</c:v>
                </c:pt>
                <c:pt idx="1374">
                  <c:v>0</c:v>
                </c:pt>
                <c:pt idx="1375">
                  <c:v>0</c:v>
                </c:pt>
                <c:pt idx="1376">
                  <c:v>0</c:v>
                </c:pt>
                <c:pt idx="1377">
                  <c:v>0</c:v>
                </c:pt>
                <c:pt idx="1378">
                  <c:v>0</c:v>
                </c:pt>
                <c:pt idx="1379">
                  <c:v>0</c:v>
                </c:pt>
                <c:pt idx="1380">
                  <c:v>0</c:v>
                </c:pt>
                <c:pt idx="1381">
                  <c:v>0</c:v>
                </c:pt>
                <c:pt idx="1382">
                  <c:v>0</c:v>
                </c:pt>
                <c:pt idx="1383">
                  <c:v>0</c:v>
                </c:pt>
                <c:pt idx="1384">
                  <c:v>0</c:v>
                </c:pt>
                <c:pt idx="1385">
                  <c:v>0</c:v>
                </c:pt>
                <c:pt idx="1386">
                  <c:v>0</c:v>
                </c:pt>
                <c:pt idx="1387">
                  <c:v>0</c:v>
                </c:pt>
                <c:pt idx="1388">
                  <c:v>0</c:v>
                </c:pt>
                <c:pt idx="1389">
                  <c:v>0</c:v>
                </c:pt>
                <c:pt idx="1390">
                  <c:v>0</c:v>
                </c:pt>
                <c:pt idx="1391">
                  <c:v>0</c:v>
                </c:pt>
                <c:pt idx="1392">
                  <c:v>0</c:v>
                </c:pt>
                <c:pt idx="1393">
                  <c:v>0</c:v>
                </c:pt>
                <c:pt idx="1394">
                  <c:v>0</c:v>
                </c:pt>
                <c:pt idx="1395">
                  <c:v>0</c:v>
                </c:pt>
                <c:pt idx="1396">
                  <c:v>0</c:v>
                </c:pt>
                <c:pt idx="1397">
                  <c:v>0</c:v>
                </c:pt>
                <c:pt idx="1398">
                  <c:v>0</c:v>
                </c:pt>
                <c:pt idx="1399">
                  <c:v>0</c:v>
                </c:pt>
                <c:pt idx="1400">
                  <c:v>0</c:v>
                </c:pt>
                <c:pt idx="1401">
                  <c:v>0</c:v>
                </c:pt>
                <c:pt idx="1402">
                  <c:v>0</c:v>
                </c:pt>
                <c:pt idx="1403">
                  <c:v>0</c:v>
                </c:pt>
                <c:pt idx="1404">
                  <c:v>0</c:v>
                </c:pt>
                <c:pt idx="1405">
                  <c:v>0</c:v>
                </c:pt>
                <c:pt idx="1406">
                  <c:v>0</c:v>
                </c:pt>
                <c:pt idx="1407">
                  <c:v>0</c:v>
                </c:pt>
                <c:pt idx="1408">
                  <c:v>0</c:v>
                </c:pt>
                <c:pt idx="1409">
                  <c:v>0</c:v>
                </c:pt>
                <c:pt idx="1410">
                  <c:v>0</c:v>
                </c:pt>
                <c:pt idx="1411">
                  <c:v>0</c:v>
                </c:pt>
                <c:pt idx="1412">
                  <c:v>0</c:v>
                </c:pt>
                <c:pt idx="1413">
                  <c:v>0</c:v>
                </c:pt>
                <c:pt idx="1414">
                  <c:v>0</c:v>
                </c:pt>
                <c:pt idx="1415">
                  <c:v>0</c:v>
                </c:pt>
                <c:pt idx="1416">
                  <c:v>0</c:v>
                </c:pt>
                <c:pt idx="1417">
                  <c:v>0</c:v>
                </c:pt>
                <c:pt idx="1418">
                  <c:v>0</c:v>
                </c:pt>
                <c:pt idx="1419">
                  <c:v>0</c:v>
                </c:pt>
                <c:pt idx="1420">
                  <c:v>0</c:v>
                </c:pt>
                <c:pt idx="1421">
                  <c:v>0</c:v>
                </c:pt>
                <c:pt idx="1422">
                  <c:v>0</c:v>
                </c:pt>
                <c:pt idx="1423">
                  <c:v>0</c:v>
                </c:pt>
                <c:pt idx="1424">
                  <c:v>0</c:v>
                </c:pt>
                <c:pt idx="1425">
                  <c:v>0</c:v>
                </c:pt>
                <c:pt idx="1426">
                  <c:v>0</c:v>
                </c:pt>
                <c:pt idx="1427">
                  <c:v>0</c:v>
                </c:pt>
                <c:pt idx="1428">
                  <c:v>0</c:v>
                </c:pt>
                <c:pt idx="1429">
                  <c:v>0</c:v>
                </c:pt>
                <c:pt idx="1430">
                  <c:v>0</c:v>
                </c:pt>
                <c:pt idx="1431">
                  <c:v>0</c:v>
                </c:pt>
                <c:pt idx="1432">
                  <c:v>0</c:v>
                </c:pt>
                <c:pt idx="1433">
                  <c:v>0</c:v>
                </c:pt>
                <c:pt idx="1434">
                  <c:v>0</c:v>
                </c:pt>
                <c:pt idx="1435">
                  <c:v>0</c:v>
                </c:pt>
                <c:pt idx="1436">
                  <c:v>0</c:v>
                </c:pt>
                <c:pt idx="1437">
                  <c:v>0</c:v>
                </c:pt>
                <c:pt idx="1438">
                  <c:v>0</c:v>
                </c:pt>
                <c:pt idx="1439">
                  <c:v>0</c:v>
                </c:pt>
                <c:pt idx="1440">
                  <c:v>0</c:v>
                </c:pt>
                <c:pt idx="1441">
                  <c:v>0</c:v>
                </c:pt>
                <c:pt idx="1442">
                  <c:v>0</c:v>
                </c:pt>
                <c:pt idx="1443">
                  <c:v>0</c:v>
                </c:pt>
                <c:pt idx="1444">
                  <c:v>0</c:v>
                </c:pt>
                <c:pt idx="1445">
                  <c:v>0</c:v>
                </c:pt>
                <c:pt idx="1446">
                  <c:v>0</c:v>
                </c:pt>
                <c:pt idx="1447">
                  <c:v>0</c:v>
                </c:pt>
                <c:pt idx="1448">
                  <c:v>0</c:v>
                </c:pt>
                <c:pt idx="1449">
                  <c:v>0</c:v>
                </c:pt>
                <c:pt idx="1450">
                  <c:v>0</c:v>
                </c:pt>
                <c:pt idx="1451">
                  <c:v>0</c:v>
                </c:pt>
                <c:pt idx="1452">
                  <c:v>0</c:v>
                </c:pt>
                <c:pt idx="1453">
                  <c:v>0</c:v>
                </c:pt>
                <c:pt idx="1454">
                  <c:v>0</c:v>
                </c:pt>
                <c:pt idx="1455">
                  <c:v>0</c:v>
                </c:pt>
                <c:pt idx="1456">
                  <c:v>0</c:v>
                </c:pt>
                <c:pt idx="1457">
                  <c:v>0</c:v>
                </c:pt>
                <c:pt idx="1458">
                  <c:v>0</c:v>
                </c:pt>
                <c:pt idx="1459">
                  <c:v>0</c:v>
                </c:pt>
                <c:pt idx="1460">
                  <c:v>0</c:v>
                </c:pt>
                <c:pt idx="1461">
                  <c:v>0</c:v>
                </c:pt>
                <c:pt idx="1462">
                  <c:v>0</c:v>
                </c:pt>
                <c:pt idx="1463">
                  <c:v>0</c:v>
                </c:pt>
                <c:pt idx="1464">
                  <c:v>0</c:v>
                </c:pt>
                <c:pt idx="1465">
                  <c:v>0</c:v>
                </c:pt>
                <c:pt idx="1466">
                  <c:v>0</c:v>
                </c:pt>
                <c:pt idx="1467">
                  <c:v>0</c:v>
                </c:pt>
                <c:pt idx="1468">
                  <c:v>0</c:v>
                </c:pt>
                <c:pt idx="1469">
                  <c:v>0</c:v>
                </c:pt>
                <c:pt idx="1470">
                  <c:v>0</c:v>
                </c:pt>
                <c:pt idx="1471">
                  <c:v>0</c:v>
                </c:pt>
                <c:pt idx="1472">
                  <c:v>0</c:v>
                </c:pt>
                <c:pt idx="1473">
                  <c:v>0</c:v>
                </c:pt>
                <c:pt idx="1474">
                  <c:v>0</c:v>
                </c:pt>
                <c:pt idx="1475">
                  <c:v>0</c:v>
                </c:pt>
                <c:pt idx="1476">
                  <c:v>0</c:v>
                </c:pt>
                <c:pt idx="1477">
                  <c:v>0</c:v>
                </c:pt>
                <c:pt idx="1478">
                  <c:v>0</c:v>
                </c:pt>
                <c:pt idx="1479">
                  <c:v>0</c:v>
                </c:pt>
                <c:pt idx="1480">
                  <c:v>0</c:v>
                </c:pt>
                <c:pt idx="1481">
                  <c:v>0</c:v>
                </c:pt>
                <c:pt idx="1482">
                  <c:v>0</c:v>
                </c:pt>
                <c:pt idx="1483">
                  <c:v>0</c:v>
                </c:pt>
                <c:pt idx="1484">
                  <c:v>0</c:v>
                </c:pt>
                <c:pt idx="1485">
                  <c:v>0</c:v>
                </c:pt>
                <c:pt idx="1486">
                  <c:v>0</c:v>
                </c:pt>
                <c:pt idx="1487">
                  <c:v>0</c:v>
                </c:pt>
                <c:pt idx="1488">
                  <c:v>0</c:v>
                </c:pt>
                <c:pt idx="1489">
                  <c:v>0</c:v>
                </c:pt>
                <c:pt idx="1490">
                  <c:v>0</c:v>
                </c:pt>
                <c:pt idx="1491">
                  <c:v>0</c:v>
                </c:pt>
                <c:pt idx="1492">
                  <c:v>0</c:v>
                </c:pt>
                <c:pt idx="1493">
                  <c:v>0</c:v>
                </c:pt>
                <c:pt idx="1494">
                  <c:v>0</c:v>
                </c:pt>
                <c:pt idx="1495">
                  <c:v>0</c:v>
                </c:pt>
                <c:pt idx="1496">
                  <c:v>0</c:v>
                </c:pt>
                <c:pt idx="1497">
                  <c:v>0</c:v>
                </c:pt>
                <c:pt idx="1498">
                  <c:v>0</c:v>
                </c:pt>
                <c:pt idx="1499">
                  <c:v>0</c:v>
                </c:pt>
                <c:pt idx="1500">
                  <c:v>0</c:v>
                </c:pt>
                <c:pt idx="1501">
                  <c:v>0</c:v>
                </c:pt>
                <c:pt idx="1502">
                  <c:v>0</c:v>
                </c:pt>
                <c:pt idx="1503">
                  <c:v>0</c:v>
                </c:pt>
                <c:pt idx="1504">
                  <c:v>0</c:v>
                </c:pt>
                <c:pt idx="1505">
                  <c:v>0</c:v>
                </c:pt>
                <c:pt idx="1506">
                  <c:v>0</c:v>
                </c:pt>
                <c:pt idx="1507">
                  <c:v>0</c:v>
                </c:pt>
                <c:pt idx="1508">
                  <c:v>0</c:v>
                </c:pt>
                <c:pt idx="1509">
                  <c:v>0</c:v>
                </c:pt>
                <c:pt idx="1510">
                  <c:v>0</c:v>
                </c:pt>
                <c:pt idx="1511">
                  <c:v>0</c:v>
                </c:pt>
                <c:pt idx="1512">
                  <c:v>0</c:v>
                </c:pt>
                <c:pt idx="1513">
                  <c:v>0</c:v>
                </c:pt>
                <c:pt idx="1514">
                  <c:v>0</c:v>
                </c:pt>
                <c:pt idx="1515">
                  <c:v>0</c:v>
                </c:pt>
                <c:pt idx="1516">
                  <c:v>0</c:v>
                </c:pt>
                <c:pt idx="1517">
                  <c:v>0</c:v>
                </c:pt>
                <c:pt idx="1518">
                  <c:v>0</c:v>
                </c:pt>
                <c:pt idx="1519">
                  <c:v>0</c:v>
                </c:pt>
                <c:pt idx="1520">
                  <c:v>0</c:v>
                </c:pt>
                <c:pt idx="1521">
                  <c:v>0</c:v>
                </c:pt>
                <c:pt idx="1522">
                  <c:v>0</c:v>
                </c:pt>
                <c:pt idx="1523">
                  <c:v>0</c:v>
                </c:pt>
                <c:pt idx="1524">
                  <c:v>0</c:v>
                </c:pt>
                <c:pt idx="1525">
                  <c:v>0</c:v>
                </c:pt>
                <c:pt idx="1526">
                  <c:v>0</c:v>
                </c:pt>
                <c:pt idx="1527">
                  <c:v>0</c:v>
                </c:pt>
                <c:pt idx="1528">
                  <c:v>0</c:v>
                </c:pt>
                <c:pt idx="1529">
                  <c:v>0</c:v>
                </c:pt>
                <c:pt idx="1530">
                  <c:v>0</c:v>
                </c:pt>
                <c:pt idx="1531">
                  <c:v>0</c:v>
                </c:pt>
                <c:pt idx="1532">
                  <c:v>0</c:v>
                </c:pt>
                <c:pt idx="1533">
                  <c:v>0</c:v>
                </c:pt>
                <c:pt idx="1534">
                  <c:v>0</c:v>
                </c:pt>
                <c:pt idx="1535">
                  <c:v>0</c:v>
                </c:pt>
                <c:pt idx="1536">
                  <c:v>0</c:v>
                </c:pt>
                <c:pt idx="1537">
                  <c:v>0</c:v>
                </c:pt>
                <c:pt idx="1538">
                  <c:v>0</c:v>
                </c:pt>
                <c:pt idx="1539">
                  <c:v>0</c:v>
                </c:pt>
                <c:pt idx="1540">
                  <c:v>0</c:v>
                </c:pt>
                <c:pt idx="1541">
                  <c:v>0</c:v>
                </c:pt>
                <c:pt idx="1542">
                  <c:v>0</c:v>
                </c:pt>
                <c:pt idx="1543">
                  <c:v>0</c:v>
                </c:pt>
                <c:pt idx="1544">
                  <c:v>0</c:v>
                </c:pt>
                <c:pt idx="1545">
                  <c:v>0</c:v>
                </c:pt>
                <c:pt idx="1546">
                  <c:v>0</c:v>
                </c:pt>
                <c:pt idx="1547">
                  <c:v>0</c:v>
                </c:pt>
                <c:pt idx="1548">
                  <c:v>0</c:v>
                </c:pt>
                <c:pt idx="1549">
                  <c:v>0</c:v>
                </c:pt>
                <c:pt idx="1550">
                  <c:v>0</c:v>
                </c:pt>
                <c:pt idx="1551">
                  <c:v>0</c:v>
                </c:pt>
                <c:pt idx="1552">
                  <c:v>0</c:v>
                </c:pt>
                <c:pt idx="1553">
                  <c:v>0</c:v>
                </c:pt>
                <c:pt idx="1554">
                  <c:v>0</c:v>
                </c:pt>
                <c:pt idx="1555">
                  <c:v>0</c:v>
                </c:pt>
                <c:pt idx="1556">
                  <c:v>0</c:v>
                </c:pt>
                <c:pt idx="1557">
                  <c:v>0</c:v>
                </c:pt>
                <c:pt idx="1558">
                  <c:v>0</c:v>
                </c:pt>
                <c:pt idx="1559">
                  <c:v>0</c:v>
                </c:pt>
                <c:pt idx="1560">
                  <c:v>0</c:v>
                </c:pt>
                <c:pt idx="1561">
                  <c:v>0</c:v>
                </c:pt>
                <c:pt idx="1562">
                  <c:v>0</c:v>
                </c:pt>
                <c:pt idx="1563">
                  <c:v>0</c:v>
                </c:pt>
                <c:pt idx="1564">
                  <c:v>0</c:v>
                </c:pt>
                <c:pt idx="1565">
                  <c:v>0</c:v>
                </c:pt>
                <c:pt idx="1566">
                  <c:v>0</c:v>
                </c:pt>
                <c:pt idx="1567">
                  <c:v>0</c:v>
                </c:pt>
                <c:pt idx="1568">
                  <c:v>0</c:v>
                </c:pt>
                <c:pt idx="1569">
                  <c:v>0</c:v>
                </c:pt>
                <c:pt idx="1570">
                  <c:v>0</c:v>
                </c:pt>
                <c:pt idx="1571">
                  <c:v>0</c:v>
                </c:pt>
                <c:pt idx="1572">
                  <c:v>0</c:v>
                </c:pt>
                <c:pt idx="1573">
                  <c:v>0</c:v>
                </c:pt>
                <c:pt idx="1574">
                  <c:v>0</c:v>
                </c:pt>
                <c:pt idx="1575">
                  <c:v>0</c:v>
                </c:pt>
                <c:pt idx="1576">
                  <c:v>0</c:v>
                </c:pt>
                <c:pt idx="1577">
                  <c:v>0</c:v>
                </c:pt>
                <c:pt idx="1578">
                  <c:v>0</c:v>
                </c:pt>
                <c:pt idx="1579">
                  <c:v>0</c:v>
                </c:pt>
                <c:pt idx="1580">
                  <c:v>0</c:v>
                </c:pt>
                <c:pt idx="1581">
                  <c:v>0</c:v>
                </c:pt>
                <c:pt idx="1582">
                  <c:v>0</c:v>
                </c:pt>
                <c:pt idx="1583">
                  <c:v>0</c:v>
                </c:pt>
                <c:pt idx="1584">
                  <c:v>0</c:v>
                </c:pt>
                <c:pt idx="1585">
                  <c:v>0</c:v>
                </c:pt>
                <c:pt idx="1586">
                  <c:v>0</c:v>
                </c:pt>
                <c:pt idx="1587">
                  <c:v>0</c:v>
                </c:pt>
                <c:pt idx="1588">
                  <c:v>0</c:v>
                </c:pt>
                <c:pt idx="1589">
                  <c:v>0</c:v>
                </c:pt>
                <c:pt idx="1590">
                  <c:v>0</c:v>
                </c:pt>
                <c:pt idx="1591">
                  <c:v>0</c:v>
                </c:pt>
                <c:pt idx="1592">
                  <c:v>0</c:v>
                </c:pt>
                <c:pt idx="1593">
                  <c:v>0</c:v>
                </c:pt>
                <c:pt idx="1594">
                  <c:v>0</c:v>
                </c:pt>
                <c:pt idx="1595">
                  <c:v>0</c:v>
                </c:pt>
                <c:pt idx="1596">
                  <c:v>0</c:v>
                </c:pt>
                <c:pt idx="1597">
                  <c:v>0</c:v>
                </c:pt>
                <c:pt idx="1598">
                  <c:v>0</c:v>
                </c:pt>
                <c:pt idx="1599">
                  <c:v>0</c:v>
                </c:pt>
                <c:pt idx="1600">
                  <c:v>0</c:v>
                </c:pt>
                <c:pt idx="1601">
                  <c:v>0</c:v>
                </c:pt>
                <c:pt idx="1602">
                  <c:v>0</c:v>
                </c:pt>
                <c:pt idx="1603">
                  <c:v>0</c:v>
                </c:pt>
                <c:pt idx="1604">
                  <c:v>0</c:v>
                </c:pt>
                <c:pt idx="1605">
                  <c:v>0</c:v>
                </c:pt>
                <c:pt idx="1606">
                  <c:v>0</c:v>
                </c:pt>
                <c:pt idx="1607">
                  <c:v>0</c:v>
                </c:pt>
                <c:pt idx="1608">
                  <c:v>0</c:v>
                </c:pt>
                <c:pt idx="1609">
                  <c:v>0</c:v>
                </c:pt>
                <c:pt idx="1610">
                  <c:v>0</c:v>
                </c:pt>
                <c:pt idx="1611">
                  <c:v>0</c:v>
                </c:pt>
                <c:pt idx="1612">
                  <c:v>0</c:v>
                </c:pt>
                <c:pt idx="1613">
                  <c:v>0</c:v>
                </c:pt>
                <c:pt idx="1614">
                  <c:v>0</c:v>
                </c:pt>
                <c:pt idx="1615">
                  <c:v>0</c:v>
                </c:pt>
                <c:pt idx="1616">
                  <c:v>0</c:v>
                </c:pt>
                <c:pt idx="1617">
                  <c:v>0</c:v>
                </c:pt>
                <c:pt idx="1618">
                  <c:v>0</c:v>
                </c:pt>
                <c:pt idx="1619">
                  <c:v>0</c:v>
                </c:pt>
                <c:pt idx="1620">
                  <c:v>0</c:v>
                </c:pt>
                <c:pt idx="1621">
                  <c:v>0</c:v>
                </c:pt>
                <c:pt idx="1622">
                  <c:v>0</c:v>
                </c:pt>
                <c:pt idx="1623">
                  <c:v>0</c:v>
                </c:pt>
                <c:pt idx="1624">
                  <c:v>0</c:v>
                </c:pt>
                <c:pt idx="1625">
                  <c:v>0</c:v>
                </c:pt>
                <c:pt idx="1626">
                  <c:v>0</c:v>
                </c:pt>
                <c:pt idx="1627">
                  <c:v>0</c:v>
                </c:pt>
                <c:pt idx="1628">
                  <c:v>0</c:v>
                </c:pt>
                <c:pt idx="1629">
                  <c:v>0</c:v>
                </c:pt>
                <c:pt idx="1630">
                  <c:v>0</c:v>
                </c:pt>
                <c:pt idx="1631">
                  <c:v>0</c:v>
                </c:pt>
                <c:pt idx="1632">
                  <c:v>0</c:v>
                </c:pt>
                <c:pt idx="1633">
                  <c:v>0</c:v>
                </c:pt>
                <c:pt idx="1634">
                  <c:v>0</c:v>
                </c:pt>
                <c:pt idx="1635">
                  <c:v>0</c:v>
                </c:pt>
                <c:pt idx="1636">
                  <c:v>0</c:v>
                </c:pt>
                <c:pt idx="1637">
                  <c:v>0</c:v>
                </c:pt>
                <c:pt idx="1638">
                  <c:v>0</c:v>
                </c:pt>
                <c:pt idx="1639">
                  <c:v>0</c:v>
                </c:pt>
                <c:pt idx="1640">
                  <c:v>0</c:v>
                </c:pt>
                <c:pt idx="1641">
                  <c:v>0</c:v>
                </c:pt>
                <c:pt idx="1642">
                  <c:v>0</c:v>
                </c:pt>
                <c:pt idx="1643">
                  <c:v>0</c:v>
                </c:pt>
                <c:pt idx="1644">
                  <c:v>0</c:v>
                </c:pt>
                <c:pt idx="1645">
                  <c:v>0</c:v>
                </c:pt>
                <c:pt idx="1646">
                  <c:v>0</c:v>
                </c:pt>
                <c:pt idx="1647">
                  <c:v>0</c:v>
                </c:pt>
                <c:pt idx="1648">
                  <c:v>0</c:v>
                </c:pt>
                <c:pt idx="1649">
                  <c:v>0</c:v>
                </c:pt>
                <c:pt idx="1650">
                  <c:v>0</c:v>
                </c:pt>
                <c:pt idx="1651">
                  <c:v>0</c:v>
                </c:pt>
                <c:pt idx="1652">
                  <c:v>0</c:v>
                </c:pt>
                <c:pt idx="1653">
                  <c:v>0</c:v>
                </c:pt>
                <c:pt idx="1654">
                  <c:v>0</c:v>
                </c:pt>
                <c:pt idx="1655">
                  <c:v>0</c:v>
                </c:pt>
                <c:pt idx="1656">
                  <c:v>0</c:v>
                </c:pt>
                <c:pt idx="1657">
                  <c:v>0</c:v>
                </c:pt>
                <c:pt idx="1658">
                  <c:v>0</c:v>
                </c:pt>
                <c:pt idx="1659">
                  <c:v>0</c:v>
                </c:pt>
                <c:pt idx="1660">
                  <c:v>0</c:v>
                </c:pt>
                <c:pt idx="1661">
                  <c:v>0</c:v>
                </c:pt>
                <c:pt idx="1662">
                  <c:v>0</c:v>
                </c:pt>
                <c:pt idx="1663">
                  <c:v>0</c:v>
                </c:pt>
                <c:pt idx="1664">
                  <c:v>0</c:v>
                </c:pt>
                <c:pt idx="1665">
                  <c:v>0</c:v>
                </c:pt>
                <c:pt idx="1666">
                  <c:v>0</c:v>
                </c:pt>
                <c:pt idx="1667">
                  <c:v>0</c:v>
                </c:pt>
                <c:pt idx="1668">
                  <c:v>0</c:v>
                </c:pt>
                <c:pt idx="1669">
                  <c:v>0</c:v>
                </c:pt>
                <c:pt idx="1670">
                  <c:v>0</c:v>
                </c:pt>
                <c:pt idx="1671">
                  <c:v>0</c:v>
                </c:pt>
                <c:pt idx="1672">
                  <c:v>0</c:v>
                </c:pt>
                <c:pt idx="1673">
                  <c:v>0</c:v>
                </c:pt>
                <c:pt idx="1674">
                  <c:v>0</c:v>
                </c:pt>
                <c:pt idx="1675">
                  <c:v>0</c:v>
                </c:pt>
                <c:pt idx="1676">
                  <c:v>0</c:v>
                </c:pt>
                <c:pt idx="1677">
                  <c:v>0</c:v>
                </c:pt>
                <c:pt idx="1678">
                  <c:v>0</c:v>
                </c:pt>
                <c:pt idx="1679">
                  <c:v>0</c:v>
                </c:pt>
                <c:pt idx="1680">
                  <c:v>0</c:v>
                </c:pt>
                <c:pt idx="1681">
                  <c:v>0</c:v>
                </c:pt>
                <c:pt idx="1682">
                  <c:v>0</c:v>
                </c:pt>
                <c:pt idx="1683">
                  <c:v>0</c:v>
                </c:pt>
                <c:pt idx="1684">
                  <c:v>0</c:v>
                </c:pt>
                <c:pt idx="1685">
                  <c:v>0</c:v>
                </c:pt>
                <c:pt idx="1686">
                  <c:v>0</c:v>
                </c:pt>
                <c:pt idx="1687">
                  <c:v>0</c:v>
                </c:pt>
                <c:pt idx="1688">
                  <c:v>0</c:v>
                </c:pt>
                <c:pt idx="1689">
                  <c:v>0</c:v>
                </c:pt>
                <c:pt idx="1690">
                  <c:v>0</c:v>
                </c:pt>
                <c:pt idx="1691">
                  <c:v>0</c:v>
                </c:pt>
                <c:pt idx="1692">
                  <c:v>0</c:v>
                </c:pt>
                <c:pt idx="1693">
                  <c:v>0</c:v>
                </c:pt>
                <c:pt idx="1694">
                  <c:v>0</c:v>
                </c:pt>
                <c:pt idx="1695">
                  <c:v>0</c:v>
                </c:pt>
                <c:pt idx="1696">
                  <c:v>0</c:v>
                </c:pt>
                <c:pt idx="1697">
                  <c:v>0</c:v>
                </c:pt>
                <c:pt idx="1698">
                  <c:v>0</c:v>
                </c:pt>
                <c:pt idx="1699">
                  <c:v>0</c:v>
                </c:pt>
                <c:pt idx="1700">
                  <c:v>0</c:v>
                </c:pt>
                <c:pt idx="1701">
                  <c:v>0</c:v>
                </c:pt>
                <c:pt idx="1702">
                  <c:v>0</c:v>
                </c:pt>
                <c:pt idx="1703">
                  <c:v>0</c:v>
                </c:pt>
                <c:pt idx="1704">
                  <c:v>0</c:v>
                </c:pt>
                <c:pt idx="1705">
                  <c:v>0</c:v>
                </c:pt>
                <c:pt idx="1706">
                  <c:v>0</c:v>
                </c:pt>
                <c:pt idx="1707">
                  <c:v>0</c:v>
                </c:pt>
                <c:pt idx="1708">
                  <c:v>0</c:v>
                </c:pt>
                <c:pt idx="1709">
                  <c:v>0</c:v>
                </c:pt>
                <c:pt idx="1710">
                  <c:v>0</c:v>
                </c:pt>
                <c:pt idx="1711">
                  <c:v>0</c:v>
                </c:pt>
                <c:pt idx="1712">
                  <c:v>0</c:v>
                </c:pt>
                <c:pt idx="1713">
                  <c:v>0</c:v>
                </c:pt>
                <c:pt idx="1714">
                  <c:v>0</c:v>
                </c:pt>
                <c:pt idx="1715">
                  <c:v>0</c:v>
                </c:pt>
                <c:pt idx="1716">
                  <c:v>0</c:v>
                </c:pt>
                <c:pt idx="1717">
                  <c:v>0</c:v>
                </c:pt>
                <c:pt idx="1718">
                  <c:v>0</c:v>
                </c:pt>
                <c:pt idx="1719">
                  <c:v>0</c:v>
                </c:pt>
                <c:pt idx="1720">
                  <c:v>0</c:v>
                </c:pt>
                <c:pt idx="1721">
                  <c:v>0</c:v>
                </c:pt>
                <c:pt idx="1722">
                  <c:v>0</c:v>
                </c:pt>
                <c:pt idx="1723">
                  <c:v>0</c:v>
                </c:pt>
                <c:pt idx="1724">
                  <c:v>0</c:v>
                </c:pt>
                <c:pt idx="1725">
                  <c:v>0</c:v>
                </c:pt>
                <c:pt idx="1726">
                  <c:v>0</c:v>
                </c:pt>
                <c:pt idx="1727">
                  <c:v>0</c:v>
                </c:pt>
                <c:pt idx="1728">
                  <c:v>0</c:v>
                </c:pt>
                <c:pt idx="1729">
                  <c:v>0</c:v>
                </c:pt>
                <c:pt idx="1730">
                  <c:v>0</c:v>
                </c:pt>
                <c:pt idx="1731">
                  <c:v>0</c:v>
                </c:pt>
                <c:pt idx="1732">
                  <c:v>0</c:v>
                </c:pt>
                <c:pt idx="1733">
                  <c:v>0</c:v>
                </c:pt>
                <c:pt idx="1734">
                  <c:v>0</c:v>
                </c:pt>
                <c:pt idx="1735">
                  <c:v>0</c:v>
                </c:pt>
                <c:pt idx="1736">
                  <c:v>0</c:v>
                </c:pt>
                <c:pt idx="1737">
                  <c:v>0</c:v>
                </c:pt>
                <c:pt idx="1738">
                  <c:v>0</c:v>
                </c:pt>
                <c:pt idx="1739">
                  <c:v>0</c:v>
                </c:pt>
                <c:pt idx="1740">
                  <c:v>0</c:v>
                </c:pt>
                <c:pt idx="1741">
                  <c:v>0</c:v>
                </c:pt>
                <c:pt idx="1742">
                  <c:v>0</c:v>
                </c:pt>
                <c:pt idx="1743">
                  <c:v>0</c:v>
                </c:pt>
                <c:pt idx="1744">
                  <c:v>0</c:v>
                </c:pt>
                <c:pt idx="1745">
                  <c:v>0</c:v>
                </c:pt>
                <c:pt idx="1746">
                  <c:v>0</c:v>
                </c:pt>
                <c:pt idx="1747">
                  <c:v>0</c:v>
                </c:pt>
                <c:pt idx="1748">
                  <c:v>0</c:v>
                </c:pt>
                <c:pt idx="1749">
                  <c:v>0</c:v>
                </c:pt>
                <c:pt idx="1750">
                  <c:v>0</c:v>
                </c:pt>
                <c:pt idx="1751">
                  <c:v>0</c:v>
                </c:pt>
                <c:pt idx="1752">
                  <c:v>0</c:v>
                </c:pt>
                <c:pt idx="1753">
                  <c:v>0</c:v>
                </c:pt>
                <c:pt idx="1754">
                  <c:v>0</c:v>
                </c:pt>
                <c:pt idx="1755">
                  <c:v>0</c:v>
                </c:pt>
                <c:pt idx="1756">
                  <c:v>0</c:v>
                </c:pt>
                <c:pt idx="1757">
                  <c:v>0</c:v>
                </c:pt>
                <c:pt idx="1758">
                  <c:v>0</c:v>
                </c:pt>
                <c:pt idx="1759">
                  <c:v>0</c:v>
                </c:pt>
                <c:pt idx="1760">
                  <c:v>0</c:v>
                </c:pt>
                <c:pt idx="1761">
                  <c:v>0</c:v>
                </c:pt>
                <c:pt idx="1762">
                  <c:v>0</c:v>
                </c:pt>
                <c:pt idx="1763">
                  <c:v>0</c:v>
                </c:pt>
                <c:pt idx="1764">
                  <c:v>0</c:v>
                </c:pt>
                <c:pt idx="1765">
                  <c:v>0</c:v>
                </c:pt>
                <c:pt idx="1766">
                  <c:v>0</c:v>
                </c:pt>
                <c:pt idx="1767">
                  <c:v>0</c:v>
                </c:pt>
                <c:pt idx="1768">
                  <c:v>0</c:v>
                </c:pt>
                <c:pt idx="1769">
                  <c:v>0</c:v>
                </c:pt>
                <c:pt idx="1770">
                  <c:v>0</c:v>
                </c:pt>
                <c:pt idx="1771">
                  <c:v>0</c:v>
                </c:pt>
                <c:pt idx="1772">
                  <c:v>0</c:v>
                </c:pt>
                <c:pt idx="1773">
                  <c:v>0</c:v>
                </c:pt>
                <c:pt idx="1774">
                  <c:v>0</c:v>
                </c:pt>
                <c:pt idx="1775">
                  <c:v>0</c:v>
                </c:pt>
                <c:pt idx="1776">
                  <c:v>0</c:v>
                </c:pt>
                <c:pt idx="1777">
                  <c:v>0</c:v>
                </c:pt>
                <c:pt idx="1778">
                  <c:v>0</c:v>
                </c:pt>
                <c:pt idx="1779">
                  <c:v>0</c:v>
                </c:pt>
                <c:pt idx="1780">
                  <c:v>0</c:v>
                </c:pt>
                <c:pt idx="1781">
                  <c:v>0</c:v>
                </c:pt>
                <c:pt idx="1782">
                  <c:v>0</c:v>
                </c:pt>
                <c:pt idx="1783">
                  <c:v>0</c:v>
                </c:pt>
                <c:pt idx="1784">
                  <c:v>0</c:v>
                </c:pt>
                <c:pt idx="1785">
                  <c:v>0</c:v>
                </c:pt>
                <c:pt idx="1786">
                  <c:v>0</c:v>
                </c:pt>
                <c:pt idx="1787">
                  <c:v>0</c:v>
                </c:pt>
                <c:pt idx="1788">
                  <c:v>0</c:v>
                </c:pt>
                <c:pt idx="1789">
                  <c:v>0</c:v>
                </c:pt>
                <c:pt idx="1790">
                  <c:v>0</c:v>
                </c:pt>
                <c:pt idx="1791">
                  <c:v>0</c:v>
                </c:pt>
                <c:pt idx="1792">
                  <c:v>0</c:v>
                </c:pt>
                <c:pt idx="1793">
                  <c:v>0</c:v>
                </c:pt>
                <c:pt idx="1794">
                  <c:v>0</c:v>
                </c:pt>
                <c:pt idx="1795">
                  <c:v>0</c:v>
                </c:pt>
                <c:pt idx="1796">
                  <c:v>0</c:v>
                </c:pt>
                <c:pt idx="1797">
                  <c:v>0</c:v>
                </c:pt>
                <c:pt idx="1798">
                  <c:v>0</c:v>
                </c:pt>
                <c:pt idx="1799">
                  <c:v>0</c:v>
                </c:pt>
                <c:pt idx="1800">
                  <c:v>0</c:v>
                </c:pt>
              </c:numCache>
            </c:numRef>
          </c:val>
          <c:smooth val="0"/>
          <c:extLst>
            <c:ext xmlns:c16="http://schemas.microsoft.com/office/drawing/2014/chart" uri="{C3380CC4-5D6E-409C-BE32-E72D297353CC}">
              <c16:uniqueId val="{00000000-6EEA-4B5E-95BA-9504ACDD0B36}"/>
            </c:ext>
          </c:extLst>
        </c:ser>
        <c:dLbls>
          <c:showLegendKey val="0"/>
          <c:showVal val="0"/>
          <c:showCatName val="0"/>
          <c:showSerName val="0"/>
          <c:showPercent val="0"/>
          <c:showBubbleSize val="0"/>
        </c:dLbls>
        <c:smooth val="0"/>
        <c:axId val="543558192"/>
        <c:axId val="543554256"/>
      </c:lineChart>
      <c:catAx>
        <c:axId val="543558192"/>
        <c:scaling>
          <c:orientation val="minMax"/>
        </c:scaling>
        <c:delete val="0"/>
        <c:axPos val="b"/>
        <c:numFmt formatCode="h:mm:ss;@"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543554256"/>
        <c:crosses val="autoZero"/>
        <c:auto val="1"/>
        <c:lblAlgn val="ctr"/>
        <c:lblOffset val="100"/>
        <c:noMultiLvlLbl val="0"/>
      </c:catAx>
      <c:valAx>
        <c:axId val="54355425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543558192"/>
        <c:crosses val="autoZero"/>
        <c:crossBetween val="between"/>
      </c:valAx>
      <c:spPr>
        <a:noFill/>
        <a:ln>
          <a:noFill/>
        </a:ln>
        <a:effectLst/>
      </c:spPr>
    </c:plotArea>
    <c:plotVisOnly val="1"/>
    <c:dispBlanksAs val="gap"/>
    <c:showDLblsOverMax val="0"/>
  </c:chart>
  <c:spPr>
    <a:noFill/>
    <a:ln w="19050">
      <a:solidFill>
        <a:schemeClr val="tx1"/>
      </a:solidFill>
    </a:ln>
    <a:effectLst/>
  </c:spPr>
  <c:txPr>
    <a:bodyPr/>
    <a:lstStyle/>
    <a:p>
      <a:pPr>
        <a:defRPr/>
      </a:pPr>
      <a:endParaRPr lang="ja-JP"/>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lineChart>
        <c:grouping val="standard"/>
        <c:varyColors val="0"/>
        <c:ser>
          <c:idx val="0"/>
          <c:order val="0"/>
          <c:tx>
            <c:strRef>
              <c:f>result4!$C$1</c:f>
              <c:strCache>
                <c:ptCount val="1"/>
                <c:pt idx="0">
                  <c:v>#Total</c:v>
                </c:pt>
              </c:strCache>
            </c:strRef>
          </c:tx>
          <c:spPr>
            <a:ln w="28575" cap="rnd">
              <a:solidFill>
                <a:schemeClr val="accent1"/>
              </a:solidFill>
              <a:round/>
            </a:ln>
            <a:effectLst/>
          </c:spPr>
          <c:marker>
            <c:symbol val="none"/>
          </c:marker>
          <c:cat>
            <c:numRef>
              <c:f>result4!$A$2:$A$1802</c:f>
              <c:numCache>
                <c:formatCode>h:mm:ss;@</c:formatCode>
                <c:ptCount val="1801"/>
                <c:pt idx="0">
                  <c:v>44186.048611111109</c:v>
                </c:pt>
                <c:pt idx="1">
                  <c:v>44186.048622685186</c:v>
                </c:pt>
                <c:pt idx="2">
                  <c:v>44186.048634259256</c:v>
                </c:pt>
                <c:pt idx="3">
                  <c:v>44186.048645833333</c:v>
                </c:pt>
                <c:pt idx="4">
                  <c:v>44186.048657407409</c:v>
                </c:pt>
                <c:pt idx="5">
                  <c:v>44186.048668981479</c:v>
                </c:pt>
                <c:pt idx="6">
                  <c:v>44186.048680555556</c:v>
                </c:pt>
                <c:pt idx="7">
                  <c:v>44186.048692129632</c:v>
                </c:pt>
                <c:pt idx="8">
                  <c:v>44186.048703703702</c:v>
                </c:pt>
                <c:pt idx="9">
                  <c:v>44186.048715277779</c:v>
                </c:pt>
                <c:pt idx="10">
                  <c:v>44186.048726851855</c:v>
                </c:pt>
                <c:pt idx="11">
                  <c:v>44186.048738425925</c:v>
                </c:pt>
                <c:pt idx="12">
                  <c:v>44186.048750000002</c:v>
                </c:pt>
                <c:pt idx="13">
                  <c:v>44186.048761574071</c:v>
                </c:pt>
                <c:pt idx="14">
                  <c:v>44186.048773148148</c:v>
                </c:pt>
                <c:pt idx="15">
                  <c:v>44186.048784722225</c:v>
                </c:pt>
                <c:pt idx="16">
                  <c:v>44186.048796296294</c:v>
                </c:pt>
                <c:pt idx="17">
                  <c:v>44186.048807870371</c:v>
                </c:pt>
                <c:pt idx="18">
                  <c:v>44186.048819444448</c:v>
                </c:pt>
                <c:pt idx="19">
                  <c:v>44186.048831018517</c:v>
                </c:pt>
                <c:pt idx="20">
                  <c:v>44186.048842592594</c:v>
                </c:pt>
                <c:pt idx="21">
                  <c:v>44186.048854166664</c:v>
                </c:pt>
                <c:pt idx="22">
                  <c:v>44186.04886574074</c:v>
                </c:pt>
                <c:pt idx="23">
                  <c:v>44186.048877314817</c:v>
                </c:pt>
                <c:pt idx="24">
                  <c:v>44186.048888888887</c:v>
                </c:pt>
                <c:pt idx="25">
                  <c:v>44186.048900462964</c:v>
                </c:pt>
                <c:pt idx="26">
                  <c:v>44186.04891203704</c:v>
                </c:pt>
                <c:pt idx="27">
                  <c:v>44186.04892361111</c:v>
                </c:pt>
                <c:pt idx="28">
                  <c:v>44186.048935185187</c:v>
                </c:pt>
                <c:pt idx="29">
                  <c:v>44186.048946759256</c:v>
                </c:pt>
                <c:pt idx="30">
                  <c:v>44186.048958333333</c:v>
                </c:pt>
                <c:pt idx="31">
                  <c:v>44186.04896990741</c:v>
                </c:pt>
                <c:pt idx="32">
                  <c:v>44186.048981481479</c:v>
                </c:pt>
                <c:pt idx="33">
                  <c:v>44186.048993055556</c:v>
                </c:pt>
                <c:pt idx="34">
                  <c:v>44186.049004629633</c:v>
                </c:pt>
                <c:pt idx="35">
                  <c:v>44186.049016203702</c:v>
                </c:pt>
                <c:pt idx="36">
                  <c:v>44186.049027777779</c:v>
                </c:pt>
                <c:pt idx="37">
                  <c:v>44186.049039351848</c:v>
                </c:pt>
                <c:pt idx="38">
                  <c:v>44186.049050925925</c:v>
                </c:pt>
                <c:pt idx="39">
                  <c:v>44186.049062500002</c:v>
                </c:pt>
                <c:pt idx="40">
                  <c:v>44186.049074074072</c:v>
                </c:pt>
                <c:pt idx="41">
                  <c:v>44186.049085648148</c:v>
                </c:pt>
                <c:pt idx="42">
                  <c:v>44186.049097222225</c:v>
                </c:pt>
                <c:pt idx="43">
                  <c:v>44186.049108796295</c:v>
                </c:pt>
                <c:pt idx="44">
                  <c:v>44186.049120370371</c:v>
                </c:pt>
                <c:pt idx="45">
                  <c:v>44186.049131944441</c:v>
                </c:pt>
                <c:pt idx="46">
                  <c:v>44186.049143518518</c:v>
                </c:pt>
                <c:pt idx="47">
                  <c:v>44186.049155092594</c:v>
                </c:pt>
                <c:pt idx="48">
                  <c:v>44186.049166666664</c:v>
                </c:pt>
                <c:pt idx="49">
                  <c:v>44186.049178240741</c:v>
                </c:pt>
                <c:pt idx="50">
                  <c:v>44186.049189814818</c:v>
                </c:pt>
                <c:pt idx="51">
                  <c:v>44186.049201388887</c:v>
                </c:pt>
                <c:pt idx="52">
                  <c:v>44186.049212962964</c:v>
                </c:pt>
                <c:pt idx="53">
                  <c:v>44186.049224537041</c:v>
                </c:pt>
                <c:pt idx="54">
                  <c:v>44186.04923611111</c:v>
                </c:pt>
                <c:pt idx="55">
                  <c:v>44186.049247685187</c:v>
                </c:pt>
                <c:pt idx="56">
                  <c:v>44186.049259259256</c:v>
                </c:pt>
                <c:pt idx="57">
                  <c:v>44186.049270833333</c:v>
                </c:pt>
                <c:pt idx="58">
                  <c:v>44186.04928240741</c:v>
                </c:pt>
                <c:pt idx="59">
                  <c:v>44186.049293981479</c:v>
                </c:pt>
                <c:pt idx="60">
                  <c:v>44186.049305555556</c:v>
                </c:pt>
                <c:pt idx="61">
                  <c:v>44186.049317129633</c:v>
                </c:pt>
                <c:pt idx="62">
                  <c:v>44186.049328703702</c:v>
                </c:pt>
                <c:pt idx="63">
                  <c:v>44186.049340277779</c:v>
                </c:pt>
                <c:pt idx="64">
                  <c:v>44186.049351851849</c:v>
                </c:pt>
                <c:pt idx="65">
                  <c:v>44186.049363425926</c:v>
                </c:pt>
                <c:pt idx="66">
                  <c:v>44186.049375000002</c:v>
                </c:pt>
                <c:pt idx="67">
                  <c:v>44186.049386574072</c:v>
                </c:pt>
                <c:pt idx="68">
                  <c:v>44186.049398148149</c:v>
                </c:pt>
                <c:pt idx="69">
                  <c:v>44186.049409722225</c:v>
                </c:pt>
                <c:pt idx="70">
                  <c:v>44186.049421296295</c:v>
                </c:pt>
                <c:pt idx="71">
                  <c:v>44186.049432870372</c:v>
                </c:pt>
                <c:pt idx="72">
                  <c:v>44186.049444444441</c:v>
                </c:pt>
                <c:pt idx="73">
                  <c:v>44186.049456018518</c:v>
                </c:pt>
                <c:pt idx="74">
                  <c:v>44186.049467592595</c:v>
                </c:pt>
                <c:pt idx="75">
                  <c:v>44186.049479166664</c:v>
                </c:pt>
                <c:pt idx="76">
                  <c:v>44186.049490740741</c:v>
                </c:pt>
                <c:pt idx="77">
                  <c:v>44186.049502314818</c:v>
                </c:pt>
                <c:pt idx="78">
                  <c:v>44186.049513888887</c:v>
                </c:pt>
                <c:pt idx="79">
                  <c:v>44186.049525462964</c:v>
                </c:pt>
                <c:pt idx="80">
                  <c:v>44186.049537037034</c:v>
                </c:pt>
                <c:pt idx="81">
                  <c:v>44186.04954861111</c:v>
                </c:pt>
                <c:pt idx="82">
                  <c:v>44186.049560185187</c:v>
                </c:pt>
                <c:pt idx="83">
                  <c:v>44186.049571759257</c:v>
                </c:pt>
                <c:pt idx="84">
                  <c:v>44186.049583333333</c:v>
                </c:pt>
                <c:pt idx="85">
                  <c:v>44186.04959490741</c:v>
                </c:pt>
                <c:pt idx="86">
                  <c:v>44186.04960648148</c:v>
                </c:pt>
                <c:pt idx="87">
                  <c:v>44186.049618055556</c:v>
                </c:pt>
                <c:pt idx="88">
                  <c:v>44186.049629629626</c:v>
                </c:pt>
                <c:pt idx="89">
                  <c:v>44186.049641203703</c:v>
                </c:pt>
                <c:pt idx="90">
                  <c:v>44186.04965277778</c:v>
                </c:pt>
                <c:pt idx="91">
                  <c:v>44186.049664351849</c:v>
                </c:pt>
                <c:pt idx="92">
                  <c:v>44186.049675925926</c:v>
                </c:pt>
                <c:pt idx="93">
                  <c:v>44186.049687500003</c:v>
                </c:pt>
                <c:pt idx="94">
                  <c:v>44186.049699074072</c:v>
                </c:pt>
                <c:pt idx="95">
                  <c:v>44186.049710648149</c:v>
                </c:pt>
                <c:pt idx="96">
                  <c:v>44186.049722222226</c:v>
                </c:pt>
                <c:pt idx="97">
                  <c:v>44186.049733796295</c:v>
                </c:pt>
                <c:pt idx="98">
                  <c:v>44186.049745370372</c:v>
                </c:pt>
                <c:pt idx="99">
                  <c:v>44186.049756944441</c:v>
                </c:pt>
                <c:pt idx="100">
                  <c:v>44186.049768518518</c:v>
                </c:pt>
                <c:pt idx="101">
                  <c:v>44186.049780092595</c:v>
                </c:pt>
                <c:pt idx="102">
                  <c:v>44186.049791666665</c:v>
                </c:pt>
                <c:pt idx="103">
                  <c:v>44186.049803240741</c:v>
                </c:pt>
                <c:pt idx="104">
                  <c:v>44186.049814814818</c:v>
                </c:pt>
                <c:pt idx="105">
                  <c:v>44186.049826388888</c:v>
                </c:pt>
                <c:pt idx="106">
                  <c:v>44186.049837962964</c:v>
                </c:pt>
                <c:pt idx="107">
                  <c:v>44186.049849537034</c:v>
                </c:pt>
                <c:pt idx="108">
                  <c:v>44186.049861111111</c:v>
                </c:pt>
                <c:pt idx="109">
                  <c:v>44186.049872685187</c:v>
                </c:pt>
                <c:pt idx="110">
                  <c:v>44186.049884259257</c:v>
                </c:pt>
                <c:pt idx="111">
                  <c:v>44186.049895833334</c:v>
                </c:pt>
                <c:pt idx="112">
                  <c:v>44186.049907407411</c:v>
                </c:pt>
                <c:pt idx="113">
                  <c:v>44186.04991898148</c:v>
                </c:pt>
                <c:pt idx="114">
                  <c:v>44186.049930555557</c:v>
                </c:pt>
                <c:pt idx="115">
                  <c:v>44186.049942129626</c:v>
                </c:pt>
                <c:pt idx="116">
                  <c:v>44186.049953703703</c:v>
                </c:pt>
                <c:pt idx="117">
                  <c:v>44186.04996527778</c:v>
                </c:pt>
                <c:pt idx="118">
                  <c:v>44186.049976851849</c:v>
                </c:pt>
                <c:pt idx="119">
                  <c:v>44186.049988425926</c:v>
                </c:pt>
                <c:pt idx="120">
                  <c:v>44186.05</c:v>
                </c:pt>
                <c:pt idx="121">
                  <c:v>44186.050011574072</c:v>
                </c:pt>
                <c:pt idx="122">
                  <c:v>44186.050023148149</c:v>
                </c:pt>
                <c:pt idx="123">
                  <c:v>44186.050034722219</c:v>
                </c:pt>
                <c:pt idx="124">
                  <c:v>44186.050046296295</c:v>
                </c:pt>
                <c:pt idx="125">
                  <c:v>44186.050057870372</c:v>
                </c:pt>
                <c:pt idx="126">
                  <c:v>44186.050069444442</c:v>
                </c:pt>
                <c:pt idx="127">
                  <c:v>44186.050081018519</c:v>
                </c:pt>
                <c:pt idx="128">
                  <c:v>44186.050092592595</c:v>
                </c:pt>
                <c:pt idx="129">
                  <c:v>44186.050104166665</c:v>
                </c:pt>
                <c:pt idx="130">
                  <c:v>44186.050115740742</c:v>
                </c:pt>
                <c:pt idx="131">
                  <c:v>44186.050127314818</c:v>
                </c:pt>
                <c:pt idx="132">
                  <c:v>44186.050138888888</c:v>
                </c:pt>
                <c:pt idx="133">
                  <c:v>44186.050150462965</c:v>
                </c:pt>
                <c:pt idx="134">
                  <c:v>44186.050162037034</c:v>
                </c:pt>
                <c:pt idx="135">
                  <c:v>44186.050173611111</c:v>
                </c:pt>
                <c:pt idx="136">
                  <c:v>44186.050185185188</c:v>
                </c:pt>
                <c:pt idx="137">
                  <c:v>44186.050196759257</c:v>
                </c:pt>
                <c:pt idx="138">
                  <c:v>44186.050208333334</c:v>
                </c:pt>
                <c:pt idx="139">
                  <c:v>44186.050219907411</c:v>
                </c:pt>
                <c:pt idx="140">
                  <c:v>44186.05023148148</c:v>
                </c:pt>
                <c:pt idx="141">
                  <c:v>44186.050243055557</c:v>
                </c:pt>
                <c:pt idx="142">
                  <c:v>44186.050254629627</c:v>
                </c:pt>
                <c:pt idx="143">
                  <c:v>44186.050266203703</c:v>
                </c:pt>
                <c:pt idx="144">
                  <c:v>44186.05027777778</c:v>
                </c:pt>
                <c:pt idx="145">
                  <c:v>44186.05028935185</c:v>
                </c:pt>
                <c:pt idx="146">
                  <c:v>44186.050300925926</c:v>
                </c:pt>
                <c:pt idx="147">
                  <c:v>44186.050312500003</c:v>
                </c:pt>
                <c:pt idx="148">
                  <c:v>44186.050324074073</c:v>
                </c:pt>
                <c:pt idx="149">
                  <c:v>44186.050335648149</c:v>
                </c:pt>
                <c:pt idx="150">
                  <c:v>44186.050347222219</c:v>
                </c:pt>
                <c:pt idx="151">
                  <c:v>44186.050358796296</c:v>
                </c:pt>
                <c:pt idx="152">
                  <c:v>44186.050370370373</c:v>
                </c:pt>
                <c:pt idx="153">
                  <c:v>44186.050381944442</c:v>
                </c:pt>
                <c:pt idx="154">
                  <c:v>44186.050393518519</c:v>
                </c:pt>
                <c:pt idx="155">
                  <c:v>44186.050405092596</c:v>
                </c:pt>
                <c:pt idx="156">
                  <c:v>44186.050416666665</c:v>
                </c:pt>
                <c:pt idx="157">
                  <c:v>44186.050428240742</c:v>
                </c:pt>
                <c:pt idx="158">
                  <c:v>44186.050439814811</c:v>
                </c:pt>
                <c:pt idx="159">
                  <c:v>44186.050451388888</c:v>
                </c:pt>
                <c:pt idx="160">
                  <c:v>44186.050462962965</c:v>
                </c:pt>
                <c:pt idx="161">
                  <c:v>44186.050474537034</c:v>
                </c:pt>
                <c:pt idx="162">
                  <c:v>44186.050486111111</c:v>
                </c:pt>
                <c:pt idx="163">
                  <c:v>44186.050497685188</c:v>
                </c:pt>
                <c:pt idx="164">
                  <c:v>44186.050509259258</c:v>
                </c:pt>
                <c:pt idx="165">
                  <c:v>44186.050520833334</c:v>
                </c:pt>
                <c:pt idx="166">
                  <c:v>44186.050532407404</c:v>
                </c:pt>
                <c:pt idx="167">
                  <c:v>44186.050543981481</c:v>
                </c:pt>
                <c:pt idx="168">
                  <c:v>44186.050555555557</c:v>
                </c:pt>
                <c:pt idx="169">
                  <c:v>44186.050567129627</c:v>
                </c:pt>
                <c:pt idx="170">
                  <c:v>44186.050578703704</c:v>
                </c:pt>
                <c:pt idx="171">
                  <c:v>44186.05059027778</c:v>
                </c:pt>
                <c:pt idx="172">
                  <c:v>44186.05060185185</c:v>
                </c:pt>
                <c:pt idx="173">
                  <c:v>44186.050613425927</c:v>
                </c:pt>
                <c:pt idx="174">
                  <c:v>44186.050625000003</c:v>
                </c:pt>
                <c:pt idx="175">
                  <c:v>44186.050636574073</c:v>
                </c:pt>
                <c:pt idx="176">
                  <c:v>44186.05064814815</c:v>
                </c:pt>
                <c:pt idx="177">
                  <c:v>44186.050659722219</c:v>
                </c:pt>
                <c:pt idx="178">
                  <c:v>44186.050671296296</c:v>
                </c:pt>
                <c:pt idx="179">
                  <c:v>44186.050682870373</c:v>
                </c:pt>
                <c:pt idx="180">
                  <c:v>44186.050694444442</c:v>
                </c:pt>
                <c:pt idx="181">
                  <c:v>44186.050706018519</c:v>
                </c:pt>
                <c:pt idx="182">
                  <c:v>44186.050717592596</c:v>
                </c:pt>
                <c:pt idx="183">
                  <c:v>44186.050729166665</c:v>
                </c:pt>
                <c:pt idx="184">
                  <c:v>44186.050740740742</c:v>
                </c:pt>
                <c:pt idx="185">
                  <c:v>44186.050752314812</c:v>
                </c:pt>
                <c:pt idx="186">
                  <c:v>44186.050763888888</c:v>
                </c:pt>
                <c:pt idx="187">
                  <c:v>44186.050775462965</c:v>
                </c:pt>
                <c:pt idx="188">
                  <c:v>44186.050787037035</c:v>
                </c:pt>
                <c:pt idx="189">
                  <c:v>44186.050798611112</c:v>
                </c:pt>
                <c:pt idx="190">
                  <c:v>44186.050810185188</c:v>
                </c:pt>
                <c:pt idx="191">
                  <c:v>44186.050821759258</c:v>
                </c:pt>
                <c:pt idx="192">
                  <c:v>44186.050833333335</c:v>
                </c:pt>
                <c:pt idx="193">
                  <c:v>44186.050844907404</c:v>
                </c:pt>
                <c:pt idx="194">
                  <c:v>44186.050856481481</c:v>
                </c:pt>
                <c:pt idx="195">
                  <c:v>44186.050868055558</c:v>
                </c:pt>
                <c:pt idx="196">
                  <c:v>44186.050879629627</c:v>
                </c:pt>
                <c:pt idx="197">
                  <c:v>44186.050891203704</c:v>
                </c:pt>
                <c:pt idx="198">
                  <c:v>44186.050902777781</c:v>
                </c:pt>
                <c:pt idx="199">
                  <c:v>44186.05091435185</c:v>
                </c:pt>
                <c:pt idx="200">
                  <c:v>44186.050925925927</c:v>
                </c:pt>
                <c:pt idx="201">
                  <c:v>44186.050937499997</c:v>
                </c:pt>
                <c:pt idx="202">
                  <c:v>44186.050949074073</c:v>
                </c:pt>
                <c:pt idx="203">
                  <c:v>44186.05096064815</c:v>
                </c:pt>
                <c:pt idx="204">
                  <c:v>44186.05097222222</c:v>
                </c:pt>
                <c:pt idx="205">
                  <c:v>44186.050983796296</c:v>
                </c:pt>
                <c:pt idx="206">
                  <c:v>44186.050995370373</c:v>
                </c:pt>
                <c:pt idx="207">
                  <c:v>44186.051006944443</c:v>
                </c:pt>
                <c:pt idx="208">
                  <c:v>44186.051018518519</c:v>
                </c:pt>
                <c:pt idx="209">
                  <c:v>44186.051030092596</c:v>
                </c:pt>
                <c:pt idx="210">
                  <c:v>44186.051041666666</c:v>
                </c:pt>
                <c:pt idx="211">
                  <c:v>44186.051053240742</c:v>
                </c:pt>
                <c:pt idx="212">
                  <c:v>44186.051064814812</c:v>
                </c:pt>
                <c:pt idx="213">
                  <c:v>44186.051076388889</c:v>
                </c:pt>
                <c:pt idx="214">
                  <c:v>44186.051087962966</c:v>
                </c:pt>
                <c:pt idx="215">
                  <c:v>44186.051099537035</c:v>
                </c:pt>
                <c:pt idx="216">
                  <c:v>44186.051111111112</c:v>
                </c:pt>
                <c:pt idx="217">
                  <c:v>44186.051122685189</c:v>
                </c:pt>
                <c:pt idx="218">
                  <c:v>44186.051134259258</c:v>
                </c:pt>
                <c:pt idx="219">
                  <c:v>44186.051145833335</c:v>
                </c:pt>
                <c:pt idx="220">
                  <c:v>44186.051157407404</c:v>
                </c:pt>
                <c:pt idx="221">
                  <c:v>44186.051168981481</c:v>
                </c:pt>
                <c:pt idx="222">
                  <c:v>44186.051180555558</c:v>
                </c:pt>
                <c:pt idx="223">
                  <c:v>44186.051192129627</c:v>
                </c:pt>
                <c:pt idx="224">
                  <c:v>44186.051203703704</c:v>
                </c:pt>
                <c:pt idx="225">
                  <c:v>44186.051215277781</c:v>
                </c:pt>
                <c:pt idx="226">
                  <c:v>44186.051226851851</c:v>
                </c:pt>
                <c:pt idx="227">
                  <c:v>44186.051238425927</c:v>
                </c:pt>
                <c:pt idx="228">
                  <c:v>44186.051249999997</c:v>
                </c:pt>
                <c:pt idx="229">
                  <c:v>44186.051261574074</c:v>
                </c:pt>
                <c:pt idx="230">
                  <c:v>44186.05127314815</c:v>
                </c:pt>
                <c:pt idx="231">
                  <c:v>44186.05128472222</c:v>
                </c:pt>
                <c:pt idx="232">
                  <c:v>44186.051296296297</c:v>
                </c:pt>
                <c:pt idx="233">
                  <c:v>44186.051307870373</c:v>
                </c:pt>
                <c:pt idx="234">
                  <c:v>44186.051319444443</c:v>
                </c:pt>
                <c:pt idx="235">
                  <c:v>44186.05133101852</c:v>
                </c:pt>
                <c:pt idx="236">
                  <c:v>44186.051342592589</c:v>
                </c:pt>
                <c:pt idx="237">
                  <c:v>44186.051354166666</c:v>
                </c:pt>
                <c:pt idx="238">
                  <c:v>44186.051365740743</c:v>
                </c:pt>
                <c:pt idx="239">
                  <c:v>44186.051377314812</c:v>
                </c:pt>
                <c:pt idx="240">
                  <c:v>44186.051388888889</c:v>
                </c:pt>
                <c:pt idx="241">
                  <c:v>44186.051400462966</c:v>
                </c:pt>
                <c:pt idx="242">
                  <c:v>44186.051412037035</c:v>
                </c:pt>
                <c:pt idx="243">
                  <c:v>44186.051423611112</c:v>
                </c:pt>
                <c:pt idx="244">
                  <c:v>44186.051435185182</c:v>
                </c:pt>
                <c:pt idx="245">
                  <c:v>44186.051446759258</c:v>
                </c:pt>
                <c:pt idx="246">
                  <c:v>44186.051458333335</c:v>
                </c:pt>
                <c:pt idx="247">
                  <c:v>44186.051469907405</c:v>
                </c:pt>
                <c:pt idx="248">
                  <c:v>44186.051481481481</c:v>
                </c:pt>
                <c:pt idx="249">
                  <c:v>44186.051493055558</c:v>
                </c:pt>
                <c:pt idx="250">
                  <c:v>44186.051504629628</c:v>
                </c:pt>
                <c:pt idx="251">
                  <c:v>44186.051516203705</c:v>
                </c:pt>
                <c:pt idx="252">
                  <c:v>44186.051527777781</c:v>
                </c:pt>
                <c:pt idx="253">
                  <c:v>44186.051539351851</c:v>
                </c:pt>
                <c:pt idx="254">
                  <c:v>44186.051550925928</c:v>
                </c:pt>
                <c:pt idx="255">
                  <c:v>44186.051562499997</c:v>
                </c:pt>
                <c:pt idx="256">
                  <c:v>44186.051574074074</c:v>
                </c:pt>
                <c:pt idx="257">
                  <c:v>44186.051585648151</c:v>
                </c:pt>
                <c:pt idx="258">
                  <c:v>44186.05159722222</c:v>
                </c:pt>
                <c:pt idx="259">
                  <c:v>44186.051608796297</c:v>
                </c:pt>
                <c:pt idx="260">
                  <c:v>44186.051620370374</c:v>
                </c:pt>
                <c:pt idx="261">
                  <c:v>44186.051631944443</c:v>
                </c:pt>
                <c:pt idx="262">
                  <c:v>44186.05164351852</c:v>
                </c:pt>
                <c:pt idx="263">
                  <c:v>44186.051655092589</c:v>
                </c:pt>
                <c:pt idx="264">
                  <c:v>44186.051666666666</c:v>
                </c:pt>
                <c:pt idx="265">
                  <c:v>44186.051678240743</c:v>
                </c:pt>
                <c:pt idx="266">
                  <c:v>44186.051689814813</c:v>
                </c:pt>
                <c:pt idx="267">
                  <c:v>44186.051701388889</c:v>
                </c:pt>
                <c:pt idx="268">
                  <c:v>44186.051712962966</c:v>
                </c:pt>
                <c:pt idx="269">
                  <c:v>44186.051724537036</c:v>
                </c:pt>
                <c:pt idx="270">
                  <c:v>44186.051736111112</c:v>
                </c:pt>
                <c:pt idx="271">
                  <c:v>44186.051747685182</c:v>
                </c:pt>
                <c:pt idx="272">
                  <c:v>44186.051759259259</c:v>
                </c:pt>
                <c:pt idx="273">
                  <c:v>44186.051770833335</c:v>
                </c:pt>
                <c:pt idx="274">
                  <c:v>44186.051782407405</c:v>
                </c:pt>
                <c:pt idx="275">
                  <c:v>44186.051793981482</c:v>
                </c:pt>
                <c:pt idx="276">
                  <c:v>44186.051805555559</c:v>
                </c:pt>
                <c:pt idx="277">
                  <c:v>44186.051817129628</c:v>
                </c:pt>
                <c:pt idx="278">
                  <c:v>44186.051828703705</c:v>
                </c:pt>
                <c:pt idx="279">
                  <c:v>44186.051840277774</c:v>
                </c:pt>
                <c:pt idx="280">
                  <c:v>44186.051851851851</c:v>
                </c:pt>
                <c:pt idx="281">
                  <c:v>44186.051863425928</c:v>
                </c:pt>
                <c:pt idx="282">
                  <c:v>44186.051874999997</c:v>
                </c:pt>
                <c:pt idx="283">
                  <c:v>44186.051886574074</c:v>
                </c:pt>
                <c:pt idx="284">
                  <c:v>44186.051898148151</c:v>
                </c:pt>
                <c:pt idx="285">
                  <c:v>44186.05190972222</c:v>
                </c:pt>
                <c:pt idx="286">
                  <c:v>44186.051921296297</c:v>
                </c:pt>
                <c:pt idx="287">
                  <c:v>44186.051932870374</c:v>
                </c:pt>
                <c:pt idx="288">
                  <c:v>44186.051944444444</c:v>
                </c:pt>
                <c:pt idx="289">
                  <c:v>44186.05195601852</c:v>
                </c:pt>
                <c:pt idx="290">
                  <c:v>44186.05196759259</c:v>
                </c:pt>
                <c:pt idx="291">
                  <c:v>44186.051979166667</c:v>
                </c:pt>
                <c:pt idx="292">
                  <c:v>44186.051990740743</c:v>
                </c:pt>
                <c:pt idx="293">
                  <c:v>44186.052002314813</c:v>
                </c:pt>
                <c:pt idx="294">
                  <c:v>44186.05201388889</c:v>
                </c:pt>
                <c:pt idx="295">
                  <c:v>44186.052025462966</c:v>
                </c:pt>
                <c:pt idx="296">
                  <c:v>44186.052037037036</c:v>
                </c:pt>
                <c:pt idx="297">
                  <c:v>44186.052048611113</c:v>
                </c:pt>
                <c:pt idx="298">
                  <c:v>44186.052060185182</c:v>
                </c:pt>
                <c:pt idx="299">
                  <c:v>44186.052071759259</c:v>
                </c:pt>
                <c:pt idx="300">
                  <c:v>44186.052083333336</c:v>
                </c:pt>
                <c:pt idx="301">
                  <c:v>44186.052094907405</c:v>
                </c:pt>
                <c:pt idx="302">
                  <c:v>44186.052106481482</c:v>
                </c:pt>
                <c:pt idx="303">
                  <c:v>44186.052118055559</c:v>
                </c:pt>
                <c:pt idx="304">
                  <c:v>44186.052129629628</c:v>
                </c:pt>
                <c:pt idx="305">
                  <c:v>44186.052141203705</c:v>
                </c:pt>
                <c:pt idx="306">
                  <c:v>44186.052152777775</c:v>
                </c:pt>
                <c:pt idx="307">
                  <c:v>44186.052164351851</c:v>
                </c:pt>
                <c:pt idx="308">
                  <c:v>44186.052175925928</c:v>
                </c:pt>
                <c:pt idx="309">
                  <c:v>44186.052187499998</c:v>
                </c:pt>
                <c:pt idx="310">
                  <c:v>44186.052199074074</c:v>
                </c:pt>
                <c:pt idx="311">
                  <c:v>44186.052210648151</c:v>
                </c:pt>
                <c:pt idx="312">
                  <c:v>44186.052222222221</c:v>
                </c:pt>
                <c:pt idx="313">
                  <c:v>44186.052233796298</c:v>
                </c:pt>
                <c:pt idx="314">
                  <c:v>44186.052245370367</c:v>
                </c:pt>
                <c:pt idx="315">
                  <c:v>44186.052256944444</c:v>
                </c:pt>
                <c:pt idx="316">
                  <c:v>44186.052268518521</c:v>
                </c:pt>
                <c:pt idx="317">
                  <c:v>44186.05228009259</c:v>
                </c:pt>
                <c:pt idx="318">
                  <c:v>44186.052291666667</c:v>
                </c:pt>
                <c:pt idx="319">
                  <c:v>44186.052303240744</c:v>
                </c:pt>
                <c:pt idx="320">
                  <c:v>44186.052314814813</c:v>
                </c:pt>
                <c:pt idx="321">
                  <c:v>44186.05232638889</c:v>
                </c:pt>
                <c:pt idx="322">
                  <c:v>44186.052337962959</c:v>
                </c:pt>
                <c:pt idx="323">
                  <c:v>44186.052349537036</c:v>
                </c:pt>
                <c:pt idx="324">
                  <c:v>44186.052361111113</c:v>
                </c:pt>
                <c:pt idx="325">
                  <c:v>44186.052372685182</c:v>
                </c:pt>
                <c:pt idx="326">
                  <c:v>44186.052384259259</c:v>
                </c:pt>
                <c:pt idx="327">
                  <c:v>44186.052395833336</c:v>
                </c:pt>
                <c:pt idx="328">
                  <c:v>44186.052407407406</c:v>
                </c:pt>
                <c:pt idx="329">
                  <c:v>44186.052418981482</c:v>
                </c:pt>
                <c:pt idx="330">
                  <c:v>44186.052430555559</c:v>
                </c:pt>
                <c:pt idx="331">
                  <c:v>44186.052442129629</c:v>
                </c:pt>
                <c:pt idx="332">
                  <c:v>44186.052453703705</c:v>
                </c:pt>
                <c:pt idx="333">
                  <c:v>44186.052465277775</c:v>
                </c:pt>
                <c:pt idx="334">
                  <c:v>44186.052476851852</c:v>
                </c:pt>
                <c:pt idx="335">
                  <c:v>44186.052488425928</c:v>
                </c:pt>
                <c:pt idx="336">
                  <c:v>44186.052499999998</c:v>
                </c:pt>
                <c:pt idx="337">
                  <c:v>44186.052511574075</c:v>
                </c:pt>
                <c:pt idx="338">
                  <c:v>44186.052523148152</c:v>
                </c:pt>
                <c:pt idx="339">
                  <c:v>44186.052534722221</c:v>
                </c:pt>
                <c:pt idx="340">
                  <c:v>44186.052546296298</c:v>
                </c:pt>
                <c:pt idx="341">
                  <c:v>44186.052557870367</c:v>
                </c:pt>
                <c:pt idx="342">
                  <c:v>44186.052569444444</c:v>
                </c:pt>
                <c:pt idx="343">
                  <c:v>44186.052581018521</c:v>
                </c:pt>
                <c:pt idx="344">
                  <c:v>44186.05259259259</c:v>
                </c:pt>
                <c:pt idx="345">
                  <c:v>44186.052604166667</c:v>
                </c:pt>
                <c:pt idx="346">
                  <c:v>44186.052615740744</c:v>
                </c:pt>
                <c:pt idx="347">
                  <c:v>44186.052627314813</c:v>
                </c:pt>
                <c:pt idx="348">
                  <c:v>44186.05263888889</c:v>
                </c:pt>
                <c:pt idx="349">
                  <c:v>44186.05265046296</c:v>
                </c:pt>
                <c:pt idx="350">
                  <c:v>44186.052662037036</c:v>
                </c:pt>
                <c:pt idx="351">
                  <c:v>44186.052673611113</c:v>
                </c:pt>
                <c:pt idx="352">
                  <c:v>44186.052685185183</c:v>
                </c:pt>
                <c:pt idx="353">
                  <c:v>44186.05269675926</c:v>
                </c:pt>
                <c:pt idx="354">
                  <c:v>44186.052708333336</c:v>
                </c:pt>
                <c:pt idx="355">
                  <c:v>44186.052719907406</c:v>
                </c:pt>
                <c:pt idx="356">
                  <c:v>44186.052731481483</c:v>
                </c:pt>
                <c:pt idx="357">
                  <c:v>44186.052743055552</c:v>
                </c:pt>
                <c:pt idx="358">
                  <c:v>44186.052754629629</c:v>
                </c:pt>
                <c:pt idx="359">
                  <c:v>44186.052766203706</c:v>
                </c:pt>
                <c:pt idx="360">
                  <c:v>44186.052777777775</c:v>
                </c:pt>
                <c:pt idx="361">
                  <c:v>44186.052789351852</c:v>
                </c:pt>
                <c:pt idx="362">
                  <c:v>44186.052800925929</c:v>
                </c:pt>
                <c:pt idx="363">
                  <c:v>44186.052812499998</c:v>
                </c:pt>
                <c:pt idx="364">
                  <c:v>44186.052824074075</c:v>
                </c:pt>
                <c:pt idx="365">
                  <c:v>44186.052835648145</c:v>
                </c:pt>
                <c:pt idx="366">
                  <c:v>44186.052847222221</c:v>
                </c:pt>
                <c:pt idx="367">
                  <c:v>44186.052858796298</c:v>
                </c:pt>
                <c:pt idx="368">
                  <c:v>44186.052870370368</c:v>
                </c:pt>
                <c:pt idx="369">
                  <c:v>44186.052881944444</c:v>
                </c:pt>
                <c:pt idx="370">
                  <c:v>44186.052893518521</c:v>
                </c:pt>
                <c:pt idx="371">
                  <c:v>44186.052905092591</c:v>
                </c:pt>
                <c:pt idx="372">
                  <c:v>44186.052916666667</c:v>
                </c:pt>
                <c:pt idx="373">
                  <c:v>44186.052928240744</c:v>
                </c:pt>
                <c:pt idx="374">
                  <c:v>44186.052939814814</c:v>
                </c:pt>
                <c:pt idx="375">
                  <c:v>44186.052951388891</c:v>
                </c:pt>
                <c:pt idx="376">
                  <c:v>44186.05296296296</c:v>
                </c:pt>
                <c:pt idx="377">
                  <c:v>44186.052974537037</c:v>
                </c:pt>
                <c:pt idx="378">
                  <c:v>44186.052986111114</c:v>
                </c:pt>
                <c:pt idx="379">
                  <c:v>44186.052997685183</c:v>
                </c:pt>
                <c:pt idx="380">
                  <c:v>44186.05300925926</c:v>
                </c:pt>
                <c:pt idx="381">
                  <c:v>44186.053020833337</c:v>
                </c:pt>
                <c:pt idx="382">
                  <c:v>44186.053032407406</c:v>
                </c:pt>
                <c:pt idx="383">
                  <c:v>44186.053043981483</c:v>
                </c:pt>
                <c:pt idx="384">
                  <c:v>44186.053055555552</c:v>
                </c:pt>
                <c:pt idx="385">
                  <c:v>44186.053067129629</c:v>
                </c:pt>
                <c:pt idx="386">
                  <c:v>44186.053078703706</c:v>
                </c:pt>
                <c:pt idx="387">
                  <c:v>44186.053090277775</c:v>
                </c:pt>
                <c:pt idx="388">
                  <c:v>44186.053101851852</c:v>
                </c:pt>
                <c:pt idx="389">
                  <c:v>44186.053113425929</c:v>
                </c:pt>
                <c:pt idx="390">
                  <c:v>44186.053124999999</c:v>
                </c:pt>
                <c:pt idx="391">
                  <c:v>44186.053136574075</c:v>
                </c:pt>
                <c:pt idx="392">
                  <c:v>44186.053148148145</c:v>
                </c:pt>
                <c:pt idx="393">
                  <c:v>44186.053159722222</c:v>
                </c:pt>
                <c:pt idx="394">
                  <c:v>44186.053171296298</c:v>
                </c:pt>
                <c:pt idx="395">
                  <c:v>44186.053182870368</c:v>
                </c:pt>
                <c:pt idx="396">
                  <c:v>44186.053194444445</c:v>
                </c:pt>
                <c:pt idx="397">
                  <c:v>44186.053206018521</c:v>
                </c:pt>
                <c:pt idx="398">
                  <c:v>44186.053217592591</c:v>
                </c:pt>
                <c:pt idx="399">
                  <c:v>44186.053229166668</c:v>
                </c:pt>
                <c:pt idx="400">
                  <c:v>44186.053240740737</c:v>
                </c:pt>
                <c:pt idx="401">
                  <c:v>44186.053252314814</c:v>
                </c:pt>
                <c:pt idx="402">
                  <c:v>44186.053263888891</c:v>
                </c:pt>
                <c:pt idx="403">
                  <c:v>44186.05327546296</c:v>
                </c:pt>
                <c:pt idx="404">
                  <c:v>44186.053287037037</c:v>
                </c:pt>
                <c:pt idx="405">
                  <c:v>44186.053298611114</c:v>
                </c:pt>
                <c:pt idx="406">
                  <c:v>44186.053310185183</c:v>
                </c:pt>
                <c:pt idx="407">
                  <c:v>44186.05332175926</c:v>
                </c:pt>
                <c:pt idx="408">
                  <c:v>44186.053333333337</c:v>
                </c:pt>
                <c:pt idx="409">
                  <c:v>44186.053344907406</c:v>
                </c:pt>
                <c:pt idx="410">
                  <c:v>44186.053356481483</c:v>
                </c:pt>
                <c:pt idx="411">
                  <c:v>44186.053368055553</c:v>
                </c:pt>
                <c:pt idx="412">
                  <c:v>44186.053379629629</c:v>
                </c:pt>
                <c:pt idx="413">
                  <c:v>44186.053391203706</c:v>
                </c:pt>
                <c:pt idx="414">
                  <c:v>44186.053402777776</c:v>
                </c:pt>
                <c:pt idx="415">
                  <c:v>44186.053414351853</c:v>
                </c:pt>
                <c:pt idx="416">
                  <c:v>44186.053425925929</c:v>
                </c:pt>
                <c:pt idx="417">
                  <c:v>44186.053437499999</c:v>
                </c:pt>
                <c:pt idx="418">
                  <c:v>44186.053449074076</c:v>
                </c:pt>
                <c:pt idx="419">
                  <c:v>44186.053460648145</c:v>
                </c:pt>
                <c:pt idx="420">
                  <c:v>44186.053472222222</c:v>
                </c:pt>
                <c:pt idx="421">
                  <c:v>44186.053483796299</c:v>
                </c:pt>
                <c:pt idx="422">
                  <c:v>44186.053495370368</c:v>
                </c:pt>
                <c:pt idx="423">
                  <c:v>44186.053506944445</c:v>
                </c:pt>
                <c:pt idx="424">
                  <c:v>44186.053518518522</c:v>
                </c:pt>
                <c:pt idx="425">
                  <c:v>44186.053530092591</c:v>
                </c:pt>
                <c:pt idx="426">
                  <c:v>44186.053541666668</c:v>
                </c:pt>
                <c:pt idx="427">
                  <c:v>44186.053553240738</c:v>
                </c:pt>
                <c:pt idx="428">
                  <c:v>44186.053564814814</c:v>
                </c:pt>
                <c:pt idx="429">
                  <c:v>44186.053576388891</c:v>
                </c:pt>
                <c:pt idx="430">
                  <c:v>44186.053587962961</c:v>
                </c:pt>
                <c:pt idx="431">
                  <c:v>44186.053599537037</c:v>
                </c:pt>
                <c:pt idx="432">
                  <c:v>44186.053611111114</c:v>
                </c:pt>
                <c:pt idx="433">
                  <c:v>44186.053622685184</c:v>
                </c:pt>
                <c:pt idx="434">
                  <c:v>44186.05363425926</c:v>
                </c:pt>
                <c:pt idx="435">
                  <c:v>44186.05364583333</c:v>
                </c:pt>
                <c:pt idx="436">
                  <c:v>44186.053657407407</c:v>
                </c:pt>
                <c:pt idx="437">
                  <c:v>44186.053668981483</c:v>
                </c:pt>
                <c:pt idx="438">
                  <c:v>44186.053680555553</c:v>
                </c:pt>
                <c:pt idx="439">
                  <c:v>44186.05369212963</c:v>
                </c:pt>
                <c:pt idx="440">
                  <c:v>44186.053703703707</c:v>
                </c:pt>
                <c:pt idx="441">
                  <c:v>44186.053715277776</c:v>
                </c:pt>
                <c:pt idx="442">
                  <c:v>44186.053726851853</c:v>
                </c:pt>
                <c:pt idx="443">
                  <c:v>44186.053738425922</c:v>
                </c:pt>
                <c:pt idx="444">
                  <c:v>44186.053749999999</c:v>
                </c:pt>
                <c:pt idx="445">
                  <c:v>44186.053761574076</c:v>
                </c:pt>
                <c:pt idx="446">
                  <c:v>44186.053773148145</c:v>
                </c:pt>
                <c:pt idx="447">
                  <c:v>44186.053784722222</c:v>
                </c:pt>
                <c:pt idx="448">
                  <c:v>44186.053796296299</c:v>
                </c:pt>
                <c:pt idx="449">
                  <c:v>44186.053807870368</c:v>
                </c:pt>
                <c:pt idx="450">
                  <c:v>44186.053819444445</c:v>
                </c:pt>
                <c:pt idx="451">
                  <c:v>44186.053831018522</c:v>
                </c:pt>
                <c:pt idx="452">
                  <c:v>44186.053842592592</c:v>
                </c:pt>
                <c:pt idx="453">
                  <c:v>44186.053854166668</c:v>
                </c:pt>
                <c:pt idx="454">
                  <c:v>44186.053865740738</c:v>
                </c:pt>
                <c:pt idx="455">
                  <c:v>44186.053877314815</c:v>
                </c:pt>
                <c:pt idx="456">
                  <c:v>44186.053888888891</c:v>
                </c:pt>
                <c:pt idx="457">
                  <c:v>44186.053900462961</c:v>
                </c:pt>
                <c:pt idx="458">
                  <c:v>44186.053912037038</c:v>
                </c:pt>
                <c:pt idx="459">
                  <c:v>44186.053923611114</c:v>
                </c:pt>
                <c:pt idx="460">
                  <c:v>44186.053935185184</c:v>
                </c:pt>
                <c:pt idx="461">
                  <c:v>44186.053946759261</c:v>
                </c:pt>
                <c:pt idx="462">
                  <c:v>44186.05395833333</c:v>
                </c:pt>
                <c:pt idx="463">
                  <c:v>44186.053969907407</c:v>
                </c:pt>
                <c:pt idx="464">
                  <c:v>44186.053981481484</c:v>
                </c:pt>
                <c:pt idx="465">
                  <c:v>44186.053993055553</c:v>
                </c:pt>
                <c:pt idx="466">
                  <c:v>44186.05400462963</c:v>
                </c:pt>
                <c:pt idx="467">
                  <c:v>44186.054016203707</c:v>
                </c:pt>
                <c:pt idx="468">
                  <c:v>44186.054027777776</c:v>
                </c:pt>
                <c:pt idx="469">
                  <c:v>44186.054039351853</c:v>
                </c:pt>
                <c:pt idx="470">
                  <c:v>44186.054050925923</c:v>
                </c:pt>
                <c:pt idx="471">
                  <c:v>44186.054062499999</c:v>
                </c:pt>
                <c:pt idx="472">
                  <c:v>44186.054074074076</c:v>
                </c:pt>
                <c:pt idx="473">
                  <c:v>44186.054085648146</c:v>
                </c:pt>
                <c:pt idx="474">
                  <c:v>44186.054097222222</c:v>
                </c:pt>
                <c:pt idx="475">
                  <c:v>44186.054108796299</c:v>
                </c:pt>
                <c:pt idx="476">
                  <c:v>44186.054120370369</c:v>
                </c:pt>
                <c:pt idx="477">
                  <c:v>44186.054131944446</c:v>
                </c:pt>
                <c:pt idx="478">
                  <c:v>44186.054143518515</c:v>
                </c:pt>
                <c:pt idx="479">
                  <c:v>44186.054155092592</c:v>
                </c:pt>
                <c:pt idx="480">
                  <c:v>44186.054166666669</c:v>
                </c:pt>
                <c:pt idx="481">
                  <c:v>44186.054178240738</c:v>
                </c:pt>
                <c:pt idx="482">
                  <c:v>44186.054189814815</c:v>
                </c:pt>
                <c:pt idx="483">
                  <c:v>44186.054201388892</c:v>
                </c:pt>
                <c:pt idx="484">
                  <c:v>44186.054212962961</c:v>
                </c:pt>
                <c:pt idx="485">
                  <c:v>44186.054224537038</c:v>
                </c:pt>
                <c:pt idx="486">
                  <c:v>44186.054236111115</c:v>
                </c:pt>
                <c:pt idx="487">
                  <c:v>44186.054247685184</c:v>
                </c:pt>
                <c:pt idx="488">
                  <c:v>44186.054259259261</c:v>
                </c:pt>
                <c:pt idx="489">
                  <c:v>44186.054270833331</c:v>
                </c:pt>
                <c:pt idx="490">
                  <c:v>44186.054282407407</c:v>
                </c:pt>
                <c:pt idx="491">
                  <c:v>44186.054293981484</c:v>
                </c:pt>
                <c:pt idx="492">
                  <c:v>44186.054305555554</c:v>
                </c:pt>
                <c:pt idx="493">
                  <c:v>44186.05431712963</c:v>
                </c:pt>
                <c:pt idx="494">
                  <c:v>44186.054328703707</c:v>
                </c:pt>
                <c:pt idx="495">
                  <c:v>44186.054340277777</c:v>
                </c:pt>
                <c:pt idx="496">
                  <c:v>44186.054351851853</c:v>
                </c:pt>
                <c:pt idx="497">
                  <c:v>44186.054363425923</c:v>
                </c:pt>
                <c:pt idx="498">
                  <c:v>44186.054375</c:v>
                </c:pt>
                <c:pt idx="499">
                  <c:v>44186.054386574076</c:v>
                </c:pt>
                <c:pt idx="500">
                  <c:v>44186.054398148146</c:v>
                </c:pt>
                <c:pt idx="501">
                  <c:v>44186.054409722223</c:v>
                </c:pt>
                <c:pt idx="502">
                  <c:v>44186.0544212963</c:v>
                </c:pt>
                <c:pt idx="503">
                  <c:v>44186.054432870369</c:v>
                </c:pt>
                <c:pt idx="504">
                  <c:v>44186.054444444446</c:v>
                </c:pt>
                <c:pt idx="505">
                  <c:v>44186.054456018515</c:v>
                </c:pt>
                <c:pt idx="506">
                  <c:v>44186.054467592592</c:v>
                </c:pt>
                <c:pt idx="507">
                  <c:v>44186.054479166669</c:v>
                </c:pt>
                <c:pt idx="508">
                  <c:v>44186.054490740738</c:v>
                </c:pt>
                <c:pt idx="509">
                  <c:v>44186.054502314815</c:v>
                </c:pt>
                <c:pt idx="510">
                  <c:v>44186.054513888892</c:v>
                </c:pt>
                <c:pt idx="511">
                  <c:v>44186.054525462961</c:v>
                </c:pt>
                <c:pt idx="512">
                  <c:v>44186.054537037038</c:v>
                </c:pt>
                <c:pt idx="513">
                  <c:v>44186.054548611108</c:v>
                </c:pt>
                <c:pt idx="514">
                  <c:v>44186.054560185185</c:v>
                </c:pt>
                <c:pt idx="515">
                  <c:v>44186.054571759261</c:v>
                </c:pt>
                <c:pt idx="516">
                  <c:v>44186.054583333331</c:v>
                </c:pt>
                <c:pt idx="517">
                  <c:v>44186.054594907408</c:v>
                </c:pt>
                <c:pt idx="518">
                  <c:v>44186.054606481484</c:v>
                </c:pt>
                <c:pt idx="519">
                  <c:v>44186.054618055554</c:v>
                </c:pt>
                <c:pt idx="520">
                  <c:v>44186.054629629631</c:v>
                </c:pt>
                <c:pt idx="521">
                  <c:v>44186.0546412037</c:v>
                </c:pt>
                <c:pt idx="522">
                  <c:v>44186.054652777777</c:v>
                </c:pt>
                <c:pt idx="523">
                  <c:v>44186.054664351854</c:v>
                </c:pt>
                <c:pt idx="524">
                  <c:v>44186.054675925923</c:v>
                </c:pt>
                <c:pt idx="525">
                  <c:v>44186.0546875</c:v>
                </c:pt>
                <c:pt idx="526">
                  <c:v>44186.054699074077</c:v>
                </c:pt>
                <c:pt idx="527">
                  <c:v>44186.054710648146</c:v>
                </c:pt>
                <c:pt idx="528">
                  <c:v>44186.054722222223</c:v>
                </c:pt>
                <c:pt idx="529">
                  <c:v>44186.0547337963</c:v>
                </c:pt>
                <c:pt idx="530">
                  <c:v>44186.054745370369</c:v>
                </c:pt>
                <c:pt idx="531">
                  <c:v>44186.054756944446</c:v>
                </c:pt>
                <c:pt idx="532">
                  <c:v>44186.054768518516</c:v>
                </c:pt>
                <c:pt idx="533">
                  <c:v>44186.054780092592</c:v>
                </c:pt>
                <c:pt idx="534">
                  <c:v>44186.054791666669</c:v>
                </c:pt>
                <c:pt idx="535">
                  <c:v>44186.054803240739</c:v>
                </c:pt>
                <c:pt idx="536">
                  <c:v>44186.054814814815</c:v>
                </c:pt>
                <c:pt idx="537">
                  <c:v>44186.054826388892</c:v>
                </c:pt>
                <c:pt idx="538">
                  <c:v>44186.054837962962</c:v>
                </c:pt>
                <c:pt idx="539">
                  <c:v>44186.054849537039</c:v>
                </c:pt>
                <c:pt idx="540">
                  <c:v>44186.054861111108</c:v>
                </c:pt>
                <c:pt idx="541">
                  <c:v>44186.054872685185</c:v>
                </c:pt>
                <c:pt idx="542">
                  <c:v>44186.054884259262</c:v>
                </c:pt>
                <c:pt idx="543">
                  <c:v>44186.054895833331</c:v>
                </c:pt>
                <c:pt idx="544">
                  <c:v>44186.054907407408</c:v>
                </c:pt>
                <c:pt idx="545">
                  <c:v>44186.054918981485</c:v>
                </c:pt>
                <c:pt idx="546">
                  <c:v>44186.054930555554</c:v>
                </c:pt>
                <c:pt idx="547">
                  <c:v>44186.054942129631</c:v>
                </c:pt>
                <c:pt idx="548">
                  <c:v>44186.0549537037</c:v>
                </c:pt>
                <c:pt idx="549">
                  <c:v>44186.054965277777</c:v>
                </c:pt>
                <c:pt idx="550">
                  <c:v>44186.054976851854</c:v>
                </c:pt>
                <c:pt idx="551">
                  <c:v>44186.054988425924</c:v>
                </c:pt>
                <c:pt idx="552">
                  <c:v>44186.055</c:v>
                </c:pt>
                <c:pt idx="553">
                  <c:v>44186.055011574077</c:v>
                </c:pt>
                <c:pt idx="554">
                  <c:v>44186.055023148147</c:v>
                </c:pt>
                <c:pt idx="555">
                  <c:v>44186.055034722223</c:v>
                </c:pt>
                <c:pt idx="556">
                  <c:v>44186.055046296293</c:v>
                </c:pt>
                <c:pt idx="557">
                  <c:v>44186.05505787037</c:v>
                </c:pt>
                <c:pt idx="558">
                  <c:v>44186.055069444446</c:v>
                </c:pt>
                <c:pt idx="559">
                  <c:v>44186.055081018516</c:v>
                </c:pt>
                <c:pt idx="560">
                  <c:v>44186.055092592593</c:v>
                </c:pt>
                <c:pt idx="561">
                  <c:v>44186.055104166669</c:v>
                </c:pt>
                <c:pt idx="562">
                  <c:v>44186.055115740739</c:v>
                </c:pt>
                <c:pt idx="563">
                  <c:v>44186.055127314816</c:v>
                </c:pt>
                <c:pt idx="564">
                  <c:v>44186.055138888885</c:v>
                </c:pt>
                <c:pt idx="565">
                  <c:v>44186.055150462962</c:v>
                </c:pt>
                <c:pt idx="566">
                  <c:v>44186.055162037039</c:v>
                </c:pt>
                <c:pt idx="567">
                  <c:v>44186.055173611108</c:v>
                </c:pt>
                <c:pt idx="568">
                  <c:v>44186.055185185185</c:v>
                </c:pt>
                <c:pt idx="569">
                  <c:v>44186.055196759262</c:v>
                </c:pt>
                <c:pt idx="570">
                  <c:v>44186.055208333331</c:v>
                </c:pt>
                <c:pt idx="571">
                  <c:v>44186.055219907408</c:v>
                </c:pt>
                <c:pt idx="572">
                  <c:v>44186.055231481485</c:v>
                </c:pt>
                <c:pt idx="573">
                  <c:v>44186.055243055554</c:v>
                </c:pt>
                <c:pt idx="574">
                  <c:v>44186.055254629631</c:v>
                </c:pt>
                <c:pt idx="575">
                  <c:v>44186.055266203701</c:v>
                </c:pt>
                <c:pt idx="576">
                  <c:v>44186.055277777778</c:v>
                </c:pt>
                <c:pt idx="577">
                  <c:v>44186.055289351854</c:v>
                </c:pt>
                <c:pt idx="578">
                  <c:v>44186.055300925924</c:v>
                </c:pt>
                <c:pt idx="579">
                  <c:v>44186.055312500001</c:v>
                </c:pt>
                <c:pt idx="580">
                  <c:v>44186.055324074077</c:v>
                </c:pt>
                <c:pt idx="581">
                  <c:v>44186.055335648147</c:v>
                </c:pt>
                <c:pt idx="582">
                  <c:v>44186.055347222224</c:v>
                </c:pt>
                <c:pt idx="583">
                  <c:v>44186.055358796293</c:v>
                </c:pt>
                <c:pt idx="584">
                  <c:v>44186.05537037037</c:v>
                </c:pt>
                <c:pt idx="585">
                  <c:v>44186.055381944447</c:v>
                </c:pt>
                <c:pt idx="586">
                  <c:v>44186.055393518516</c:v>
                </c:pt>
                <c:pt idx="587">
                  <c:v>44186.055405092593</c:v>
                </c:pt>
                <c:pt idx="588">
                  <c:v>44186.05541666667</c:v>
                </c:pt>
                <c:pt idx="589">
                  <c:v>44186.055428240739</c:v>
                </c:pt>
                <c:pt idx="590">
                  <c:v>44186.055439814816</c:v>
                </c:pt>
                <c:pt idx="591">
                  <c:v>44186.055451388886</c:v>
                </c:pt>
                <c:pt idx="592">
                  <c:v>44186.055462962962</c:v>
                </c:pt>
                <c:pt idx="593">
                  <c:v>44186.055474537039</c:v>
                </c:pt>
                <c:pt idx="594">
                  <c:v>44186.055486111109</c:v>
                </c:pt>
                <c:pt idx="595">
                  <c:v>44186.055497685185</c:v>
                </c:pt>
                <c:pt idx="596">
                  <c:v>44186.055509259262</c:v>
                </c:pt>
                <c:pt idx="597">
                  <c:v>44186.055520833332</c:v>
                </c:pt>
                <c:pt idx="598">
                  <c:v>44186.055532407408</c:v>
                </c:pt>
                <c:pt idx="599">
                  <c:v>44186.055543981478</c:v>
                </c:pt>
                <c:pt idx="600">
                  <c:v>44186.055555555555</c:v>
                </c:pt>
                <c:pt idx="601">
                  <c:v>44186.055567129632</c:v>
                </c:pt>
                <c:pt idx="602">
                  <c:v>44186.055578703701</c:v>
                </c:pt>
                <c:pt idx="603">
                  <c:v>44186.055590277778</c:v>
                </c:pt>
                <c:pt idx="604">
                  <c:v>44186.055601851855</c:v>
                </c:pt>
                <c:pt idx="605">
                  <c:v>44186.055613425924</c:v>
                </c:pt>
                <c:pt idx="606">
                  <c:v>44186.055625000001</c:v>
                </c:pt>
                <c:pt idx="607">
                  <c:v>44186.055636574078</c:v>
                </c:pt>
                <c:pt idx="608">
                  <c:v>44186.055648148147</c:v>
                </c:pt>
                <c:pt idx="609">
                  <c:v>44186.055659722224</c:v>
                </c:pt>
                <c:pt idx="610">
                  <c:v>44186.055671296293</c:v>
                </c:pt>
                <c:pt idx="611">
                  <c:v>44186.05568287037</c:v>
                </c:pt>
                <c:pt idx="612">
                  <c:v>44186.055694444447</c:v>
                </c:pt>
                <c:pt idx="613">
                  <c:v>44186.055706018517</c:v>
                </c:pt>
                <c:pt idx="614">
                  <c:v>44186.055717592593</c:v>
                </c:pt>
                <c:pt idx="615">
                  <c:v>44186.05572916667</c:v>
                </c:pt>
                <c:pt idx="616">
                  <c:v>44186.05574074074</c:v>
                </c:pt>
                <c:pt idx="617">
                  <c:v>44186.055752314816</c:v>
                </c:pt>
                <c:pt idx="618">
                  <c:v>44186.055763888886</c:v>
                </c:pt>
                <c:pt idx="619">
                  <c:v>44186.055775462963</c:v>
                </c:pt>
                <c:pt idx="620">
                  <c:v>44186.055787037039</c:v>
                </c:pt>
                <c:pt idx="621">
                  <c:v>44186.055798611109</c:v>
                </c:pt>
                <c:pt idx="622">
                  <c:v>44186.055810185186</c:v>
                </c:pt>
                <c:pt idx="623">
                  <c:v>44186.055821759262</c:v>
                </c:pt>
                <c:pt idx="624">
                  <c:v>44186.055833333332</c:v>
                </c:pt>
                <c:pt idx="625">
                  <c:v>44186.055844907409</c:v>
                </c:pt>
                <c:pt idx="626">
                  <c:v>44186.055856481478</c:v>
                </c:pt>
                <c:pt idx="627">
                  <c:v>44186.055868055555</c:v>
                </c:pt>
                <c:pt idx="628">
                  <c:v>44186.055879629632</c:v>
                </c:pt>
                <c:pt idx="629">
                  <c:v>44186.055891203701</c:v>
                </c:pt>
                <c:pt idx="630">
                  <c:v>44186.055902777778</c:v>
                </c:pt>
                <c:pt idx="631">
                  <c:v>44186.055914351855</c:v>
                </c:pt>
                <c:pt idx="632">
                  <c:v>44186.055925925924</c:v>
                </c:pt>
                <c:pt idx="633">
                  <c:v>44186.055937500001</c:v>
                </c:pt>
                <c:pt idx="634">
                  <c:v>44186.055949074071</c:v>
                </c:pt>
                <c:pt idx="635">
                  <c:v>44186.055960648147</c:v>
                </c:pt>
                <c:pt idx="636">
                  <c:v>44186.055972222224</c:v>
                </c:pt>
                <c:pt idx="637">
                  <c:v>44186.055983796294</c:v>
                </c:pt>
                <c:pt idx="638">
                  <c:v>44186.055995370371</c:v>
                </c:pt>
                <c:pt idx="639">
                  <c:v>44186.056006944447</c:v>
                </c:pt>
                <c:pt idx="640">
                  <c:v>44186.056018518517</c:v>
                </c:pt>
                <c:pt idx="641">
                  <c:v>44186.056030092594</c:v>
                </c:pt>
                <c:pt idx="642">
                  <c:v>44186.056041666663</c:v>
                </c:pt>
                <c:pt idx="643">
                  <c:v>44186.05605324074</c:v>
                </c:pt>
                <c:pt idx="644">
                  <c:v>44186.056064814817</c:v>
                </c:pt>
                <c:pt idx="645">
                  <c:v>44186.056076388886</c:v>
                </c:pt>
                <c:pt idx="646">
                  <c:v>44186.056087962963</c:v>
                </c:pt>
                <c:pt idx="647">
                  <c:v>44186.05609953704</c:v>
                </c:pt>
                <c:pt idx="648">
                  <c:v>44186.056111111109</c:v>
                </c:pt>
                <c:pt idx="649">
                  <c:v>44186.056122685186</c:v>
                </c:pt>
                <c:pt idx="650">
                  <c:v>44186.056134259263</c:v>
                </c:pt>
                <c:pt idx="651">
                  <c:v>44186.056145833332</c:v>
                </c:pt>
                <c:pt idx="652">
                  <c:v>44186.056157407409</c:v>
                </c:pt>
                <c:pt idx="653">
                  <c:v>44186.056168981479</c:v>
                </c:pt>
                <c:pt idx="654">
                  <c:v>44186.056180555555</c:v>
                </c:pt>
                <c:pt idx="655">
                  <c:v>44186.056192129632</c:v>
                </c:pt>
                <c:pt idx="656">
                  <c:v>44186.056203703702</c:v>
                </c:pt>
                <c:pt idx="657">
                  <c:v>44186.056215277778</c:v>
                </c:pt>
                <c:pt idx="658">
                  <c:v>44186.056226851855</c:v>
                </c:pt>
                <c:pt idx="659">
                  <c:v>44186.056238425925</c:v>
                </c:pt>
                <c:pt idx="660">
                  <c:v>44186.056250000001</c:v>
                </c:pt>
                <c:pt idx="661">
                  <c:v>44186.056261574071</c:v>
                </c:pt>
                <c:pt idx="662">
                  <c:v>44186.056273148148</c:v>
                </c:pt>
                <c:pt idx="663">
                  <c:v>44186.056284722225</c:v>
                </c:pt>
                <c:pt idx="664">
                  <c:v>44186.056296296294</c:v>
                </c:pt>
                <c:pt idx="665">
                  <c:v>44186.056307870371</c:v>
                </c:pt>
                <c:pt idx="666">
                  <c:v>44186.056319444448</c:v>
                </c:pt>
                <c:pt idx="667">
                  <c:v>44186.056331018517</c:v>
                </c:pt>
                <c:pt idx="668">
                  <c:v>44186.056342592594</c:v>
                </c:pt>
                <c:pt idx="669">
                  <c:v>44186.056354166663</c:v>
                </c:pt>
                <c:pt idx="670">
                  <c:v>44186.05636574074</c:v>
                </c:pt>
                <c:pt idx="671">
                  <c:v>44186.056377314817</c:v>
                </c:pt>
                <c:pt idx="672">
                  <c:v>44186.056388888886</c:v>
                </c:pt>
                <c:pt idx="673">
                  <c:v>44186.056400462963</c:v>
                </c:pt>
                <c:pt idx="674">
                  <c:v>44186.05641203704</c:v>
                </c:pt>
                <c:pt idx="675">
                  <c:v>44186.056423611109</c:v>
                </c:pt>
                <c:pt idx="676">
                  <c:v>44186.056435185186</c:v>
                </c:pt>
                <c:pt idx="677">
                  <c:v>44186.056446759256</c:v>
                </c:pt>
                <c:pt idx="678">
                  <c:v>44186.056458333333</c:v>
                </c:pt>
                <c:pt idx="679">
                  <c:v>44186.056469907409</c:v>
                </c:pt>
                <c:pt idx="680">
                  <c:v>44186.056481481479</c:v>
                </c:pt>
                <c:pt idx="681">
                  <c:v>44186.056493055556</c:v>
                </c:pt>
                <c:pt idx="682">
                  <c:v>44186.056504629632</c:v>
                </c:pt>
                <c:pt idx="683">
                  <c:v>44186.056516203702</c:v>
                </c:pt>
                <c:pt idx="684">
                  <c:v>44186.056527777779</c:v>
                </c:pt>
                <c:pt idx="685">
                  <c:v>44186.056539351855</c:v>
                </c:pt>
                <c:pt idx="686">
                  <c:v>44186.056550925925</c:v>
                </c:pt>
                <c:pt idx="687">
                  <c:v>44186.056562500002</c:v>
                </c:pt>
                <c:pt idx="688">
                  <c:v>44186.056574074071</c:v>
                </c:pt>
                <c:pt idx="689">
                  <c:v>44186.056585648148</c:v>
                </c:pt>
                <c:pt idx="690">
                  <c:v>44186.056597222225</c:v>
                </c:pt>
                <c:pt idx="691">
                  <c:v>44186.056608796294</c:v>
                </c:pt>
                <c:pt idx="692">
                  <c:v>44186.056620370371</c:v>
                </c:pt>
                <c:pt idx="693">
                  <c:v>44186.056631944448</c:v>
                </c:pt>
                <c:pt idx="694">
                  <c:v>44186.056643518517</c:v>
                </c:pt>
                <c:pt idx="695">
                  <c:v>44186.056655092594</c:v>
                </c:pt>
                <c:pt idx="696">
                  <c:v>44186.056666666664</c:v>
                </c:pt>
                <c:pt idx="697">
                  <c:v>44186.05667824074</c:v>
                </c:pt>
                <c:pt idx="698">
                  <c:v>44186.056689814817</c:v>
                </c:pt>
                <c:pt idx="699">
                  <c:v>44186.056701388887</c:v>
                </c:pt>
                <c:pt idx="700">
                  <c:v>44186.056712962964</c:v>
                </c:pt>
                <c:pt idx="701">
                  <c:v>44186.05672453704</c:v>
                </c:pt>
                <c:pt idx="702">
                  <c:v>44186.05673611111</c:v>
                </c:pt>
                <c:pt idx="703">
                  <c:v>44186.056747685187</c:v>
                </c:pt>
                <c:pt idx="704">
                  <c:v>44186.056759259256</c:v>
                </c:pt>
                <c:pt idx="705">
                  <c:v>44186.056770833333</c:v>
                </c:pt>
                <c:pt idx="706">
                  <c:v>44186.05678240741</c:v>
                </c:pt>
                <c:pt idx="707">
                  <c:v>44186.056793981479</c:v>
                </c:pt>
                <c:pt idx="708">
                  <c:v>44186.056805555556</c:v>
                </c:pt>
                <c:pt idx="709">
                  <c:v>44186.056817129633</c:v>
                </c:pt>
                <c:pt idx="710">
                  <c:v>44186.056828703702</c:v>
                </c:pt>
                <c:pt idx="711">
                  <c:v>44186.056840277779</c:v>
                </c:pt>
                <c:pt idx="712">
                  <c:v>44186.056851851848</c:v>
                </c:pt>
                <c:pt idx="713">
                  <c:v>44186.056863425925</c:v>
                </c:pt>
                <c:pt idx="714">
                  <c:v>44186.056875000002</c:v>
                </c:pt>
                <c:pt idx="715">
                  <c:v>44186.056886574072</c:v>
                </c:pt>
                <c:pt idx="716">
                  <c:v>44186.056898148148</c:v>
                </c:pt>
                <c:pt idx="717">
                  <c:v>44186.056909722225</c:v>
                </c:pt>
                <c:pt idx="718">
                  <c:v>44186.056921296295</c:v>
                </c:pt>
                <c:pt idx="719">
                  <c:v>44186.056932870371</c:v>
                </c:pt>
                <c:pt idx="720">
                  <c:v>44186.056944444441</c:v>
                </c:pt>
                <c:pt idx="721">
                  <c:v>44186.056956018518</c:v>
                </c:pt>
                <c:pt idx="722">
                  <c:v>44186.056967592594</c:v>
                </c:pt>
                <c:pt idx="723">
                  <c:v>44186.056979166664</c:v>
                </c:pt>
                <c:pt idx="724">
                  <c:v>44186.056990740741</c:v>
                </c:pt>
                <c:pt idx="725">
                  <c:v>44186.057002314818</c:v>
                </c:pt>
                <c:pt idx="726">
                  <c:v>44186.057013888887</c:v>
                </c:pt>
                <c:pt idx="727">
                  <c:v>44186.057025462964</c:v>
                </c:pt>
                <c:pt idx="728">
                  <c:v>44186.057037037041</c:v>
                </c:pt>
                <c:pt idx="729">
                  <c:v>44186.05704861111</c:v>
                </c:pt>
                <c:pt idx="730">
                  <c:v>44186.057060185187</c:v>
                </c:pt>
                <c:pt idx="731">
                  <c:v>44186.057071759256</c:v>
                </c:pt>
                <c:pt idx="732">
                  <c:v>44186.057083333333</c:v>
                </c:pt>
                <c:pt idx="733">
                  <c:v>44186.05709490741</c:v>
                </c:pt>
                <c:pt idx="734">
                  <c:v>44186.057106481479</c:v>
                </c:pt>
                <c:pt idx="735">
                  <c:v>44186.057118055556</c:v>
                </c:pt>
                <c:pt idx="736">
                  <c:v>44186.057129629633</c:v>
                </c:pt>
                <c:pt idx="737">
                  <c:v>44186.057141203702</c:v>
                </c:pt>
                <c:pt idx="738">
                  <c:v>44186.057152777779</c:v>
                </c:pt>
                <c:pt idx="739">
                  <c:v>44186.057164351849</c:v>
                </c:pt>
                <c:pt idx="740">
                  <c:v>44186.057175925926</c:v>
                </c:pt>
                <c:pt idx="741">
                  <c:v>44186.057187500002</c:v>
                </c:pt>
                <c:pt idx="742">
                  <c:v>44186.057199074072</c:v>
                </c:pt>
                <c:pt idx="743">
                  <c:v>44186.057210648149</c:v>
                </c:pt>
                <c:pt idx="744">
                  <c:v>44186.057222222225</c:v>
                </c:pt>
                <c:pt idx="745">
                  <c:v>44186.057233796295</c:v>
                </c:pt>
                <c:pt idx="746">
                  <c:v>44186.057245370372</c:v>
                </c:pt>
                <c:pt idx="747">
                  <c:v>44186.057256944441</c:v>
                </c:pt>
                <c:pt idx="748">
                  <c:v>44186.057268518518</c:v>
                </c:pt>
                <c:pt idx="749">
                  <c:v>44186.057280092595</c:v>
                </c:pt>
                <c:pt idx="750">
                  <c:v>44186.057291666664</c:v>
                </c:pt>
                <c:pt idx="751">
                  <c:v>44186.057303240741</c:v>
                </c:pt>
                <c:pt idx="752">
                  <c:v>44186.057314814818</c:v>
                </c:pt>
                <c:pt idx="753">
                  <c:v>44186.057326388887</c:v>
                </c:pt>
                <c:pt idx="754">
                  <c:v>44186.057337962964</c:v>
                </c:pt>
                <c:pt idx="755">
                  <c:v>44186.057349537034</c:v>
                </c:pt>
                <c:pt idx="756">
                  <c:v>44186.05736111111</c:v>
                </c:pt>
                <c:pt idx="757">
                  <c:v>44186.057372685187</c:v>
                </c:pt>
                <c:pt idx="758">
                  <c:v>44186.057384259257</c:v>
                </c:pt>
                <c:pt idx="759">
                  <c:v>44186.057395833333</c:v>
                </c:pt>
                <c:pt idx="760">
                  <c:v>44186.05740740741</c:v>
                </c:pt>
                <c:pt idx="761">
                  <c:v>44186.05741898148</c:v>
                </c:pt>
                <c:pt idx="762">
                  <c:v>44186.057430555556</c:v>
                </c:pt>
                <c:pt idx="763">
                  <c:v>44186.057442129626</c:v>
                </c:pt>
                <c:pt idx="764">
                  <c:v>44186.057453703703</c:v>
                </c:pt>
                <c:pt idx="765">
                  <c:v>44186.05746527778</c:v>
                </c:pt>
                <c:pt idx="766">
                  <c:v>44186.057476851849</c:v>
                </c:pt>
                <c:pt idx="767">
                  <c:v>44186.057488425926</c:v>
                </c:pt>
                <c:pt idx="768">
                  <c:v>44186.057500000003</c:v>
                </c:pt>
                <c:pt idx="769">
                  <c:v>44186.057511574072</c:v>
                </c:pt>
                <c:pt idx="770">
                  <c:v>44186.057523148149</c:v>
                </c:pt>
                <c:pt idx="771">
                  <c:v>44186.057534722226</c:v>
                </c:pt>
                <c:pt idx="772">
                  <c:v>44186.057546296295</c:v>
                </c:pt>
                <c:pt idx="773">
                  <c:v>44186.057557870372</c:v>
                </c:pt>
                <c:pt idx="774">
                  <c:v>44186.057569444441</c:v>
                </c:pt>
                <c:pt idx="775">
                  <c:v>44186.057581018518</c:v>
                </c:pt>
                <c:pt idx="776">
                  <c:v>44186.057592592595</c:v>
                </c:pt>
                <c:pt idx="777">
                  <c:v>44186.057604166665</c:v>
                </c:pt>
                <c:pt idx="778">
                  <c:v>44186.057615740741</c:v>
                </c:pt>
                <c:pt idx="779">
                  <c:v>44186.057627314818</c:v>
                </c:pt>
                <c:pt idx="780">
                  <c:v>44186.057638888888</c:v>
                </c:pt>
                <c:pt idx="781">
                  <c:v>44186.057650462964</c:v>
                </c:pt>
                <c:pt idx="782">
                  <c:v>44186.057662037034</c:v>
                </c:pt>
                <c:pt idx="783">
                  <c:v>44186.057673611111</c:v>
                </c:pt>
                <c:pt idx="784">
                  <c:v>44186.057685185187</c:v>
                </c:pt>
                <c:pt idx="785">
                  <c:v>44186.057696759257</c:v>
                </c:pt>
                <c:pt idx="786">
                  <c:v>44186.057708333334</c:v>
                </c:pt>
                <c:pt idx="787">
                  <c:v>44186.057719907411</c:v>
                </c:pt>
                <c:pt idx="788">
                  <c:v>44186.05773148148</c:v>
                </c:pt>
                <c:pt idx="789">
                  <c:v>44186.057743055557</c:v>
                </c:pt>
                <c:pt idx="790">
                  <c:v>44186.057754629626</c:v>
                </c:pt>
                <c:pt idx="791">
                  <c:v>44186.057766203703</c:v>
                </c:pt>
                <c:pt idx="792">
                  <c:v>44186.05777777778</c:v>
                </c:pt>
                <c:pt idx="793">
                  <c:v>44186.057789351849</c:v>
                </c:pt>
                <c:pt idx="794">
                  <c:v>44186.057800925926</c:v>
                </c:pt>
                <c:pt idx="795">
                  <c:v>44186.057812500003</c:v>
                </c:pt>
                <c:pt idx="796">
                  <c:v>44186.057824074072</c:v>
                </c:pt>
                <c:pt idx="797">
                  <c:v>44186.057835648149</c:v>
                </c:pt>
                <c:pt idx="798">
                  <c:v>44186.057847222219</c:v>
                </c:pt>
                <c:pt idx="799">
                  <c:v>44186.057858796295</c:v>
                </c:pt>
                <c:pt idx="800">
                  <c:v>44186.057870370372</c:v>
                </c:pt>
                <c:pt idx="801">
                  <c:v>44186.057881944442</c:v>
                </c:pt>
                <c:pt idx="802">
                  <c:v>44186.057893518519</c:v>
                </c:pt>
                <c:pt idx="803">
                  <c:v>44186.057905092595</c:v>
                </c:pt>
                <c:pt idx="804">
                  <c:v>44186.057916666665</c:v>
                </c:pt>
                <c:pt idx="805">
                  <c:v>44186.057928240742</c:v>
                </c:pt>
                <c:pt idx="806">
                  <c:v>44186.057939814818</c:v>
                </c:pt>
                <c:pt idx="807">
                  <c:v>44186.057951388888</c:v>
                </c:pt>
                <c:pt idx="808">
                  <c:v>44186.057962962965</c:v>
                </c:pt>
                <c:pt idx="809">
                  <c:v>44186.057974537034</c:v>
                </c:pt>
                <c:pt idx="810">
                  <c:v>44186.057986111111</c:v>
                </c:pt>
                <c:pt idx="811">
                  <c:v>44186.057997685188</c:v>
                </c:pt>
                <c:pt idx="812">
                  <c:v>44186.058009259257</c:v>
                </c:pt>
                <c:pt idx="813">
                  <c:v>44186.058020833334</c:v>
                </c:pt>
                <c:pt idx="814">
                  <c:v>44186.058032407411</c:v>
                </c:pt>
                <c:pt idx="815">
                  <c:v>44186.05804398148</c:v>
                </c:pt>
                <c:pt idx="816">
                  <c:v>44186.058055555557</c:v>
                </c:pt>
                <c:pt idx="817">
                  <c:v>44186.058067129627</c:v>
                </c:pt>
                <c:pt idx="818">
                  <c:v>44186.058078703703</c:v>
                </c:pt>
                <c:pt idx="819">
                  <c:v>44186.05809027778</c:v>
                </c:pt>
                <c:pt idx="820">
                  <c:v>44186.05810185185</c:v>
                </c:pt>
                <c:pt idx="821">
                  <c:v>44186.058113425926</c:v>
                </c:pt>
                <c:pt idx="822">
                  <c:v>44186.058125000003</c:v>
                </c:pt>
                <c:pt idx="823">
                  <c:v>44186.058136574073</c:v>
                </c:pt>
                <c:pt idx="824">
                  <c:v>44186.058148148149</c:v>
                </c:pt>
                <c:pt idx="825">
                  <c:v>44186.058159722219</c:v>
                </c:pt>
                <c:pt idx="826">
                  <c:v>44186.058171296296</c:v>
                </c:pt>
                <c:pt idx="827">
                  <c:v>44186.058182870373</c:v>
                </c:pt>
                <c:pt idx="828">
                  <c:v>44186.058194444442</c:v>
                </c:pt>
                <c:pt idx="829">
                  <c:v>44186.058206018519</c:v>
                </c:pt>
                <c:pt idx="830">
                  <c:v>44186.058217592596</c:v>
                </c:pt>
                <c:pt idx="831">
                  <c:v>44186.058229166665</c:v>
                </c:pt>
                <c:pt idx="832">
                  <c:v>44186.058240740742</c:v>
                </c:pt>
                <c:pt idx="833">
                  <c:v>44186.058252314811</c:v>
                </c:pt>
                <c:pt idx="834">
                  <c:v>44186.058263888888</c:v>
                </c:pt>
                <c:pt idx="835">
                  <c:v>44186.058275462965</c:v>
                </c:pt>
                <c:pt idx="836">
                  <c:v>44186.058287037034</c:v>
                </c:pt>
                <c:pt idx="837">
                  <c:v>44186.058298611111</c:v>
                </c:pt>
                <c:pt idx="838">
                  <c:v>44186.058310185188</c:v>
                </c:pt>
                <c:pt idx="839">
                  <c:v>44186.058321759258</c:v>
                </c:pt>
                <c:pt idx="840">
                  <c:v>44186.058333333334</c:v>
                </c:pt>
                <c:pt idx="841">
                  <c:v>44186.058344907404</c:v>
                </c:pt>
                <c:pt idx="842">
                  <c:v>44186.058356481481</c:v>
                </c:pt>
                <c:pt idx="843">
                  <c:v>44186.058368055557</c:v>
                </c:pt>
                <c:pt idx="844">
                  <c:v>44186.058379629627</c:v>
                </c:pt>
                <c:pt idx="845">
                  <c:v>44186.058391203704</c:v>
                </c:pt>
                <c:pt idx="846">
                  <c:v>44186.05840277778</c:v>
                </c:pt>
                <c:pt idx="847">
                  <c:v>44186.05841435185</c:v>
                </c:pt>
                <c:pt idx="848">
                  <c:v>44186.058425925927</c:v>
                </c:pt>
                <c:pt idx="849">
                  <c:v>44186.058437500003</c:v>
                </c:pt>
                <c:pt idx="850">
                  <c:v>44186.058449074073</c:v>
                </c:pt>
                <c:pt idx="851">
                  <c:v>44186.05846064815</c:v>
                </c:pt>
                <c:pt idx="852">
                  <c:v>44186.058472222219</c:v>
                </c:pt>
                <c:pt idx="853">
                  <c:v>44186.058483796296</c:v>
                </c:pt>
                <c:pt idx="854">
                  <c:v>44186.058495370373</c:v>
                </c:pt>
                <c:pt idx="855">
                  <c:v>44186.058506944442</c:v>
                </c:pt>
                <c:pt idx="856">
                  <c:v>44186.058518518519</c:v>
                </c:pt>
                <c:pt idx="857">
                  <c:v>44186.058530092596</c:v>
                </c:pt>
                <c:pt idx="858">
                  <c:v>44186.058541666665</c:v>
                </c:pt>
                <c:pt idx="859">
                  <c:v>44186.058553240742</c:v>
                </c:pt>
                <c:pt idx="860">
                  <c:v>44186.058564814812</c:v>
                </c:pt>
                <c:pt idx="861">
                  <c:v>44186.058576388888</c:v>
                </c:pt>
                <c:pt idx="862">
                  <c:v>44186.058587962965</c:v>
                </c:pt>
                <c:pt idx="863">
                  <c:v>44186.058599537035</c:v>
                </c:pt>
                <c:pt idx="864">
                  <c:v>44186.058611111112</c:v>
                </c:pt>
                <c:pt idx="865">
                  <c:v>44186.058622685188</c:v>
                </c:pt>
                <c:pt idx="866">
                  <c:v>44186.058634259258</c:v>
                </c:pt>
                <c:pt idx="867">
                  <c:v>44186.058645833335</c:v>
                </c:pt>
                <c:pt idx="868">
                  <c:v>44186.058657407404</c:v>
                </c:pt>
                <c:pt idx="869">
                  <c:v>44186.058668981481</c:v>
                </c:pt>
                <c:pt idx="870">
                  <c:v>44186.058680555558</c:v>
                </c:pt>
                <c:pt idx="871">
                  <c:v>44186.058692129627</c:v>
                </c:pt>
                <c:pt idx="872">
                  <c:v>44186.058703703704</c:v>
                </c:pt>
                <c:pt idx="873">
                  <c:v>44186.058715277781</c:v>
                </c:pt>
                <c:pt idx="874">
                  <c:v>44186.05872685185</c:v>
                </c:pt>
                <c:pt idx="875">
                  <c:v>44186.058738425927</c:v>
                </c:pt>
                <c:pt idx="876">
                  <c:v>44186.058749999997</c:v>
                </c:pt>
                <c:pt idx="877">
                  <c:v>44186.058761574073</c:v>
                </c:pt>
                <c:pt idx="878">
                  <c:v>44186.05877314815</c:v>
                </c:pt>
                <c:pt idx="879">
                  <c:v>44186.05878472222</c:v>
                </c:pt>
                <c:pt idx="880">
                  <c:v>44186.058796296296</c:v>
                </c:pt>
                <c:pt idx="881">
                  <c:v>44186.058807870373</c:v>
                </c:pt>
                <c:pt idx="882">
                  <c:v>44186.058819444443</c:v>
                </c:pt>
                <c:pt idx="883">
                  <c:v>44186.058831018519</c:v>
                </c:pt>
                <c:pt idx="884">
                  <c:v>44186.058842592596</c:v>
                </c:pt>
                <c:pt idx="885">
                  <c:v>44186.058854166666</c:v>
                </c:pt>
                <c:pt idx="886">
                  <c:v>44186.058865740742</c:v>
                </c:pt>
                <c:pt idx="887">
                  <c:v>44186.058877314812</c:v>
                </c:pt>
                <c:pt idx="888">
                  <c:v>44186.058888888889</c:v>
                </c:pt>
                <c:pt idx="889">
                  <c:v>44186.058900462966</c:v>
                </c:pt>
                <c:pt idx="890">
                  <c:v>44186.058912037035</c:v>
                </c:pt>
                <c:pt idx="891">
                  <c:v>44186.058923611112</c:v>
                </c:pt>
                <c:pt idx="892">
                  <c:v>44186.058935185189</c:v>
                </c:pt>
                <c:pt idx="893">
                  <c:v>44186.058946759258</c:v>
                </c:pt>
                <c:pt idx="894">
                  <c:v>44186.058958333335</c:v>
                </c:pt>
                <c:pt idx="895">
                  <c:v>44186.058969907404</c:v>
                </c:pt>
                <c:pt idx="896">
                  <c:v>44186.058981481481</c:v>
                </c:pt>
                <c:pt idx="897">
                  <c:v>44186.058993055558</c:v>
                </c:pt>
                <c:pt idx="898">
                  <c:v>44186.059004629627</c:v>
                </c:pt>
                <c:pt idx="899">
                  <c:v>44186.059016203704</c:v>
                </c:pt>
                <c:pt idx="900">
                  <c:v>44186.059027777781</c:v>
                </c:pt>
                <c:pt idx="901">
                  <c:v>44186.059039351851</c:v>
                </c:pt>
                <c:pt idx="902">
                  <c:v>44186.059050925927</c:v>
                </c:pt>
                <c:pt idx="903">
                  <c:v>44186.059062499997</c:v>
                </c:pt>
                <c:pt idx="904">
                  <c:v>44186.059074074074</c:v>
                </c:pt>
                <c:pt idx="905">
                  <c:v>44186.05908564815</c:v>
                </c:pt>
                <c:pt idx="906">
                  <c:v>44186.05909722222</c:v>
                </c:pt>
                <c:pt idx="907">
                  <c:v>44186.059108796297</c:v>
                </c:pt>
                <c:pt idx="908">
                  <c:v>44186.059120370373</c:v>
                </c:pt>
                <c:pt idx="909">
                  <c:v>44186.059131944443</c:v>
                </c:pt>
                <c:pt idx="910">
                  <c:v>44186.05914351852</c:v>
                </c:pt>
                <c:pt idx="911">
                  <c:v>44186.059155092589</c:v>
                </c:pt>
                <c:pt idx="912">
                  <c:v>44186.059166666666</c:v>
                </c:pt>
                <c:pt idx="913">
                  <c:v>44186.059178240743</c:v>
                </c:pt>
                <c:pt idx="914">
                  <c:v>44186.059189814812</c:v>
                </c:pt>
                <c:pt idx="915">
                  <c:v>44186.059201388889</c:v>
                </c:pt>
                <c:pt idx="916">
                  <c:v>44186.059212962966</c:v>
                </c:pt>
                <c:pt idx="917">
                  <c:v>44186.059224537035</c:v>
                </c:pt>
                <c:pt idx="918">
                  <c:v>44186.059236111112</c:v>
                </c:pt>
                <c:pt idx="919">
                  <c:v>44186.059247685182</c:v>
                </c:pt>
                <c:pt idx="920">
                  <c:v>44186.059259259258</c:v>
                </c:pt>
                <c:pt idx="921">
                  <c:v>44186.059270833335</c:v>
                </c:pt>
                <c:pt idx="922">
                  <c:v>44186.059282407405</c:v>
                </c:pt>
                <c:pt idx="923">
                  <c:v>44186.059293981481</c:v>
                </c:pt>
                <c:pt idx="924">
                  <c:v>44186.059305555558</c:v>
                </c:pt>
                <c:pt idx="925">
                  <c:v>44186.059317129628</c:v>
                </c:pt>
                <c:pt idx="926">
                  <c:v>44186.059328703705</c:v>
                </c:pt>
                <c:pt idx="927">
                  <c:v>44186.059340277781</c:v>
                </c:pt>
                <c:pt idx="928">
                  <c:v>44186.059351851851</c:v>
                </c:pt>
                <c:pt idx="929">
                  <c:v>44186.059363425928</c:v>
                </c:pt>
                <c:pt idx="930">
                  <c:v>44186.059374999997</c:v>
                </c:pt>
                <c:pt idx="931">
                  <c:v>44186.059386574074</c:v>
                </c:pt>
                <c:pt idx="932">
                  <c:v>44186.059398148151</c:v>
                </c:pt>
                <c:pt idx="933">
                  <c:v>44186.05940972222</c:v>
                </c:pt>
                <c:pt idx="934">
                  <c:v>44186.059421296297</c:v>
                </c:pt>
                <c:pt idx="935">
                  <c:v>44186.059432870374</c:v>
                </c:pt>
                <c:pt idx="936">
                  <c:v>44186.059444444443</c:v>
                </c:pt>
                <c:pt idx="937">
                  <c:v>44186.05945601852</c:v>
                </c:pt>
                <c:pt idx="938">
                  <c:v>44186.059467592589</c:v>
                </c:pt>
                <c:pt idx="939">
                  <c:v>44186.059479166666</c:v>
                </c:pt>
                <c:pt idx="940">
                  <c:v>44186.059490740743</c:v>
                </c:pt>
                <c:pt idx="941">
                  <c:v>44186.059502314813</c:v>
                </c:pt>
                <c:pt idx="942">
                  <c:v>44186.059513888889</c:v>
                </c:pt>
                <c:pt idx="943">
                  <c:v>44186.059525462966</c:v>
                </c:pt>
                <c:pt idx="944">
                  <c:v>44186.059537037036</c:v>
                </c:pt>
                <c:pt idx="945">
                  <c:v>44186.059548611112</c:v>
                </c:pt>
                <c:pt idx="946">
                  <c:v>44186.059560185182</c:v>
                </c:pt>
                <c:pt idx="947">
                  <c:v>44186.059571759259</c:v>
                </c:pt>
                <c:pt idx="948">
                  <c:v>44186.059583333335</c:v>
                </c:pt>
                <c:pt idx="949">
                  <c:v>44186.059594907405</c:v>
                </c:pt>
                <c:pt idx="950">
                  <c:v>44186.059606481482</c:v>
                </c:pt>
                <c:pt idx="951">
                  <c:v>44186.059618055559</c:v>
                </c:pt>
                <c:pt idx="952">
                  <c:v>44186.059629629628</c:v>
                </c:pt>
                <c:pt idx="953">
                  <c:v>44186.059641203705</c:v>
                </c:pt>
                <c:pt idx="954">
                  <c:v>44186.059652777774</c:v>
                </c:pt>
                <c:pt idx="955">
                  <c:v>44186.059664351851</c:v>
                </c:pt>
                <c:pt idx="956">
                  <c:v>44186.059675925928</c:v>
                </c:pt>
                <c:pt idx="957">
                  <c:v>44186.059687499997</c:v>
                </c:pt>
                <c:pt idx="958">
                  <c:v>44186.059699074074</c:v>
                </c:pt>
                <c:pt idx="959">
                  <c:v>44186.059710648151</c:v>
                </c:pt>
                <c:pt idx="960">
                  <c:v>44186.05972222222</c:v>
                </c:pt>
                <c:pt idx="961">
                  <c:v>44186.059733796297</c:v>
                </c:pt>
                <c:pt idx="962">
                  <c:v>44186.059745370374</c:v>
                </c:pt>
                <c:pt idx="963">
                  <c:v>44186.059756944444</c:v>
                </c:pt>
                <c:pt idx="964">
                  <c:v>44186.05976851852</c:v>
                </c:pt>
                <c:pt idx="965">
                  <c:v>44186.05978009259</c:v>
                </c:pt>
                <c:pt idx="966">
                  <c:v>44186.059791666667</c:v>
                </c:pt>
                <c:pt idx="967">
                  <c:v>44186.059803240743</c:v>
                </c:pt>
                <c:pt idx="968">
                  <c:v>44186.059814814813</c:v>
                </c:pt>
                <c:pt idx="969">
                  <c:v>44186.05982638889</c:v>
                </c:pt>
                <c:pt idx="970">
                  <c:v>44186.059837962966</c:v>
                </c:pt>
                <c:pt idx="971">
                  <c:v>44186.059849537036</c:v>
                </c:pt>
                <c:pt idx="972">
                  <c:v>44186.059861111113</c:v>
                </c:pt>
                <c:pt idx="973">
                  <c:v>44186.059872685182</c:v>
                </c:pt>
                <c:pt idx="974">
                  <c:v>44186.059884259259</c:v>
                </c:pt>
                <c:pt idx="975">
                  <c:v>44186.059895833336</c:v>
                </c:pt>
                <c:pt idx="976">
                  <c:v>44186.059907407405</c:v>
                </c:pt>
                <c:pt idx="977">
                  <c:v>44186.059918981482</c:v>
                </c:pt>
                <c:pt idx="978">
                  <c:v>44186.059930555559</c:v>
                </c:pt>
                <c:pt idx="979">
                  <c:v>44186.059942129628</c:v>
                </c:pt>
                <c:pt idx="980">
                  <c:v>44186.059953703705</c:v>
                </c:pt>
                <c:pt idx="981">
                  <c:v>44186.059965277775</c:v>
                </c:pt>
                <c:pt idx="982">
                  <c:v>44186.059976851851</c:v>
                </c:pt>
                <c:pt idx="983">
                  <c:v>44186.059988425928</c:v>
                </c:pt>
                <c:pt idx="984">
                  <c:v>44186.06</c:v>
                </c:pt>
                <c:pt idx="985">
                  <c:v>44186.060011574074</c:v>
                </c:pt>
                <c:pt idx="986">
                  <c:v>44186.060023148151</c:v>
                </c:pt>
                <c:pt idx="987">
                  <c:v>44186.060034722221</c:v>
                </c:pt>
                <c:pt idx="988">
                  <c:v>44186.060046296298</c:v>
                </c:pt>
                <c:pt idx="989">
                  <c:v>44186.060057870367</c:v>
                </c:pt>
                <c:pt idx="990">
                  <c:v>44186.060069444444</c:v>
                </c:pt>
                <c:pt idx="991">
                  <c:v>44186.060081018521</c:v>
                </c:pt>
                <c:pt idx="992">
                  <c:v>44186.06009259259</c:v>
                </c:pt>
                <c:pt idx="993">
                  <c:v>44186.060104166667</c:v>
                </c:pt>
                <c:pt idx="994">
                  <c:v>44186.060115740744</c:v>
                </c:pt>
                <c:pt idx="995">
                  <c:v>44186.060127314813</c:v>
                </c:pt>
                <c:pt idx="996">
                  <c:v>44186.06013888889</c:v>
                </c:pt>
                <c:pt idx="997">
                  <c:v>44186.060150462959</c:v>
                </c:pt>
                <c:pt idx="998">
                  <c:v>44186.060162037036</c:v>
                </c:pt>
                <c:pt idx="999">
                  <c:v>44186.060173611113</c:v>
                </c:pt>
                <c:pt idx="1000">
                  <c:v>44186.060185185182</c:v>
                </c:pt>
                <c:pt idx="1001">
                  <c:v>44186.060196759259</c:v>
                </c:pt>
                <c:pt idx="1002">
                  <c:v>44186.060208333336</c:v>
                </c:pt>
                <c:pt idx="1003">
                  <c:v>44186.060219907406</c:v>
                </c:pt>
                <c:pt idx="1004">
                  <c:v>44186.060231481482</c:v>
                </c:pt>
                <c:pt idx="1005">
                  <c:v>44186.060243055559</c:v>
                </c:pt>
                <c:pt idx="1006">
                  <c:v>44186.060254629629</c:v>
                </c:pt>
                <c:pt idx="1007">
                  <c:v>44186.060266203705</c:v>
                </c:pt>
                <c:pt idx="1008">
                  <c:v>44186.060277777775</c:v>
                </c:pt>
                <c:pt idx="1009">
                  <c:v>44186.060289351852</c:v>
                </c:pt>
                <c:pt idx="1010">
                  <c:v>44186.060300925928</c:v>
                </c:pt>
                <c:pt idx="1011">
                  <c:v>44186.060312499998</c:v>
                </c:pt>
                <c:pt idx="1012">
                  <c:v>44186.060324074075</c:v>
                </c:pt>
                <c:pt idx="1013">
                  <c:v>44186.060335648152</c:v>
                </c:pt>
                <c:pt idx="1014">
                  <c:v>44186.060347222221</c:v>
                </c:pt>
                <c:pt idx="1015">
                  <c:v>44186.060358796298</c:v>
                </c:pt>
                <c:pt idx="1016">
                  <c:v>44186.060370370367</c:v>
                </c:pt>
                <c:pt idx="1017">
                  <c:v>44186.060381944444</c:v>
                </c:pt>
                <c:pt idx="1018">
                  <c:v>44186.060393518521</c:v>
                </c:pt>
                <c:pt idx="1019">
                  <c:v>44186.06040509259</c:v>
                </c:pt>
                <c:pt idx="1020">
                  <c:v>44186.060416666667</c:v>
                </c:pt>
                <c:pt idx="1021">
                  <c:v>44186.060428240744</c:v>
                </c:pt>
                <c:pt idx="1022">
                  <c:v>44186.060439814813</c:v>
                </c:pt>
                <c:pt idx="1023">
                  <c:v>44186.06045138889</c:v>
                </c:pt>
                <c:pt idx="1024">
                  <c:v>44186.06046296296</c:v>
                </c:pt>
                <c:pt idx="1025">
                  <c:v>44186.060474537036</c:v>
                </c:pt>
                <c:pt idx="1026">
                  <c:v>44186.060486111113</c:v>
                </c:pt>
                <c:pt idx="1027">
                  <c:v>44186.060497685183</c:v>
                </c:pt>
                <c:pt idx="1028">
                  <c:v>44186.06050925926</c:v>
                </c:pt>
                <c:pt idx="1029">
                  <c:v>44186.060520833336</c:v>
                </c:pt>
                <c:pt idx="1030">
                  <c:v>44186.060532407406</c:v>
                </c:pt>
                <c:pt idx="1031">
                  <c:v>44186.060543981483</c:v>
                </c:pt>
                <c:pt idx="1032">
                  <c:v>44186.060555555552</c:v>
                </c:pt>
                <c:pt idx="1033">
                  <c:v>44186.060567129629</c:v>
                </c:pt>
                <c:pt idx="1034">
                  <c:v>44186.060578703706</c:v>
                </c:pt>
                <c:pt idx="1035">
                  <c:v>44186.060590277775</c:v>
                </c:pt>
                <c:pt idx="1036">
                  <c:v>44186.060601851852</c:v>
                </c:pt>
                <c:pt idx="1037">
                  <c:v>44186.060613425929</c:v>
                </c:pt>
                <c:pt idx="1038">
                  <c:v>44186.060624999998</c:v>
                </c:pt>
                <c:pt idx="1039">
                  <c:v>44186.060636574075</c:v>
                </c:pt>
                <c:pt idx="1040">
                  <c:v>44186.060648148145</c:v>
                </c:pt>
                <c:pt idx="1041">
                  <c:v>44186.060659722221</c:v>
                </c:pt>
                <c:pt idx="1042">
                  <c:v>44186.060671296298</c:v>
                </c:pt>
                <c:pt idx="1043">
                  <c:v>44186.060682870368</c:v>
                </c:pt>
                <c:pt idx="1044">
                  <c:v>44186.060694444444</c:v>
                </c:pt>
                <c:pt idx="1045">
                  <c:v>44186.060706018521</c:v>
                </c:pt>
                <c:pt idx="1046">
                  <c:v>44186.060717592591</c:v>
                </c:pt>
                <c:pt idx="1047">
                  <c:v>44186.060729166667</c:v>
                </c:pt>
                <c:pt idx="1048">
                  <c:v>44186.060740740744</c:v>
                </c:pt>
                <c:pt idx="1049">
                  <c:v>44186.060752314814</c:v>
                </c:pt>
                <c:pt idx="1050">
                  <c:v>44186.060763888891</c:v>
                </c:pt>
                <c:pt idx="1051">
                  <c:v>44186.06077546296</c:v>
                </c:pt>
                <c:pt idx="1052">
                  <c:v>44186.060787037037</c:v>
                </c:pt>
                <c:pt idx="1053">
                  <c:v>44186.060798611114</c:v>
                </c:pt>
                <c:pt idx="1054">
                  <c:v>44186.060810185183</c:v>
                </c:pt>
                <c:pt idx="1055">
                  <c:v>44186.06082175926</c:v>
                </c:pt>
                <c:pt idx="1056">
                  <c:v>44186.060833333337</c:v>
                </c:pt>
                <c:pt idx="1057">
                  <c:v>44186.060844907406</c:v>
                </c:pt>
                <c:pt idx="1058">
                  <c:v>44186.060856481483</c:v>
                </c:pt>
                <c:pt idx="1059">
                  <c:v>44186.060868055552</c:v>
                </c:pt>
                <c:pt idx="1060">
                  <c:v>44186.060879629629</c:v>
                </c:pt>
                <c:pt idx="1061">
                  <c:v>44186.060891203706</c:v>
                </c:pt>
                <c:pt idx="1062">
                  <c:v>44186.060902777775</c:v>
                </c:pt>
                <c:pt idx="1063">
                  <c:v>44186.060914351852</c:v>
                </c:pt>
                <c:pt idx="1064">
                  <c:v>44186.060925925929</c:v>
                </c:pt>
                <c:pt idx="1065">
                  <c:v>44186.060937499999</c:v>
                </c:pt>
                <c:pt idx="1066">
                  <c:v>44186.060949074075</c:v>
                </c:pt>
                <c:pt idx="1067">
                  <c:v>44186.060960648145</c:v>
                </c:pt>
                <c:pt idx="1068">
                  <c:v>44186.060972222222</c:v>
                </c:pt>
                <c:pt idx="1069">
                  <c:v>44186.060983796298</c:v>
                </c:pt>
                <c:pt idx="1070">
                  <c:v>44186.060995370368</c:v>
                </c:pt>
                <c:pt idx="1071">
                  <c:v>44186.061006944445</c:v>
                </c:pt>
                <c:pt idx="1072">
                  <c:v>44186.061018518521</c:v>
                </c:pt>
                <c:pt idx="1073">
                  <c:v>44186.061030092591</c:v>
                </c:pt>
                <c:pt idx="1074">
                  <c:v>44186.061041666668</c:v>
                </c:pt>
                <c:pt idx="1075">
                  <c:v>44186.061053240737</c:v>
                </c:pt>
                <c:pt idx="1076">
                  <c:v>44186.061064814814</c:v>
                </c:pt>
                <c:pt idx="1077">
                  <c:v>44186.061076388891</c:v>
                </c:pt>
                <c:pt idx="1078">
                  <c:v>44186.06108796296</c:v>
                </c:pt>
                <c:pt idx="1079">
                  <c:v>44186.061099537037</c:v>
                </c:pt>
                <c:pt idx="1080">
                  <c:v>44186.061111111114</c:v>
                </c:pt>
                <c:pt idx="1081">
                  <c:v>44186.061122685183</c:v>
                </c:pt>
                <c:pt idx="1082">
                  <c:v>44186.06113425926</c:v>
                </c:pt>
                <c:pt idx="1083">
                  <c:v>44186.061145833337</c:v>
                </c:pt>
                <c:pt idx="1084">
                  <c:v>44186.061157407406</c:v>
                </c:pt>
                <c:pt idx="1085">
                  <c:v>44186.061168981483</c:v>
                </c:pt>
                <c:pt idx="1086">
                  <c:v>44186.061180555553</c:v>
                </c:pt>
                <c:pt idx="1087">
                  <c:v>44186.061192129629</c:v>
                </c:pt>
                <c:pt idx="1088">
                  <c:v>44186.061203703706</c:v>
                </c:pt>
                <c:pt idx="1089">
                  <c:v>44186.061215277776</c:v>
                </c:pt>
                <c:pt idx="1090">
                  <c:v>44186.061226851853</c:v>
                </c:pt>
                <c:pt idx="1091">
                  <c:v>44186.061238425929</c:v>
                </c:pt>
                <c:pt idx="1092">
                  <c:v>44186.061249999999</c:v>
                </c:pt>
                <c:pt idx="1093">
                  <c:v>44186.061261574076</c:v>
                </c:pt>
                <c:pt idx="1094">
                  <c:v>44186.061273148145</c:v>
                </c:pt>
                <c:pt idx="1095">
                  <c:v>44186.061284722222</c:v>
                </c:pt>
                <c:pt idx="1096">
                  <c:v>44186.061296296299</c:v>
                </c:pt>
                <c:pt idx="1097">
                  <c:v>44186.061307870368</c:v>
                </c:pt>
                <c:pt idx="1098">
                  <c:v>44186.061319444445</c:v>
                </c:pt>
                <c:pt idx="1099">
                  <c:v>44186.061331018522</c:v>
                </c:pt>
                <c:pt idx="1100">
                  <c:v>44186.061342592591</c:v>
                </c:pt>
                <c:pt idx="1101">
                  <c:v>44186.061354166668</c:v>
                </c:pt>
                <c:pt idx="1102">
                  <c:v>44186.061365740738</c:v>
                </c:pt>
                <c:pt idx="1103">
                  <c:v>44186.061377314814</c:v>
                </c:pt>
                <c:pt idx="1104">
                  <c:v>44186.061388888891</c:v>
                </c:pt>
                <c:pt idx="1105">
                  <c:v>44186.061400462961</c:v>
                </c:pt>
                <c:pt idx="1106">
                  <c:v>44186.061412037037</c:v>
                </c:pt>
                <c:pt idx="1107">
                  <c:v>44186.061423611114</c:v>
                </c:pt>
                <c:pt idx="1108">
                  <c:v>44186.061435185184</c:v>
                </c:pt>
                <c:pt idx="1109">
                  <c:v>44186.06144675926</c:v>
                </c:pt>
                <c:pt idx="1110">
                  <c:v>44186.06145833333</c:v>
                </c:pt>
                <c:pt idx="1111">
                  <c:v>44186.061469907407</c:v>
                </c:pt>
                <c:pt idx="1112">
                  <c:v>44186.061481481483</c:v>
                </c:pt>
                <c:pt idx="1113">
                  <c:v>44186.061493055553</c:v>
                </c:pt>
                <c:pt idx="1114">
                  <c:v>44186.06150462963</c:v>
                </c:pt>
                <c:pt idx="1115">
                  <c:v>44186.061516203707</c:v>
                </c:pt>
                <c:pt idx="1116">
                  <c:v>44186.061527777776</c:v>
                </c:pt>
                <c:pt idx="1117">
                  <c:v>44186.061539351853</c:v>
                </c:pt>
                <c:pt idx="1118">
                  <c:v>44186.061550925922</c:v>
                </c:pt>
                <c:pt idx="1119">
                  <c:v>44186.061562499999</c:v>
                </c:pt>
                <c:pt idx="1120">
                  <c:v>44186.061574074076</c:v>
                </c:pt>
                <c:pt idx="1121">
                  <c:v>44186.061585648145</c:v>
                </c:pt>
                <c:pt idx="1122">
                  <c:v>44186.061597222222</c:v>
                </c:pt>
                <c:pt idx="1123">
                  <c:v>44186.061608796299</c:v>
                </c:pt>
                <c:pt idx="1124">
                  <c:v>44186.061620370368</c:v>
                </c:pt>
                <c:pt idx="1125">
                  <c:v>44186.061631944445</c:v>
                </c:pt>
                <c:pt idx="1126">
                  <c:v>44186.061643518522</c:v>
                </c:pt>
                <c:pt idx="1127">
                  <c:v>44186.061655092592</c:v>
                </c:pt>
                <c:pt idx="1128">
                  <c:v>44186.061666666668</c:v>
                </c:pt>
                <c:pt idx="1129">
                  <c:v>44186.061678240738</c:v>
                </c:pt>
                <c:pt idx="1130">
                  <c:v>44186.061689814815</c:v>
                </c:pt>
                <c:pt idx="1131">
                  <c:v>44186.061701388891</c:v>
                </c:pt>
                <c:pt idx="1132">
                  <c:v>44186.061712962961</c:v>
                </c:pt>
                <c:pt idx="1133">
                  <c:v>44186.061724537038</c:v>
                </c:pt>
                <c:pt idx="1134">
                  <c:v>44186.061736111114</c:v>
                </c:pt>
                <c:pt idx="1135">
                  <c:v>44186.061747685184</c:v>
                </c:pt>
                <c:pt idx="1136">
                  <c:v>44186.061759259261</c:v>
                </c:pt>
                <c:pt idx="1137">
                  <c:v>44186.06177083333</c:v>
                </c:pt>
                <c:pt idx="1138">
                  <c:v>44186.061782407407</c:v>
                </c:pt>
                <c:pt idx="1139">
                  <c:v>44186.061793981484</c:v>
                </c:pt>
                <c:pt idx="1140">
                  <c:v>44186.061805555553</c:v>
                </c:pt>
                <c:pt idx="1141">
                  <c:v>44186.06181712963</c:v>
                </c:pt>
                <c:pt idx="1142">
                  <c:v>44186.061828703707</c:v>
                </c:pt>
                <c:pt idx="1143">
                  <c:v>44186.061840277776</c:v>
                </c:pt>
                <c:pt idx="1144">
                  <c:v>44186.061851851853</c:v>
                </c:pt>
                <c:pt idx="1145">
                  <c:v>44186.061863425923</c:v>
                </c:pt>
                <c:pt idx="1146">
                  <c:v>44186.061874999999</c:v>
                </c:pt>
                <c:pt idx="1147">
                  <c:v>44186.061886574076</c:v>
                </c:pt>
                <c:pt idx="1148">
                  <c:v>44186.061898148146</c:v>
                </c:pt>
                <c:pt idx="1149">
                  <c:v>44186.061909722222</c:v>
                </c:pt>
                <c:pt idx="1150">
                  <c:v>44186.061921296299</c:v>
                </c:pt>
                <c:pt idx="1151">
                  <c:v>44186.061932870369</c:v>
                </c:pt>
                <c:pt idx="1152">
                  <c:v>44186.061944444446</c:v>
                </c:pt>
                <c:pt idx="1153">
                  <c:v>44186.061956018515</c:v>
                </c:pt>
                <c:pt idx="1154">
                  <c:v>44186.061967592592</c:v>
                </c:pt>
                <c:pt idx="1155">
                  <c:v>44186.061979166669</c:v>
                </c:pt>
                <c:pt idx="1156">
                  <c:v>44186.061990740738</c:v>
                </c:pt>
                <c:pt idx="1157">
                  <c:v>44186.062002314815</c:v>
                </c:pt>
                <c:pt idx="1158">
                  <c:v>44186.062013888892</c:v>
                </c:pt>
                <c:pt idx="1159">
                  <c:v>44186.062025462961</c:v>
                </c:pt>
                <c:pt idx="1160">
                  <c:v>44186.062037037038</c:v>
                </c:pt>
                <c:pt idx="1161">
                  <c:v>44186.062048611115</c:v>
                </c:pt>
                <c:pt idx="1162">
                  <c:v>44186.062060185184</c:v>
                </c:pt>
                <c:pt idx="1163">
                  <c:v>44186.062071759261</c:v>
                </c:pt>
                <c:pt idx="1164">
                  <c:v>44186.062083333331</c:v>
                </c:pt>
                <c:pt idx="1165">
                  <c:v>44186.062094907407</c:v>
                </c:pt>
                <c:pt idx="1166">
                  <c:v>44186.062106481484</c:v>
                </c:pt>
                <c:pt idx="1167">
                  <c:v>44186.062118055554</c:v>
                </c:pt>
                <c:pt idx="1168">
                  <c:v>44186.06212962963</c:v>
                </c:pt>
                <c:pt idx="1169">
                  <c:v>44186.062141203707</c:v>
                </c:pt>
                <c:pt idx="1170">
                  <c:v>44186.062152777777</c:v>
                </c:pt>
                <c:pt idx="1171">
                  <c:v>44186.062164351853</c:v>
                </c:pt>
                <c:pt idx="1172">
                  <c:v>44186.062175925923</c:v>
                </c:pt>
                <c:pt idx="1173">
                  <c:v>44186.0621875</c:v>
                </c:pt>
                <c:pt idx="1174">
                  <c:v>44186.062199074076</c:v>
                </c:pt>
                <c:pt idx="1175">
                  <c:v>44186.062210648146</c:v>
                </c:pt>
                <c:pt idx="1176">
                  <c:v>44186.062222222223</c:v>
                </c:pt>
                <c:pt idx="1177">
                  <c:v>44186.0622337963</c:v>
                </c:pt>
                <c:pt idx="1178">
                  <c:v>44186.062245370369</c:v>
                </c:pt>
                <c:pt idx="1179">
                  <c:v>44186.062256944446</c:v>
                </c:pt>
                <c:pt idx="1180">
                  <c:v>44186.062268518515</c:v>
                </c:pt>
                <c:pt idx="1181">
                  <c:v>44186.062280092592</c:v>
                </c:pt>
                <c:pt idx="1182">
                  <c:v>44186.062291666669</c:v>
                </c:pt>
                <c:pt idx="1183">
                  <c:v>44186.062303240738</c:v>
                </c:pt>
                <c:pt idx="1184">
                  <c:v>44186.062314814815</c:v>
                </c:pt>
                <c:pt idx="1185">
                  <c:v>44186.062326388892</c:v>
                </c:pt>
                <c:pt idx="1186">
                  <c:v>44186.062337962961</c:v>
                </c:pt>
                <c:pt idx="1187">
                  <c:v>44186.062349537038</c:v>
                </c:pt>
                <c:pt idx="1188">
                  <c:v>44186.062361111108</c:v>
                </c:pt>
                <c:pt idx="1189">
                  <c:v>44186.062372685185</c:v>
                </c:pt>
                <c:pt idx="1190">
                  <c:v>44186.062384259261</c:v>
                </c:pt>
                <c:pt idx="1191">
                  <c:v>44186.062395833331</c:v>
                </c:pt>
                <c:pt idx="1192">
                  <c:v>44186.062407407408</c:v>
                </c:pt>
                <c:pt idx="1193">
                  <c:v>44186.062418981484</c:v>
                </c:pt>
                <c:pt idx="1194">
                  <c:v>44186.062430555554</c:v>
                </c:pt>
                <c:pt idx="1195">
                  <c:v>44186.062442129631</c:v>
                </c:pt>
                <c:pt idx="1196">
                  <c:v>44186.0624537037</c:v>
                </c:pt>
                <c:pt idx="1197">
                  <c:v>44186.062465277777</c:v>
                </c:pt>
                <c:pt idx="1198">
                  <c:v>44186.062476851854</c:v>
                </c:pt>
                <c:pt idx="1199">
                  <c:v>44186.062488425923</c:v>
                </c:pt>
                <c:pt idx="1200">
                  <c:v>44186.0625</c:v>
                </c:pt>
                <c:pt idx="1201">
                  <c:v>44186.062511574077</c:v>
                </c:pt>
                <c:pt idx="1202">
                  <c:v>44186.062523148146</c:v>
                </c:pt>
                <c:pt idx="1203">
                  <c:v>44186.062534722223</c:v>
                </c:pt>
                <c:pt idx="1204">
                  <c:v>44186.0625462963</c:v>
                </c:pt>
                <c:pt idx="1205">
                  <c:v>44186.062557870369</c:v>
                </c:pt>
                <c:pt idx="1206">
                  <c:v>44186.062569444446</c:v>
                </c:pt>
                <c:pt idx="1207">
                  <c:v>44186.062581018516</c:v>
                </c:pt>
                <c:pt idx="1208">
                  <c:v>44186.062592592592</c:v>
                </c:pt>
                <c:pt idx="1209">
                  <c:v>44186.062604166669</c:v>
                </c:pt>
                <c:pt idx="1210">
                  <c:v>44186.062615740739</c:v>
                </c:pt>
                <c:pt idx="1211">
                  <c:v>44186.062627314815</c:v>
                </c:pt>
                <c:pt idx="1212">
                  <c:v>44186.062638888892</c:v>
                </c:pt>
                <c:pt idx="1213">
                  <c:v>44186.062650462962</c:v>
                </c:pt>
                <c:pt idx="1214">
                  <c:v>44186.062662037039</c:v>
                </c:pt>
                <c:pt idx="1215">
                  <c:v>44186.062673611108</c:v>
                </c:pt>
                <c:pt idx="1216">
                  <c:v>44186.062685185185</c:v>
                </c:pt>
                <c:pt idx="1217">
                  <c:v>44186.062696759262</c:v>
                </c:pt>
                <c:pt idx="1218">
                  <c:v>44186.062708333331</c:v>
                </c:pt>
                <c:pt idx="1219">
                  <c:v>44186.062719907408</c:v>
                </c:pt>
                <c:pt idx="1220">
                  <c:v>44186.062731481485</c:v>
                </c:pt>
                <c:pt idx="1221">
                  <c:v>44186.062743055554</c:v>
                </c:pt>
                <c:pt idx="1222">
                  <c:v>44186.062754629631</c:v>
                </c:pt>
                <c:pt idx="1223">
                  <c:v>44186.0627662037</c:v>
                </c:pt>
                <c:pt idx="1224">
                  <c:v>44186.062777777777</c:v>
                </c:pt>
                <c:pt idx="1225">
                  <c:v>44186.062789351854</c:v>
                </c:pt>
                <c:pt idx="1226">
                  <c:v>44186.062800925924</c:v>
                </c:pt>
                <c:pt idx="1227">
                  <c:v>44186.0628125</c:v>
                </c:pt>
                <c:pt idx="1228">
                  <c:v>44186.062824074077</c:v>
                </c:pt>
                <c:pt idx="1229">
                  <c:v>44186.062835648147</c:v>
                </c:pt>
                <c:pt idx="1230">
                  <c:v>44186.062847222223</c:v>
                </c:pt>
                <c:pt idx="1231">
                  <c:v>44186.062858796293</c:v>
                </c:pt>
                <c:pt idx="1232">
                  <c:v>44186.06287037037</c:v>
                </c:pt>
                <c:pt idx="1233">
                  <c:v>44186.062881944446</c:v>
                </c:pt>
                <c:pt idx="1234">
                  <c:v>44186.062893518516</c:v>
                </c:pt>
                <c:pt idx="1235">
                  <c:v>44186.062905092593</c:v>
                </c:pt>
                <c:pt idx="1236">
                  <c:v>44186.062916666669</c:v>
                </c:pt>
                <c:pt idx="1237">
                  <c:v>44186.062928240739</c:v>
                </c:pt>
                <c:pt idx="1238">
                  <c:v>44186.062939814816</c:v>
                </c:pt>
                <c:pt idx="1239">
                  <c:v>44186.062951388885</c:v>
                </c:pt>
                <c:pt idx="1240">
                  <c:v>44186.062962962962</c:v>
                </c:pt>
                <c:pt idx="1241">
                  <c:v>44186.062974537039</c:v>
                </c:pt>
                <c:pt idx="1242">
                  <c:v>44186.062986111108</c:v>
                </c:pt>
                <c:pt idx="1243">
                  <c:v>44186.062997685185</c:v>
                </c:pt>
                <c:pt idx="1244">
                  <c:v>44186.063009259262</c:v>
                </c:pt>
                <c:pt idx="1245">
                  <c:v>44186.063020833331</c:v>
                </c:pt>
                <c:pt idx="1246">
                  <c:v>44186.063032407408</c:v>
                </c:pt>
                <c:pt idx="1247">
                  <c:v>44186.063043981485</c:v>
                </c:pt>
                <c:pt idx="1248">
                  <c:v>44186.063055555554</c:v>
                </c:pt>
                <c:pt idx="1249">
                  <c:v>44186.063067129631</c:v>
                </c:pt>
                <c:pt idx="1250">
                  <c:v>44186.063078703701</c:v>
                </c:pt>
                <c:pt idx="1251">
                  <c:v>44186.063090277778</c:v>
                </c:pt>
                <c:pt idx="1252">
                  <c:v>44186.063101851854</c:v>
                </c:pt>
                <c:pt idx="1253">
                  <c:v>44186.063113425924</c:v>
                </c:pt>
                <c:pt idx="1254">
                  <c:v>44186.063125000001</c:v>
                </c:pt>
                <c:pt idx="1255">
                  <c:v>44186.063136574077</c:v>
                </c:pt>
                <c:pt idx="1256">
                  <c:v>44186.063148148147</c:v>
                </c:pt>
                <c:pt idx="1257">
                  <c:v>44186.063159722224</c:v>
                </c:pt>
                <c:pt idx="1258">
                  <c:v>44186.063171296293</c:v>
                </c:pt>
                <c:pt idx="1259">
                  <c:v>44186.06318287037</c:v>
                </c:pt>
                <c:pt idx="1260">
                  <c:v>44186.063194444447</c:v>
                </c:pt>
                <c:pt idx="1261">
                  <c:v>44186.063206018516</c:v>
                </c:pt>
                <c:pt idx="1262">
                  <c:v>44186.063217592593</c:v>
                </c:pt>
                <c:pt idx="1263">
                  <c:v>44186.06322916667</c:v>
                </c:pt>
                <c:pt idx="1264">
                  <c:v>44186.063240740739</c:v>
                </c:pt>
                <c:pt idx="1265">
                  <c:v>44186.063252314816</c:v>
                </c:pt>
                <c:pt idx="1266">
                  <c:v>44186.063263888886</c:v>
                </c:pt>
                <c:pt idx="1267">
                  <c:v>44186.063275462962</c:v>
                </c:pt>
                <c:pt idx="1268">
                  <c:v>44186.063287037039</c:v>
                </c:pt>
                <c:pt idx="1269">
                  <c:v>44186.063298611109</c:v>
                </c:pt>
                <c:pt idx="1270">
                  <c:v>44186.063310185185</c:v>
                </c:pt>
                <c:pt idx="1271">
                  <c:v>44186.063321759262</c:v>
                </c:pt>
                <c:pt idx="1272">
                  <c:v>44186.063333333332</c:v>
                </c:pt>
                <c:pt idx="1273">
                  <c:v>44186.063344907408</c:v>
                </c:pt>
                <c:pt idx="1274">
                  <c:v>44186.063356481478</c:v>
                </c:pt>
                <c:pt idx="1275">
                  <c:v>44186.063368055555</c:v>
                </c:pt>
                <c:pt idx="1276">
                  <c:v>44186.063379629632</c:v>
                </c:pt>
                <c:pt idx="1277">
                  <c:v>44186.063391203701</c:v>
                </c:pt>
                <c:pt idx="1278">
                  <c:v>44186.063402777778</c:v>
                </c:pt>
                <c:pt idx="1279">
                  <c:v>44186.063414351855</c:v>
                </c:pt>
                <c:pt idx="1280">
                  <c:v>44186.063425925924</c:v>
                </c:pt>
                <c:pt idx="1281">
                  <c:v>44186.063437500001</c:v>
                </c:pt>
                <c:pt idx="1282">
                  <c:v>44186.063449074078</c:v>
                </c:pt>
                <c:pt idx="1283">
                  <c:v>44186.063460648147</c:v>
                </c:pt>
                <c:pt idx="1284">
                  <c:v>44186.063472222224</c:v>
                </c:pt>
                <c:pt idx="1285">
                  <c:v>44186.063483796293</c:v>
                </c:pt>
                <c:pt idx="1286">
                  <c:v>44186.06349537037</c:v>
                </c:pt>
                <c:pt idx="1287">
                  <c:v>44186.063506944447</c:v>
                </c:pt>
                <c:pt idx="1288">
                  <c:v>44186.063518518517</c:v>
                </c:pt>
                <c:pt idx="1289">
                  <c:v>44186.063530092593</c:v>
                </c:pt>
                <c:pt idx="1290">
                  <c:v>44186.06354166667</c:v>
                </c:pt>
                <c:pt idx="1291">
                  <c:v>44186.06355324074</c:v>
                </c:pt>
                <c:pt idx="1292">
                  <c:v>44186.063564814816</c:v>
                </c:pt>
                <c:pt idx="1293">
                  <c:v>44186.063576388886</c:v>
                </c:pt>
                <c:pt idx="1294">
                  <c:v>44186.063587962963</c:v>
                </c:pt>
                <c:pt idx="1295">
                  <c:v>44186.063599537039</c:v>
                </c:pt>
                <c:pt idx="1296">
                  <c:v>44186.063611111109</c:v>
                </c:pt>
                <c:pt idx="1297">
                  <c:v>44186.063622685186</c:v>
                </c:pt>
                <c:pt idx="1298">
                  <c:v>44186.063634259262</c:v>
                </c:pt>
                <c:pt idx="1299">
                  <c:v>44186.063645833332</c:v>
                </c:pt>
                <c:pt idx="1300">
                  <c:v>44186.063657407409</c:v>
                </c:pt>
                <c:pt idx="1301">
                  <c:v>44186.063668981478</c:v>
                </c:pt>
                <c:pt idx="1302">
                  <c:v>44186.063680555555</c:v>
                </c:pt>
                <c:pt idx="1303">
                  <c:v>44186.063692129632</c:v>
                </c:pt>
                <c:pt idx="1304">
                  <c:v>44186.063703703701</c:v>
                </c:pt>
                <c:pt idx="1305">
                  <c:v>44186.063715277778</c:v>
                </c:pt>
                <c:pt idx="1306">
                  <c:v>44186.063726851855</c:v>
                </c:pt>
                <c:pt idx="1307">
                  <c:v>44186.063738425924</c:v>
                </c:pt>
                <c:pt idx="1308">
                  <c:v>44186.063750000001</c:v>
                </c:pt>
                <c:pt idx="1309">
                  <c:v>44186.063761574071</c:v>
                </c:pt>
                <c:pt idx="1310">
                  <c:v>44186.063773148147</c:v>
                </c:pt>
                <c:pt idx="1311">
                  <c:v>44186.063784722224</c:v>
                </c:pt>
                <c:pt idx="1312">
                  <c:v>44186.063796296294</c:v>
                </c:pt>
                <c:pt idx="1313">
                  <c:v>44186.063807870371</c:v>
                </c:pt>
                <c:pt idx="1314">
                  <c:v>44186.063819444447</c:v>
                </c:pt>
                <c:pt idx="1315">
                  <c:v>44186.063831018517</c:v>
                </c:pt>
                <c:pt idx="1316">
                  <c:v>44186.063842592594</c:v>
                </c:pt>
                <c:pt idx="1317">
                  <c:v>44186.063854166663</c:v>
                </c:pt>
                <c:pt idx="1318">
                  <c:v>44186.06386574074</c:v>
                </c:pt>
                <c:pt idx="1319">
                  <c:v>44186.063877314817</c:v>
                </c:pt>
                <c:pt idx="1320">
                  <c:v>44186.063888888886</c:v>
                </c:pt>
                <c:pt idx="1321">
                  <c:v>44186.063900462963</c:v>
                </c:pt>
                <c:pt idx="1322">
                  <c:v>44186.06391203704</c:v>
                </c:pt>
                <c:pt idx="1323">
                  <c:v>44186.063923611109</c:v>
                </c:pt>
                <c:pt idx="1324">
                  <c:v>44186.063935185186</c:v>
                </c:pt>
                <c:pt idx="1325">
                  <c:v>44186.063946759263</c:v>
                </c:pt>
                <c:pt idx="1326">
                  <c:v>44186.063958333332</c:v>
                </c:pt>
                <c:pt idx="1327">
                  <c:v>44186.063969907409</c:v>
                </c:pt>
                <c:pt idx="1328">
                  <c:v>44186.063981481479</c:v>
                </c:pt>
                <c:pt idx="1329">
                  <c:v>44186.063993055555</c:v>
                </c:pt>
                <c:pt idx="1330">
                  <c:v>44186.064004629632</c:v>
                </c:pt>
                <c:pt idx="1331">
                  <c:v>44186.064016203702</c:v>
                </c:pt>
                <c:pt idx="1332">
                  <c:v>44186.064027777778</c:v>
                </c:pt>
                <c:pt idx="1333">
                  <c:v>44186.064039351855</c:v>
                </c:pt>
                <c:pt idx="1334">
                  <c:v>44186.064050925925</c:v>
                </c:pt>
                <c:pt idx="1335">
                  <c:v>44186.064062500001</c:v>
                </c:pt>
                <c:pt idx="1336">
                  <c:v>44186.064074074071</c:v>
                </c:pt>
                <c:pt idx="1337">
                  <c:v>44186.064085648148</c:v>
                </c:pt>
                <c:pt idx="1338">
                  <c:v>44186.064097222225</c:v>
                </c:pt>
                <c:pt idx="1339">
                  <c:v>44186.064108796294</c:v>
                </c:pt>
                <c:pt idx="1340">
                  <c:v>44186.064120370371</c:v>
                </c:pt>
                <c:pt idx="1341">
                  <c:v>44186.064131944448</c:v>
                </c:pt>
                <c:pt idx="1342">
                  <c:v>44186.064143518517</c:v>
                </c:pt>
                <c:pt idx="1343">
                  <c:v>44186.064155092594</c:v>
                </c:pt>
                <c:pt idx="1344">
                  <c:v>44186.064166666663</c:v>
                </c:pt>
                <c:pt idx="1345">
                  <c:v>44186.06417824074</c:v>
                </c:pt>
                <c:pt idx="1346">
                  <c:v>44186.064189814817</c:v>
                </c:pt>
                <c:pt idx="1347">
                  <c:v>44186.064201388886</c:v>
                </c:pt>
                <c:pt idx="1348">
                  <c:v>44186.064212962963</c:v>
                </c:pt>
                <c:pt idx="1349">
                  <c:v>44186.06422453704</c:v>
                </c:pt>
                <c:pt idx="1350">
                  <c:v>44186.064236111109</c:v>
                </c:pt>
                <c:pt idx="1351">
                  <c:v>44186.064247685186</c:v>
                </c:pt>
                <c:pt idx="1352">
                  <c:v>44186.064259259256</c:v>
                </c:pt>
                <c:pt idx="1353">
                  <c:v>44186.064270833333</c:v>
                </c:pt>
                <c:pt idx="1354">
                  <c:v>44186.064282407409</c:v>
                </c:pt>
                <c:pt idx="1355">
                  <c:v>44186.064293981479</c:v>
                </c:pt>
                <c:pt idx="1356">
                  <c:v>44186.064305555556</c:v>
                </c:pt>
                <c:pt idx="1357">
                  <c:v>44186.064317129632</c:v>
                </c:pt>
                <c:pt idx="1358">
                  <c:v>44186.064328703702</c:v>
                </c:pt>
                <c:pt idx="1359">
                  <c:v>44186.064340277779</c:v>
                </c:pt>
                <c:pt idx="1360">
                  <c:v>44186.064351851855</c:v>
                </c:pt>
                <c:pt idx="1361">
                  <c:v>44186.064363425925</c:v>
                </c:pt>
                <c:pt idx="1362">
                  <c:v>44186.064375000002</c:v>
                </c:pt>
                <c:pt idx="1363">
                  <c:v>44186.064386574071</c:v>
                </c:pt>
                <c:pt idx="1364">
                  <c:v>44186.064398148148</c:v>
                </c:pt>
                <c:pt idx="1365">
                  <c:v>44186.064409722225</c:v>
                </c:pt>
                <c:pt idx="1366">
                  <c:v>44186.064421296294</c:v>
                </c:pt>
                <c:pt idx="1367">
                  <c:v>44186.064432870371</c:v>
                </c:pt>
                <c:pt idx="1368">
                  <c:v>44186.064444444448</c:v>
                </c:pt>
                <c:pt idx="1369">
                  <c:v>44186.064456018517</c:v>
                </c:pt>
                <c:pt idx="1370">
                  <c:v>44186.064467592594</c:v>
                </c:pt>
                <c:pt idx="1371">
                  <c:v>44186.064479166664</c:v>
                </c:pt>
                <c:pt idx="1372">
                  <c:v>44186.06449074074</c:v>
                </c:pt>
                <c:pt idx="1373">
                  <c:v>44186.064502314817</c:v>
                </c:pt>
                <c:pt idx="1374">
                  <c:v>44186.064513888887</c:v>
                </c:pt>
                <c:pt idx="1375">
                  <c:v>44186.064525462964</c:v>
                </c:pt>
                <c:pt idx="1376">
                  <c:v>44186.06453703704</c:v>
                </c:pt>
                <c:pt idx="1377">
                  <c:v>44186.06454861111</c:v>
                </c:pt>
                <c:pt idx="1378">
                  <c:v>44186.064560185187</c:v>
                </c:pt>
                <c:pt idx="1379">
                  <c:v>44186.064571759256</c:v>
                </c:pt>
                <c:pt idx="1380">
                  <c:v>44186.064583333333</c:v>
                </c:pt>
                <c:pt idx="1381">
                  <c:v>44186.06459490741</c:v>
                </c:pt>
                <c:pt idx="1382">
                  <c:v>44186.064606481479</c:v>
                </c:pt>
                <c:pt idx="1383">
                  <c:v>44186.064618055556</c:v>
                </c:pt>
                <c:pt idx="1384">
                  <c:v>44186.064629629633</c:v>
                </c:pt>
                <c:pt idx="1385">
                  <c:v>44186.064641203702</c:v>
                </c:pt>
                <c:pt idx="1386">
                  <c:v>44186.064652777779</c:v>
                </c:pt>
                <c:pt idx="1387">
                  <c:v>44186.064664351848</c:v>
                </c:pt>
                <c:pt idx="1388">
                  <c:v>44186.064675925925</c:v>
                </c:pt>
                <c:pt idx="1389">
                  <c:v>44186.064687500002</c:v>
                </c:pt>
                <c:pt idx="1390">
                  <c:v>44186.064699074072</c:v>
                </c:pt>
                <c:pt idx="1391">
                  <c:v>44186.064710648148</c:v>
                </c:pt>
                <c:pt idx="1392">
                  <c:v>44186.064722222225</c:v>
                </c:pt>
                <c:pt idx="1393">
                  <c:v>44186.064733796295</c:v>
                </c:pt>
                <c:pt idx="1394">
                  <c:v>44186.064745370371</c:v>
                </c:pt>
                <c:pt idx="1395">
                  <c:v>44186.064756944441</c:v>
                </c:pt>
                <c:pt idx="1396">
                  <c:v>44186.064768518518</c:v>
                </c:pt>
                <c:pt idx="1397">
                  <c:v>44186.064780092594</c:v>
                </c:pt>
                <c:pt idx="1398">
                  <c:v>44186.064791666664</c:v>
                </c:pt>
                <c:pt idx="1399">
                  <c:v>44186.064803240741</c:v>
                </c:pt>
                <c:pt idx="1400">
                  <c:v>44186.064814814818</c:v>
                </c:pt>
                <c:pt idx="1401">
                  <c:v>44186.064826388887</c:v>
                </c:pt>
                <c:pt idx="1402">
                  <c:v>44186.064837962964</c:v>
                </c:pt>
                <c:pt idx="1403">
                  <c:v>44186.064849537041</c:v>
                </c:pt>
                <c:pt idx="1404">
                  <c:v>44186.06486111111</c:v>
                </c:pt>
                <c:pt idx="1405">
                  <c:v>44186.064872685187</c:v>
                </c:pt>
                <c:pt idx="1406">
                  <c:v>44186.064884259256</c:v>
                </c:pt>
                <c:pt idx="1407">
                  <c:v>44186.064895833333</c:v>
                </c:pt>
                <c:pt idx="1408">
                  <c:v>44186.06490740741</c:v>
                </c:pt>
                <c:pt idx="1409">
                  <c:v>44186.064918981479</c:v>
                </c:pt>
                <c:pt idx="1410">
                  <c:v>44186.064930555556</c:v>
                </c:pt>
                <c:pt idx="1411">
                  <c:v>44186.064942129633</c:v>
                </c:pt>
                <c:pt idx="1412">
                  <c:v>44186.064953703702</c:v>
                </c:pt>
                <c:pt idx="1413">
                  <c:v>44186.064965277779</c:v>
                </c:pt>
                <c:pt idx="1414">
                  <c:v>44186.064976851849</c:v>
                </c:pt>
                <c:pt idx="1415">
                  <c:v>44186.064988425926</c:v>
                </c:pt>
                <c:pt idx="1416">
                  <c:v>44186.065000000002</c:v>
                </c:pt>
                <c:pt idx="1417">
                  <c:v>44186.065011574072</c:v>
                </c:pt>
                <c:pt idx="1418">
                  <c:v>44186.065023148149</c:v>
                </c:pt>
                <c:pt idx="1419">
                  <c:v>44186.065034722225</c:v>
                </c:pt>
                <c:pt idx="1420">
                  <c:v>44186.065046296295</c:v>
                </c:pt>
                <c:pt idx="1421">
                  <c:v>44186.065057870372</c:v>
                </c:pt>
                <c:pt idx="1422">
                  <c:v>44186.065069444441</c:v>
                </c:pt>
                <c:pt idx="1423">
                  <c:v>44186.065081018518</c:v>
                </c:pt>
                <c:pt idx="1424">
                  <c:v>44186.065092592595</c:v>
                </c:pt>
                <c:pt idx="1425">
                  <c:v>44186.065104166664</c:v>
                </c:pt>
                <c:pt idx="1426">
                  <c:v>44186.065115740741</c:v>
                </c:pt>
                <c:pt idx="1427">
                  <c:v>44186.065127314818</c:v>
                </c:pt>
                <c:pt idx="1428">
                  <c:v>44186.065138888887</c:v>
                </c:pt>
                <c:pt idx="1429">
                  <c:v>44186.065150462964</c:v>
                </c:pt>
                <c:pt idx="1430">
                  <c:v>44186.065162037034</c:v>
                </c:pt>
                <c:pt idx="1431">
                  <c:v>44186.06517361111</c:v>
                </c:pt>
                <c:pt idx="1432">
                  <c:v>44186.065185185187</c:v>
                </c:pt>
                <c:pt idx="1433">
                  <c:v>44186.065196759257</c:v>
                </c:pt>
                <c:pt idx="1434">
                  <c:v>44186.065208333333</c:v>
                </c:pt>
                <c:pt idx="1435">
                  <c:v>44186.06521990741</c:v>
                </c:pt>
                <c:pt idx="1436">
                  <c:v>44186.06523148148</c:v>
                </c:pt>
                <c:pt idx="1437">
                  <c:v>44186.065243055556</c:v>
                </c:pt>
                <c:pt idx="1438">
                  <c:v>44186.065254629626</c:v>
                </c:pt>
                <c:pt idx="1439">
                  <c:v>44186.065266203703</c:v>
                </c:pt>
                <c:pt idx="1440">
                  <c:v>44186.06527777778</c:v>
                </c:pt>
                <c:pt idx="1441">
                  <c:v>44186.065289351849</c:v>
                </c:pt>
                <c:pt idx="1442">
                  <c:v>44186.065300925926</c:v>
                </c:pt>
                <c:pt idx="1443">
                  <c:v>44186.065312500003</c:v>
                </c:pt>
                <c:pt idx="1444">
                  <c:v>44186.065324074072</c:v>
                </c:pt>
                <c:pt idx="1445">
                  <c:v>44186.065335648149</c:v>
                </c:pt>
                <c:pt idx="1446">
                  <c:v>44186.065347222226</c:v>
                </c:pt>
                <c:pt idx="1447">
                  <c:v>44186.065358796295</c:v>
                </c:pt>
                <c:pt idx="1448">
                  <c:v>44186.065370370372</c:v>
                </c:pt>
                <c:pt idx="1449">
                  <c:v>44186.065381944441</c:v>
                </c:pt>
                <c:pt idx="1450">
                  <c:v>44186.065393518518</c:v>
                </c:pt>
                <c:pt idx="1451">
                  <c:v>44186.065405092595</c:v>
                </c:pt>
                <c:pt idx="1452">
                  <c:v>44186.065416666665</c:v>
                </c:pt>
                <c:pt idx="1453">
                  <c:v>44186.065428240741</c:v>
                </c:pt>
                <c:pt idx="1454">
                  <c:v>44186.065439814818</c:v>
                </c:pt>
                <c:pt idx="1455">
                  <c:v>44186.065451388888</c:v>
                </c:pt>
                <c:pt idx="1456">
                  <c:v>44186.065462962964</c:v>
                </c:pt>
                <c:pt idx="1457">
                  <c:v>44186.065474537034</c:v>
                </c:pt>
                <c:pt idx="1458">
                  <c:v>44186.065486111111</c:v>
                </c:pt>
                <c:pt idx="1459">
                  <c:v>44186.065497685187</c:v>
                </c:pt>
                <c:pt idx="1460">
                  <c:v>44186.065509259257</c:v>
                </c:pt>
                <c:pt idx="1461">
                  <c:v>44186.065520833334</c:v>
                </c:pt>
                <c:pt idx="1462">
                  <c:v>44186.065532407411</c:v>
                </c:pt>
                <c:pt idx="1463">
                  <c:v>44186.06554398148</c:v>
                </c:pt>
                <c:pt idx="1464">
                  <c:v>44186.065555555557</c:v>
                </c:pt>
                <c:pt idx="1465">
                  <c:v>44186.065567129626</c:v>
                </c:pt>
                <c:pt idx="1466">
                  <c:v>44186.065578703703</c:v>
                </c:pt>
                <c:pt idx="1467">
                  <c:v>44186.06559027778</c:v>
                </c:pt>
                <c:pt idx="1468">
                  <c:v>44186.065601851849</c:v>
                </c:pt>
                <c:pt idx="1469">
                  <c:v>44186.065613425926</c:v>
                </c:pt>
                <c:pt idx="1470">
                  <c:v>44186.065625000003</c:v>
                </c:pt>
                <c:pt idx="1471">
                  <c:v>44186.065636574072</c:v>
                </c:pt>
                <c:pt idx="1472">
                  <c:v>44186.065648148149</c:v>
                </c:pt>
                <c:pt idx="1473">
                  <c:v>44186.065659722219</c:v>
                </c:pt>
                <c:pt idx="1474">
                  <c:v>44186.065671296295</c:v>
                </c:pt>
                <c:pt idx="1475">
                  <c:v>44186.065682870372</c:v>
                </c:pt>
                <c:pt idx="1476">
                  <c:v>44186.065694444442</c:v>
                </c:pt>
                <c:pt idx="1477">
                  <c:v>44186.065706018519</c:v>
                </c:pt>
                <c:pt idx="1478">
                  <c:v>44186.065717592595</c:v>
                </c:pt>
                <c:pt idx="1479">
                  <c:v>44186.065729166665</c:v>
                </c:pt>
                <c:pt idx="1480">
                  <c:v>44186.065740740742</c:v>
                </c:pt>
                <c:pt idx="1481">
                  <c:v>44186.065752314818</c:v>
                </c:pt>
                <c:pt idx="1482">
                  <c:v>44186.065763888888</c:v>
                </c:pt>
                <c:pt idx="1483">
                  <c:v>44186.065775462965</c:v>
                </c:pt>
                <c:pt idx="1484">
                  <c:v>44186.065787037034</c:v>
                </c:pt>
                <c:pt idx="1485">
                  <c:v>44186.065798611111</c:v>
                </c:pt>
                <c:pt idx="1486">
                  <c:v>44186.065810185188</c:v>
                </c:pt>
                <c:pt idx="1487">
                  <c:v>44186.065821759257</c:v>
                </c:pt>
                <c:pt idx="1488">
                  <c:v>44186.065833333334</c:v>
                </c:pt>
                <c:pt idx="1489">
                  <c:v>44186.065844907411</c:v>
                </c:pt>
                <c:pt idx="1490">
                  <c:v>44186.06585648148</c:v>
                </c:pt>
                <c:pt idx="1491">
                  <c:v>44186.065868055557</c:v>
                </c:pt>
                <c:pt idx="1492">
                  <c:v>44186.065879629627</c:v>
                </c:pt>
                <c:pt idx="1493">
                  <c:v>44186.065891203703</c:v>
                </c:pt>
                <c:pt idx="1494">
                  <c:v>44186.06590277778</c:v>
                </c:pt>
                <c:pt idx="1495">
                  <c:v>44186.06591435185</c:v>
                </c:pt>
                <c:pt idx="1496">
                  <c:v>44186.065925925926</c:v>
                </c:pt>
                <c:pt idx="1497">
                  <c:v>44186.065937500003</c:v>
                </c:pt>
                <c:pt idx="1498">
                  <c:v>44186.065949074073</c:v>
                </c:pt>
                <c:pt idx="1499">
                  <c:v>44186.065960648149</c:v>
                </c:pt>
                <c:pt idx="1500">
                  <c:v>44186.065972222219</c:v>
                </c:pt>
                <c:pt idx="1501">
                  <c:v>44186.065983796296</c:v>
                </c:pt>
                <c:pt idx="1502">
                  <c:v>44186.065995370373</c:v>
                </c:pt>
                <c:pt idx="1503">
                  <c:v>44186.066006944442</c:v>
                </c:pt>
                <c:pt idx="1504">
                  <c:v>44186.066018518519</c:v>
                </c:pt>
                <c:pt idx="1505">
                  <c:v>44186.066030092596</c:v>
                </c:pt>
                <c:pt idx="1506">
                  <c:v>44186.066041666665</c:v>
                </c:pt>
                <c:pt idx="1507">
                  <c:v>44186.066053240742</c:v>
                </c:pt>
                <c:pt idx="1508">
                  <c:v>44186.066064814811</c:v>
                </c:pt>
                <c:pt idx="1509">
                  <c:v>44186.066076388888</c:v>
                </c:pt>
                <c:pt idx="1510">
                  <c:v>44186.066087962965</c:v>
                </c:pt>
                <c:pt idx="1511">
                  <c:v>44186.066099537034</c:v>
                </c:pt>
                <c:pt idx="1512">
                  <c:v>44186.066111111111</c:v>
                </c:pt>
                <c:pt idx="1513">
                  <c:v>44186.066122685188</c:v>
                </c:pt>
                <c:pt idx="1514">
                  <c:v>44186.066134259258</c:v>
                </c:pt>
                <c:pt idx="1515">
                  <c:v>44186.066145833334</c:v>
                </c:pt>
                <c:pt idx="1516">
                  <c:v>44186.066157407404</c:v>
                </c:pt>
                <c:pt idx="1517">
                  <c:v>44186.066168981481</c:v>
                </c:pt>
                <c:pt idx="1518">
                  <c:v>44186.066180555557</c:v>
                </c:pt>
                <c:pt idx="1519">
                  <c:v>44186.066192129627</c:v>
                </c:pt>
                <c:pt idx="1520">
                  <c:v>44186.066203703704</c:v>
                </c:pt>
                <c:pt idx="1521">
                  <c:v>44186.06621527778</c:v>
                </c:pt>
                <c:pt idx="1522">
                  <c:v>44186.06622685185</c:v>
                </c:pt>
                <c:pt idx="1523">
                  <c:v>44186.066238425927</c:v>
                </c:pt>
                <c:pt idx="1524">
                  <c:v>44186.066250000003</c:v>
                </c:pt>
                <c:pt idx="1525">
                  <c:v>44186.066261574073</c:v>
                </c:pt>
                <c:pt idx="1526">
                  <c:v>44186.06627314815</c:v>
                </c:pt>
                <c:pt idx="1527">
                  <c:v>44186.066284722219</c:v>
                </c:pt>
                <c:pt idx="1528">
                  <c:v>44186.066296296296</c:v>
                </c:pt>
                <c:pt idx="1529">
                  <c:v>44186.066307870373</c:v>
                </c:pt>
                <c:pt idx="1530">
                  <c:v>44186.066319444442</c:v>
                </c:pt>
                <c:pt idx="1531">
                  <c:v>44186.066331018519</c:v>
                </c:pt>
                <c:pt idx="1532">
                  <c:v>44186.066342592596</c:v>
                </c:pt>
                <c:pt idx="1533">
                  <c:v>44186.066354166665</c:v>
                </c:pt>
                <c:pt idx="1534">
                  <c:v>44186.066365740742</c:v>
                </c:pt>
                <c:pt idx="1535">
                  <c:v>44186.066377314812</c:v>
                </c:pt>
                <c:pt idx="1536">
                  <c:v>44186.066388888888</c:v>
                </c:pt>
                <c:pt idx="1537">
                  <c:v>44186.066400462965</c:v>
                </c:pt>
                <c:pt idx="1538">
                  <c:v>44186.066412037035</c:v>
                </c:pt>
                <c:pt idx="1539">
                  <c:v>44186.066423611112</c:v>
                </c:pt>
                <c:pt idx="1540">
                  <c:v>44186.066435185188</c:v>
                </c:pt>
                <c:pt idx="1541">
                  <c:v>44186.066446759258</c:v>
                </c:pt>
                <c:pt idx="1542">
                  <c:v>44186.066458333335</c:v>
                </c:pt>
                <c:pt idx="1543">
                  <c:v>44186.066469907404</c:v>
                </c:pt>
                <c:pt idx="1544">
                  <c:v>44186.066481481481</c:v>
                </c:pt>
                <c:pt idx="1545">
                  <c:v>44186.066493055558</c:v>
                </c:pt>
                <c:pt idx="1546">
                  <c:v>44186.066504629627</c:v>
                </c:pt>
                <c:pt idx="1547">
                  <c:v>44186.066516203704</c:v>
                </c:pt>
                <c:pt idx="1548">
                  <c:v>44186.066527777781</c:v>
                </c:pt>
                <c:pt idx="1549">
                  <c:v>44186.06653935185</c:v>
                </c:pt>
                <c:pt idx="1550">
                  <c:v>44186.066550925927</c:v>
                </c:pt>
                <c:pt idx="1551">
                  <c:v>44186.066562499997</c:v>
                </c:pt>
                <c:pt idx="1552">
                  <c:v>44186.066574074073</c:v>
                </c:pt>
                <c:pt idx="1553">
                  <c:v>44186.06658564815</c:v>
                </c:pt>
                <c:pt idx="1554">
                  <c:v>44186.06659722222</c:v>
                </c:pt>
                <c:pt idx="1555">
                  <c:v>44186.066608796296</c:v>
                </c:pt>
                <c:pt idx="1556">
                  <c:v>44186.066620370373</c:v>
                </c:pt>
                <c:pt idx="1557">
                  <c:v>44186.066631944443</c:v>
                </c:pt>
                <c:pt idx="1558">
                  <c:v>44186.066643518519</c:v>
                </c:pt>
                <c:pt idx="1559">
                  <c:v>44186.066655092596</c:v>
                </c:pt>
                <c:pt idx="1560">
                  <c:v>44186.066666666666</c:v>
                </c:pt>
                <c:pt idx="1561">
                  <c:v>44186.066678240742</c:v>
                </c:pt>
                <c:pt idx="1562">
                  <c:v>44186.066689814812</c:v>
                </c:pt>
                <c:pt idx="1563">
                  <c:v>44186.066701388889</c:v>
                </c:pt>
                <c:pt idx="1564">
                  <c:v>44186.066712962966</c:v>
                </c:pt>
                <c:pt idx="1565">
                  <c:v>44186.066724537035</c:v>
                </c:pt>
                <c:pt idx="1566">
                  <c:v>44186.066736111112</c:v>
                </c:pt>
                <c:pt idx="1567">
                  <c:v>44186.066747685189</c:v>
                </c:pt>
                <c:pt idx="1568">
                  <c:v>44186.066759259258</c:v>
                </c:pt>
                <c:pt idx="1569">
                  <c:v>44186.066770833335</c:v>
                </c:pt>
                <c:pt idx="1570">
                  <c:v>44186.066782407404</c:v>
                </c:pt>
                <c:pt idx="1571">
                  <c:v>44186.066793981481</c:v>
                </c:pt>
                <c:pt idx="1572">
                  <c:v>44186.066805555558</c:v>
                </c:pt>
                <c:pt idx="1573">
                  <c:v>44186.066817129627</c:v>
                </c:pt>
                <c:pt idx="1574">
                  <c:v>44186.066828703704</c:v>
                </c:pt>
                <c:pt idx="1575">
                  <c:v>44186.066840277781</c:v>
                </c:pt>
                <c:pt idx="1576">
                  <c:v>44186.066851851851</c:v>
                </c:pt>
                <c:pt idx="1577">
                  <c:v>44186.066863425927</c:v>
                </c:pt>
                <c:pt idx="1578">
                  <c:v>44186.066874999997</c:v>
                </c:pt>
                <c:pt idx="1579">
                  <c:v>44186.066886574074</c:v>
                </c:pt>
                <c:pt idx="1580">
                  <c:v>44186.06689814815</c:v>
                </c:pt>
                <c:pt idx="1581">
                  <c:v>44186.06690972222</c:v>
                </c:pt>
                <c:pt idx="1582">
                  <c:v>44186.066921296297</c:v>
                </c:pt>
                <c:pt idx="1583">
                  <c:v>44186.066932870373</c:v>
                </c:pt>
                <c:pt idx="1584">
                  <c:v>44186.066944444443</c:v>
                </c:pt>
                <c:pt idx="1585">
                  <c:v>44186.06695601852</c:v>
                </c:pt>
                <c:pt idx="1586">
                  <c:v>44186.066967592589</c:v>
                </c:pt>
                <c:pt idx="1587">
                  <c:v>44186.066979166666</c:v>
                </c:pt>
                <c:pt idx="1588">
                  <c:v>44186.066990740743</c:v>
                </c:pt>
                <c:pt idx="1589">
                  <c:v>44186.067002314812</c:v>
                </c:pt>
                <c:pt idx="1590">
                  <c:v>44186.067013888889</c:v>
                </c:pt>
                <c:pt idx="1591">
                  <c:v>44186.067025462966</c:v>
                </c:pt>
                <c:pt idx="1592">
                  <c:v>44186.067037037035</c:v>
                </c:pt>
                <c:pt idx="1593">
                  <c:v>44186.067048611112</c:v>
                </c:pt>
                <c:pt idx="1594">
                  <c:v>44186.067060185182</c:v>
                </c:pt>
                <c:pt idx="1595">
                  <c:v>44186.067071759258</c:v>
                </c:pt>
                <c:pt idx="1596">
                  <c:v>44186.067083333335</c:v>
                </c:pt>
                <c:pt idx="1597">
                  <c:v>44186.067094907405</c:v>
                </c:pt>
                <c:pt idx="1598">
                  <c:v>44186.067106481481</c:v>
                </c:pt>
                <c:pt idx="1599">
                  <c:v>44186.067118055558</c:v>
                </c:pt>
                <c:pt idx="1600">
                  <c:v>44186.067129629628</c:v>
                </c:pt>
                <c:pt idx="1601">
                  <c:v>44186.067141203705</c:v>
                </c:pt>
                <c:pt idx="1602">
                  <c:v>44186.067152777781</c:v>
                </c:pt>
                <c:pt idx="1603">
                  <c:v>44186.067164351851</c:v>
                </c:pt>
                <c:pt idx="1604">
                  <c:v>44186.067175925928</c:v>
                </c:pt>
                <c:pt idx="1605">
                  <c:v>44186.067187499997</c:v>
                </c:pt>
                <c:pt idx="1606">
                  <c:v>44186.067199074074</c:v>
                </c:pt>
                <c:pt idx="1607">
                  <c:v>44186.067210648151</c:v>
                </c:pt>
                <c:pt idx="1608">
                  <c:v>44186.06722222222</c:v>
                </c:pt>
                <c:pt idx="1609">
                  <c:v>44186.067233796297</c:v>
                </c:pt>
                <c:pt idx="1610">
                  <c:v>44186.067245370374</c:v>
                </c:pt>
                <c:pt idx="1611">
                  <c:v>44186.067256944443</c:v>
                </c:pt>
                <c:pt idx="1612">
                  <c:v>44186.06726851852</c:v>
                </c:pt>
                <c:pt idx="1613">
                  <c:v>44186.067280092589</c:v>
                </c:pt>
                <c:pt idx="1614">
                  <c:v>44186.067291666666</c:v>
                </c:pt>
                <c:pt idx="1615">
                  <c:v>44186.067303240743</c:v>
                </c:pt>
                <c:pt idx="1616">
                  <c:v>44186.067314814813</c:v>
                </c:pt>
                <c:pt idx="1617">
                  <c:v>44186.067326388889</c:v>
                </c:pt>
                <c:pt idx="1618">
                  <c:v>44186.067337962966</c:v>
                </c:pt>
                <c:pt idx="1619">
                  <c:v>44186.067349537036</c:v>
                </c:pt>
                <c:pt idx="1620">
                  <c:v>44186.067361111112</c:v>
                </c:pt>
                <c:pt idx="1621">
                  <c:v>44186.067372685182</c:v>
                </c:pt>
                <c:pt idx="1622">
                  <c:v>44186.067384259259</c:v>
                </c:pt>
                <c:pt idx="1623">
                  <c:v>44186.067395833335</c:v>
                </c:pt>
                <c:pt idx="1624">
                  <c:v>44186.067407407405</c:v>
                </c:pt>
                <c:pt idx="1625">
                  <c:v>44186.067418981482</c:v>
                </c:pt>
                <c:pt idx="1626">
                  <c:v>44186.067430555559</c:v>
                </c:pt>
                <c:pt idx="1627">
                  <c:v>44186.067442129628</c:v>
                </c:pt>
                <c:pt idx="1628">
                  <c:v>44186.067453703705</c:v>
                </c:pt>
                <c:pt idx="1629">
                  <c:v>44186.067465277774</c:v>
                </c:pt>
                <c:pt idx="1630">
                  <c:v>44186.067476851851</c:v>
                </c:pt>
                <c:pt idx="1631">
                  <c:v>44186.067488425928</c:v>
                </c:pt>
                <c:pt idx="1632">
                  <c:v>44186.067499999997</c:v>
                </c:pt>
                <c:pt idx="1633">
                  <c:v>44186.067511574074</c:v>
                </c:pt>
                <c:pt idx="1634">
                  <c:v>44186.067523148151</c:v>
                </c:pt>
                <c:pt idx="1635">
                  <c:v>44186.06753472222</c:v>
                </c:pt>
                <c:pt idx="1636">
                  <c:v>44186.067546296297</c:v>
                </c:pt>
                <c:pt idx="1637">
                  <c:v>44186.067557870374</c:v>
                </c:pt>
                <c:pt idx="1638">
                  <c:v>44186.067569444444</c:v>
                </c:pt>
                <c:pt idx="1639">
                  <c:v>44186.06758101852</c:v>
                </c:pt>
                <c:pt idx="1640">
                  <c:v>44186.06759259259</c:v>
                </c:pt>
                <c:pt idx="1641">
                  <c:v>44186.067604166667</c:v>
                </c:pt>
                <c:pt idx="1642">
                  <c:v>44186.067615740743</c:v>
                </c:pt>
                <c:pt idx="1643">
                  <c:v>44186.067627314813</c:v>
                </c:pt>
                <c:pt idx="1644">
                  <c:v>44186.06763888889</c:v>
                </c:pt>
                <c:pt idx="1645">
                  <c:v>44186.067650462966</c:v>
                </c:pt>
                <c:pt idx="1646">
                  <c:v>44186.067662037036</c:v>
                </c:pt>
                <c:pt idx="1647">
                  <c:v>44186.067673611113</c:v>
                </c:pt>
                <c:pt idx="1648">
                  <c:v>44186.067685185182</c:v>
                </c:pt>
                <c:pt idx="1649">
                  <c:v>44186.067696759259</c:v>
                </c:pt>
                <c:pt idx="1650">
                  <c:v>44186.067708333336</c:v>
                </c:pt>
                <c:pt idx="1651">
                  <c:v>44186.067719907405</c:v>
                </c:pt>
                <c:pt idx="1652">
                  <c:v>44186.067731481482</c:v>
                </c:pt>
                <c:pt idx="1653">
                  <c:v>44186.067743055559</c:v>
                </c:pt>
                <c:pt idx="1654">
                  <c:v>44186.067754629628</c:v>
                </c:pt>
                <c:pt idx="1655">
                  <c:v>44186.067766203705</c:v>
                </c:pt>
                <c:pt idx="1656">
                  <c:v>44186.067777777775</c:v>
                </c:pt>
                <c:pt idx="1657">
                  <c:v>44186.067789351851</c:v>
                </c:pt>
                <c:pt idx="1658">
                  <c:v>44186.067800925928</c:v>
                </c:pt>
                <c:pt idx="1659">
                  <c:v>44186.067812499998</c:v>
                </c:pt>
                <c:pt idx="1660">
                  <c:v>44186.067824074074</c:v>
                </c:pt>
                <c:pt idx="1661">
                  <c:v>44186.067835648151</c:v>
                </c:pt>
                <c:pt idx="1662">
                  <c:v>44186.067847222221</c:v>
                </c:pt>
                <c:pt idx="1663">
                  <c:v>44186.067858796298</c:v>
                </c:pt>
                <c:pt idx="1664">
                  <c:v>44186.067870370367</c:v>
                </c:pt>
                <c:pt idx="1665">
                  <c:v>44186.067881944444</c:v>
                </c:pt>
                <c:pt idx="1666">
                  <c:v>44186.067893518521</c:v>
                </c:pt>
                <c:pt idx="1667">
                  <c:v>44186.06790509259</c:v>
                </c:pt>
                <c:pt idx="1668">
                  <c:v>44186.067916666667</c:v>
                </c:pt>
                <c:pt idx="1669">
                  <c:v>44186.067928240744</c:v>
                </c:pt>
                <c:pt idx="1670">
                  <c:v>44186.067939814813</c:v>
                </c:pt>
                <c:pt idx="1671">
                  <c:v>44186.06795138889</c:v>
                </c:pt>
                <c:pt idx="1672">
                  <c:v>44186.067962962959</c:v>
                </c:pt>
                <c:pt idx="1673">
                  <c:v>44186.067974537036</c:v>
                </c:pt>
                <c:pt idx="1674">
                  <c:v>44186.067986111113</c:v>
                </c:pt>
                <c:pt idx="1675">
                  <c:v>44186.067997685182</c:v>
                </c:pt>
                <c:pt idx="1676">
                  <c:v>44186.068009259259</c:v>
                </c:pt>
                <c:pt idx="1677">
                  <c:v>44186.068020833336</c:v>
                </c:pt>
                <c:pt idx="1678">
                  <c:v>44186.068032407406</c:v>
                </c:pt>
                <c:pt idx="1679">
                  <c:v>44186.068043981482</c:v>
                </c:pt>
                <c:pt idx="1680">
                  <c:v>44186.068055555559</c:v>
                </c:pt>
                <c:pt idx="1681">
                  <c:v>44186.068067129629</c:v>
                </c:pt>
                <c:pt idx="1682">
                  <c:v>44186.068078703705</c:v>
                </c:pt>
                <c:pt idx="1683">
                  <c:v>44186.068090277775</c:v>
                </c:pt>
                <c:pt idx="1684">
                  <c:v>44186.068101851852</c:v>
                </c:pt>
                <c:pt idx="1685">
                  <c:v>44186.068113425928</c:v>
                </c:pt>
                <c:pt idx="1686">
                  <c:v>44186.068124999998</c:v>
                </c:pt>
                <c:pt idx="1687">
                  <c:v>44186.068136574075</c:v>
                </c:pt>
                <c:pt idx="1688">
                  <c:v>44186.068148148152</c:v>
                </c:pt>
                <c:pt idx="1689">
                  <c:v>44186.068159722221</c:v>
                </c:pt>
                <c:pt idx="1690">
                  <c:v>44186.068171296298</c:v>
                </c:pt>
                <c:pt idx="1691">
                  <c:v>44186.068182870367</c:v>
                </c:pt>
                <c:pt idx="1692">
                  <c:v>44186.068194444444</c:v>
                </c:pt>
                <c:pt idx="1693">
                  <c:v>44186.068206018521</c:v>
                </c:pt>
                <c:pt idx="1694">
                  <c:v>44186.06821759259</c:v>
                </c:pt>
                <c:pt idx="1695">
                  <c:v>44186.068229166667</c:v>
                </c:pt>
                <c:pt idx="1696">
                  <c:v>44186.068240740744</c:v>
                </c:pt>
                <c:pt idx="1697">
                  <c:v>44186.068252314813</c:v>
                </c:pt>
                <c:pt idx="1698">
                  <c:v>44186.06826388889</c:v>
                </c:pt>
                <c:pt idx="1699">
                  <c:v>44186.06827546296</c:v>
                </c:pt>
                <c:pt idx="1700">
                  <c:v>44186.068287037036</c:v>
                </c:pt>
                <c:pt idx="1701">
                  <c:v>44186.068298611113</c:v>
                </c:pt>
                <c:pt idx="1702">
                  <c:v>44186.068310185183</c:v>
                </c:pt>
                <c:pt idx="1703">
                  <c:v>44186.06832175926</c:v>
                </c:pt>
                <c:pt idx="1704">
                  <c:v>44186.068333333336</c:v>
                </c:pt>
                <c:pt idx="1705">
                  <c:v>44186.068344907406</c:v>
                </c:pt>
                <c:pt idx="1706">
                  <c:v>44186.068356481483</c:v>
                </c:pt>
                <c:pt idx="1707">
                  <c:v>44186.068368055552</c:v>
                </c:pt>
                <c:pt idx="1708">
                  <c:v>44186.068379629629</c:v>
                </c:pt>
                <c:pt idx="1709">
                  <c:v>44186.068391203706</c:v>
                </c:pt>
                <c:pt idx="1710">
                  <c:v>44186.068402777775</c:v>
                </c:pt>
                <c:pt idx="1711">
                  <c:v>44186.068414351852</c:v>
                </c:pt>
                <c:pt idx="1712">
                  <c:v>44186.068425925929</c:v>
                </c:pt>
                <c:pt idx="1713">
                  <c:v>44186.068437499998</c:v>
                </c:pt>
                <c:pt idx="1714">
                  <c:v>44186.068449074075</c:v>
                </c:pt>
                <c:pt idx="1715">
                  <c:v>44186.068460648145</c:v>
                </c:pt>
                <c:pt idx="1716">
                  <c:v>44186.068472222221</c:v>
                </c:pt>
                <c:pt idx="1717">
                  <c:v>44186.068483796298</c:v>
                </c:pt>
                <c:pt idx="1718">
                  <c:v>44186.068495370368</c:v>
                </c:pt>
                <c:pt idx="1719">
                  <c:v>44186.068506944444</c:v>
                </c:pt>
                <c:pt idx="1720">
                  <c:v>44186.068518518521</c:v>
                </c:pt>
                <c:pt idx="1721">
                  <c:v>44186.068530092591</c:v>
                </c:pt>
                <c:pt idx="1722">
                  <c:v>44186.068541666667</c:v>
                </c:pt>
                <c:pt idx="1723">
                  <c:v>44186.068553240744</c:v>
                </c:pt>
                <c:pt idx="1724">
                  <c:v>44186.068564814814</c:v>
                </c:pt>
                <c:pt idx="1725">
                  <c:v>44186.068576388891</c:v>
                </c:pt>
                <c:pt idx="1726">
                  <c:v>44186.06858796296</c:v>
                </c:pt>
                <c:pt idx="1727">
                  <c:v>44186.068599537037</c:v>
                </c:pt>
                <c:pt idx="1728">
                  <c:v>44186.068611111114</c:v>
                </c:pt>
                <c:pt idx="1729">
                  <c:v>44186.068622685183</c:v>
                </c:pt>
                <c:pt idx="1730">
                  <c:v>44186.06863425926</c:v>
                </c:pt>
                <c:pt idx="1731">
                  <c:v>44186.068645833337</c:v>
                </c:pt>
                <c:pt idx="1732">
                  <c:v>44186.068657407406</c:v>
                </c:pt>
                <c:pt idx="1733">
                  <c:v>44186.068668981483</c:v>
                </c:pt>
                <c:pt idx="1734">
                  <c:v>44186.068680555552</c:v>
                </c:pt>
                <c:pt idx="1735">
                  <c:v>44186.068692129629</c:v>
                </c:pt>
                <c:pt idx="1736">
                  <c:v>44186.068703703706</c:v>
                </c:pt>
                <c:pt idx="1737">
                  <c:v>44186.068715277775</c:v>
                </c:pt>
                <c:pt idx="1738">
                  <c:v>44186.068726851852</c:v>
                </c:pt>
                <c:pt idx="1739">
                  <c:v>44186.068738425929</c:v>
                </c:pt>
                <c:pt idx="1740">
                  <c:v>44186.068749999999</c:v>
                </c:pt>
                <c:pt idx="1741">
                  <c:v>44186.068761574075</c:v>
                </c:pt>
                <c:pt idx="1742">
                  <c:v>44186.068773148145</c:v>
                </c:pt>
                <c:pt idx="1743">
                  <c:v>44186.068784722222</c:v>
                </c:pt>
                <c:pt idx="1744">
                  <c:v>44186.068796296298</c:v>
                </c:pt>
                <c:pt idx="1745">
                  <c:v>44186.068807870368</c:v>
                </c:pt>
                <c:pt idx="1746">
                  <c:v>44186.068819444445</c:v>
                </c:pt>
                <c:pt idx="1747">
                  <c:v>44186.068831018521</c:v>
                </c:pt>
                <c:pt idx="1748">
                  <c:v>44186.068842592591</c:v>
                </c:pt>
                <c:pt idx="1749">
                  <c:v>44186.068854166668</c:v>
                </c:pt>
                <c:pt idx="1750">
                  <c:v>44186.068865740737</c:v>
                </c:pt>
                <c:pt idx="1751">
                  <c:v>44186.068877314814</c:v>
                </c:pt>
                <c:pt idx="1752">
                  <c:v>44186.068888888891</c:v>
                </c:pt>
                <c:pt idx="1753">
                  <c:v>44186.06890046296</c:v>
                </c:pt>
                <c:pt idx="1754">
                  <c:v>44186.068912037037</c:v>
                </c:pt>
                <c:pt idx="1755">
                  <c:v>44186.068923611114</c:v>
                </c:pt>
                <c:pt idx="1756">
                  <c:v>44186.068935185183</c:v>
                </c:pt>
                <c:pt idx="1757">
                  <c:v>44186.06894675926</c:v>
                </c:pt>
                <c:pt idx="1758">
                  <c:v>44186.068958333337</c:v>
                </c:pt>
                <c:pt idx="1759">
                  <c:v>44186.068969907406</c:v>
                </c:pt>
                <c:pt idx="1760">
                  <c:v>44186.068981481483</c:v>
                </c:pt>
                <c:pt idx="1761">
                  <c:v>44186.068993055553</c:v>
                </c:pt>
                <c:pt idx="1762">
                  <c:v>44186.069004629629</c:v>
                </c:pt>
                <c:pt idx="1763">
                  <c:v>44186.069016203706</c:v>
                </c:pt>
                <c:pt idx="1764">
                  <c:v>44186.069027777776</c:v>
                </c:pt>
                <c:pt idx="1765">
                  <c:v>44186.069039351853</c:v>
                </c:pt>
                <c:pt idx="1766">
                  <c:v>44186.069050925929</c:v>
                </c:pt>
                <c:pt idx="1767">
                  <c:v>44186.069062499999</c:v>
                </c:pt>
                <c:pt idx="1768">
                  <c:v>44186.069074074076</c:v>
                </c:pt>
                <c:pt idx="1769">
                  <c:v>44186.069085648145</c:v>
                </c:pt>
                <c:pt idx="1770">
                  <c:v>44186.069097222222</c:v>
                </c:pt>
                <c:pt idx="1771">
                  <c:v>44186.069108796299</c:v>
                </c:pt>
                <c:pt idx="1772">
                  <c:v>44186.069120370368</c:v>
                </c:pt>
                <c:pt idx="1773">
                  <c:v>44186.069131944445</c:v>
                </c:pt>
                <c:pt idx="1774">
                  <c:v>44186.069143518522</c:v>
                </c:pt>
                <c:pt idx="1775">
                  <c:v>44186.069155092591</c:v>
                </c:pt>
                <c:pt idx="1776">
                  <c:v>44186.069166666668</c:v>
                </c:pt>
                <c:pt idx="1777">
                  <c:v>44186.069178240738</c:v>
                </c:pt>
                <c:pt idx="1778">
                  <c:v>44186.069189814814</c:v>
                </c:pt>
                <c:pt idx="1779">
                  <c:v>44186.069201388891</c:v>
                </c:pt>
                <c:pt idx="1780">
                  <c:v>44186.069212962961</c:v>
                </c:pt>
                <c:pt idx="1781">
                  <c:v>44186.069224537037</c:v>
                </c:pt>
                <c:pt idx="1782">
                  <c:v>44186.069236111114</c:v>
                </c:pt>
                <c:pt idx="1783">
                  <c:v>44186.069247685184</c:v>
                </c:pt>
                <c:pt idx="1784">
                  <c:v>44186.06925925926</c:v>
                </c:pt>
                <c:pt idx="1785">
                  <c:v>44186.06927083333</c:v>
                </c:pt>
                <c:pt idx="1786">
                  <c:v>44186.069282407407</c:v>
                </c:pt>
                <c:pt idx="1787">
                  <c:v>44186.069293981483</c:v>
                </c:pt>
                <c:pt idx="1788">
                  <c:v>44186.069305555553</c:v>
                </c:pt>
                <c:pt idx="1789">
                  <c:v>44186.06931712963</c:v>
                </c:pt>
                <c:pt idx="1790">
                  <c:v>44186.069328703707</c:v>
                </c:pt>
                <c:pt idx="1791">
                  <c:v>44186.069340277776</c:v>
                </c:pt>
                <c:pt idx="1792">
                  <c:v>44186.069351851853</c:v>
                </c:pt>
                <c:pt idx="1793">
                  <c:v>44186.069363425922</c:v>
                </c:pt>
                <c:pt idx="1794">
                  <c:v>44186.069374999999</c:v>
                </c:pt>
                <c:pt idx="1795">
                  <c:v>44186.069386574076</c:v>
                </c:pt>
                <c:pt idx="1796">
                  <c:v>44186.069398148145</c:v>
                </c:pt>
                <c:pt idx="1797">
                  <c:v>44186.069409722222</c:v>
                </c:pt>
                <c:pt idx="1798">
                  <c:v>44186.069421296299</c:v>
                </c:pt>
                <c:pt idx="1799">
                  <c:v>44186.069432870368</c:v>
                </c:pt>
                <c:pt idx="1800">
                  <c:v>44186.069444444445</c:v>
                </c:pt>
              </c:numCache>
            </c:numRef>
          </c:cat>
          <c:val>
            <c:numRef>
              <c:f>result4!$C$2:$C$1802</c:f>
              <c:numCache>
                <c:formatCode>General</c:formatCode>
                <c:ptCount val="1801"/>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0</c:v>
                </c:pt>
                <c:pt idx="480">
                  <c:v>0</c:v>
                </c:pt>
                <c:pt idx="481">
                  <c:v>0</c:v>
                </c:pt>
                <c:pt idx="482">
                  <c:v>0</c:v>
                </c:pt>
                <c:pt idx="483">
                  <c:v>0</c:v>
                </c:pt>
                <c:pt idx="484">
                  <c:v>0</c:v>
                </c:pt>
                <c:pt idx="485">
                  <c:v>0</c:v>
                </c:pt>
                <c:pt idx="486">
                  <c:v>0</c:v>
                </c:pt>
                <c:pt idx="487">
                  <c:v>0</c:v>
                </c:pt>
                <c:pt idx="488">
                  <c:v>0</c:v>
                </c:pt>
                <c:pt idx="489">
                  <c:v>0</c:v>
                </c:pt>
                <c:pt idx="490">
                  <c:v>0</c:v>
                </c:pt>
                <c:pt idx="491">
                  <c:v>0</c:v>
                </c:pt>
                <c:pt idx="492">
                  <c:v>0</c:v>
                </c:pt>
                <c:pt idx="493">
                  <c:v>0</c:v>
                </c:pt>
                <c:pt idx="494">
                  <c:v>0</c:v>
                </c:pt>
                <c:pt idx="495">
                  <c:v>0</c:v>
                </c:pt>
                <c:pt idx="496">
                  <c:v>0</c:v>
                </c:pt>
                <c:pt idx="497">
                  <c:v>0</c:v>
                </c:pt>
                <c:pt idx="498">
                  <c:v>0</c:v>
                </c:pt>
                <c:pt idx="499">
                  <c:v>0</c:v>
                </c:pt>
                <c:pt idx="500">
                  <c:v>0</c:v>
                </c:pt>
                <c:pt idx="501">
                  <c:v>0</c:v>
                </c:pt>
                <c:pt idx="502">
                  <c:v>0</c:v>
                </c:pt>
                <c:pt idx="503">
                  <c:v>0</c:v>
                </c:pt>
                <c:pt idx="504">
                  <c:v>0</c:v>
                </c:pt>
                <c:pt idx="505">
                  <c:v>0</c:v>
                </c:pt>
                <c:pt idx="506">
                  <c:v>0</c:v>
                </c:pt>
                <c:pt idx="507">
                  <c:v>0</c:v>
                </c:pt>
                <c:pt idx="508">
                  <c:v>0</c:v>
                </c:pt>
                <c:pt idx="509">
                  <c:v>0</c:v>
                </c:pt>
                <c:pt idx="510">
                  <c:v>0</c:v>
                </c:pt>
                <c:pt idx="511">
                  <c:v>0</c:v>
                </c:pt>
                <c:pt idx="512">
                  <c:v>0</c:v>
                </c:pt>
                <c:pt idx="513">
                  <c:v>0</c:v>
                </c:pt>
                <c:pt idx="514">
                  <c:v>0</c:v>
                </c:pt>
                <c:pt idx="515">
                  <c:v>0</c:v>
                </c:pt>
                <c:pt idx="516">
                  <c:v>0</c:v>
                </c:pt>
                <c:pt idx="517">
                  <c:v>0</c:v>
                </c:pt>
                <c:pt idx="518">
                  <c:v>0</c:v>
                </c:pt>
                <c:pt idx="519">
                  <c:v>0</c:v>
                </c:pt>
                <c:pt idx="520">
                  <c:v>0</c:v>
                </c:pt>
                <c:pt idx="521">
                  <c:v>0</c:v>
                </c:pt>
                <c:pt idx="522">
                  <c:v>0</c:v>
                </c:pt>
                <c:pt idx="523">
                  <c:v>0</c:v>
                </c:pt>
                <c:pt idx="524">
                  <c:v>0</c:v>
                </c:pt>
                <c:pt idx="525">
                  <c:v>0</c:v>
                </c:pt>
                <c:pt idx="526">
                  <c:v>0</c:v>
                </c:pt>
                <c:pt idx="527">
                  <c:v>0</c:v>
                </c:pt>
                <c:pt idx="528">
                  <c:v>0</c:v>
                </c:pt>
                <c:pt idx="529">
                  <c:v>0</c:v>
                </c:pt>
                <c:pt idx="530">
                  <c:v>0</c:v>
                </c:pt>
                <c:pt idx="531">
                  <c:v>0</c:v>
                </c:pt>
                <c:pt idx="532">
                  <c:v>0</c:v>
                </c:pt>
                <c:pt idx="533">
                  <c:v>0</c:v>
                </c:pt>
                <c:pt idx="534">
                  <c:v>0</c:v>
                </c:pt>
                <c:pt idx="535">
                  <c:v>0</c:v>
                </c:pt>
                <c:pt idx="536">
                  <c:v>0</c:v>
                </c:pt>
                <c:pt idx="537">
                  <c:v>0</c:v>
                </c:pt>
                <c:pt idx="538">
                  <c:v>0</c:v>
                </c:pt>
                <c:pt idx="539">
                  <c:v>0</c:v>
                </c:pt>
                <c:pt idx="540">
                  <c:v>0</c:v>
                </c:pt>
                <c:pt idx="541">
                  <c:v>0</c:v>
                </c:pt>
                <c:pt idx="542">
                  <c:v>0</c:v>
                </c:pt>
                <c:pt idx="543">
                  <c:v>0</c:v>
                </c:pt>
                <c:pt idx="544">
                  <c:v>0</c:v>
                </c:pt>
                <c:pt idx="545">
                  <c:v>0</c:v>
                </c:pt>
                <c:pt idx="546">
                  <c:v>0</c:v>
                </c:pt>
                <c:pt idx="547">
                  <c:v>0</c:v>
                </c:pt>
                <c:pt idx="548">
                  <c:v>0</c:v>
                </c:pt>
                <c:pt idx="549">
                  <c:v>0</c:v>
                </c:pt>
                <c:pt idx="550">
                  <c:v>0</c:v>
                </c:pt>
                <c:pt idx="551">
                  <c:v>0</c:v>
                </c:pt>
                <c:pt idx="552">
                  <c:v>0</c:v>
                </c:pt>
                <c:pt idx="553">
                  <c:v>0</c:v>
                </c:pt>
                <c:pt idx="554">
                  <c:v>0</c:v>
                </c:pt>
                <c:pt idx="555">
                  <c:v>0</c:v>
                </c:pt>
                <c:pt idx="556">
                  <c:v>0</c:v>
                </c:pt>
                <c:pt idx="557">
                  <c:v>0</c:v>
                </c:pt>
                <c:pt idx="558">
                  <c:v>0</c:v>
                </c:pt>
                <c:pt idx="559">
                  <c:v>0</c:v>
                </c:pt>
                <c:pt idx="560">
                  <c:v>0</c:v>
                </c:pt>
                <c:pt idx="561">
                  <c:v>0</c:v>
                </c:pt>
                <c:pt idx="562">
                  <c:v>0</c:v>
                </c:pt>
                <c:pt idx="563">
                  <c:v>0</c:v>
                </c:pt>
                <c:pt idx="564">
                  <c:v>0</c:v>
                </c:pt>
                <c:pt idx="565">
                  <c:v>0</c:v>
                </c:pt>
                <c:pt idx="566">
                  <c:v>0</c:v>
                </c:pt>
                <c:pt idx="567">
                  <c:v>0</c:v>
                </c:pt>
                <c:pt idx="568">
                  <c:v>0</c:v>
                </c:pt>
                <c:pt idx="569">
                  <c:v>0</c:v>
                </c:pt>
                <c:pt idx="570">
                  <c:v>0</c:v>
                </c:pt>
                <c:pt idx="571">
                  <c:v>0</c:v>
                </c:pt>
                <c:pt idx="572">
                  <c:v>0</c:v>
                </c:pt>
                <c:pt idx="573">
                  <c:v>0</c:v>
                </c:pt>
                <c:pt idx="574">
                  <c:v>0</c:v>
                </c:pt>
                <c:pt idx="575">
                  <c:v>58</c:v>
                </c:pt>
                <c:pt idx="576">
                  <c:v>213</c:v>
                </c:pt>
                <c:pt idx="577">
                  <c:v>409</c:v>
                </c:pt>
                <c:pt idx="578">
                  <c:v>435</c:v>
                </c:pt>
                <c:pt idx="579">
                  <c:v>575</c:v>
                </c:pt>
                <c:pt idx="580">
                  <c:v>722</c:v>
                </c:pt>
                <c:pt idx="581">
                  <c:v>755</c:v>
                </c:pt>
                <c:pt idx="582">
                  <c:v>784</c:v>
                </c:pt>
                <c:pt idx="583">
                  <c:v>814</c:v>
                </c:pt>
                <c:pt idx="584">
                  <c:v>884</c:v>
                </c:pt>
                <c:pt idx="585">
                  <c:v>1073</c:v>
                </c:pt>
                <c:pt idx="586">
                  <c:v>1149</c:v>
                </c:pt>
                <c:pt idx="587">
                  <c:v>1249</c:v>
                </c:pt>
                <c:pt idx="588">
                  <c:v>1332</c:v>
                </c:pt>
                <c:pt idx="589">
                  <c:v>1613</c:v>
                </c:pt>
                <c:pt idx="590">
                  <c:v>2025</c:v>
                </c:pt>
                <c:pt idx="591">
                  <c:v>2224</c:v>
                </c:pt>
                <c:pt idx="592">
                  <c:v>2642</c:v>
                </c:pt>
                <c:pt idx="593">
                  <c:v>2976</c:v>
                </c:pt>
                <c:pt idx="594">
                  <c:v>3051</c:v>
                </c:pt>
                <c:pt idx="595">
                  <c:v>3204</c:v>
                </c:pt>
                <c:pt idx="596">
                  <c:v>3740</c:v>
                </c:pt>
                <c:pt idx="597">
                  <c:v>4715</c:v>
                </c:pt>
                <c:pt idx="598">
                  <c:v>5862</c:v>
                </c:pt>
                <c:pt idx="599">
                  <c:v>6959</c:v>
                </c:pt>
                <c:pt idx="600">
                  <c:v>8065</c:v>
                </c:pt>
                <c:pt idx="601">
                  <c:v>9144</c:v>
                </c:pt>
                <c:pt idx="602">
                  <c:v>9675</c:v>
                </c:pt>
                <c:pt idx="603">
                  <c:v>10609</c:v>
                </c:pt>
                <c:pt idx="604">
                  <c:v>11539</c:v>
                </c:pt>
                <c:pt idx="605">
                  <c:v>12303</c:v>
                </c:pt>
                <c:pt idx="606">
                  <c:v>13065</c:v>
                </c:pt>
                <c:pt idx="607">
                  <c:v>13768</c:v>
                </c:pt>
                <c:pt idx="608">
                  <c:v>15152</c:v>
                </c:pt>
                <c:pt idx="609">
                  <c:v>16267</c:v>
                </c:pt>
                <c:pt idx="610">
                  <c:v>17611</c:v>
                </c:pt>
                <c:pt idx="611">
                  <c:v>19103</c:v>
                </c:pt>
                <c:pt idx="612">
                  <c:v>19983</c:v>
                </c:pt>
                <c:pt idx="613">
                  <c:v>20995</c:v>
                </c:pt>
                <c:pt idx="614">
                  <c:v>22156</c:v>
                </c:pt>
                <c:pt idx="615">
                  <c:v>23357</c:v>
                </c:pt>
                <c:pt idx="616">
                  <c:v>24374</c:v>
                </c:pt>
                <c:pt idx="617">
                  <c:v>25140</c:v>
                </c:pt>
                <c:pt idx="618">
                  <c:v>25731</c:v>
                </c:pt>
                <c:pt idx="619">
                  <c:v>26865</c:v>
                </c:pt>
                <c:pt idx="620">
                  <c:v>27528</c:v>
                </c:pt>
                <c:pt idx="621">
                  <c:v>27997</c:v>
                </c:pt>
                <c:pt idx="622">
                  <c:v>28440</c:v>
                </c:pt>
                <c:pt idx="623">
                  <c:v>28892</c:v>
                </c:pt>
                <c:pt idx="624">
                  <c:v>29312</c:v>
                </c:pt>
                <c:pt idx="625">
                  <c:v>29669</c:v>
                </c:pt>
                <c:pt idx="626">
                  <c:v>30014</c:v>
                </c:pt>
                <c:pt idx="627">
                  <c:v>30333</c:v>
                </c:pt>
                <c:pt idx="628">
                  <c:v>30674</c:v>
                </c:pt>
                <c:pt idx="629">
                  <c:v>30973</c:v>
                </c:pt>
                <c:pt idx="630">
                  <c:v>31206</c:v>
                </c:pt>
                <c:pt idx="631">
                  <c:v>31454</c:v>
                </c:pt>
                <c:pt idx="632">
                  <c:v>31692</c:v>
                </c:pt>
                <c:pt idx="633">
                  <c:v>31921</c:v>
                </c:pt>
                <c:pt idx="634">
                  <c:v>32123</c:v>
                </c:pt>
                <c:pt idx="635">
                  <c:v>32321</c:v>
                </c:pt>
                <c:pt idx="636">
                  <c:v>32483</c:v>
                </c:pt>
                <c:pt idx="637">
                  <c:v>32656</c:v>
                </c:pt>
                <c:pt idx="638">
                  <c:v>32851</c:v>
                </c:pt>
                <c:pt idx="639">
                  <c:v>33002</c:v>
                </c:pt>
                <c:pt idx="640">
                  <c:v>33154</c:v>
                </c:pt>
                <c:pt idx="641">
                  <c:v>33283</c:v>
                </c:pt>
                <c:pt idx="642">
                  <c:v>33412</c:v>
                </c:pt>
                <c:pt idx="643">
                  <c:v>33524</c:v>
                </c:pt>
                <c:pt idx="644">
                  <c:v>33632</c:v>
                </c:pt>
                <c:pt idx="645">
                  <c:v>33732</c:v>
                </c:pt>
                <c:pt idx="646">
                  <c:v>33811</c:v>
                </c:pt>
                <c:pt idx="647">
                  <c:v>33869</c:v>
                </c:pt>
                <c:pt idx="648">
                  <c:v>33926</c:v>
                </c:pt>
                <c:pt idx="649">
                  <c:v>33991</c:v>
                </c:pt>
                <c:pt idx="650">
                  <c:v>34042</c:v>
                </c:pt>
                <c:pt idx="651">
                  <c:v>34094</c:v>
                </c:pt>
                <c:pt idx="652">
                  <c:v>34143</c:v>
                </c:pt>
                <c:pt idx="653">
                  <c:v>34183</c:v>
                </c:pt>
                <c:pt idx="654">
                  <c:v>34226</c:v>
                </c:pt>
                <c:pt idx="655">
                  <c:v>34264</c:v>
                </c:pt>
                <c:pt idx="656">
                  <c:v>34303</c:v>
                </c:pt>
                <c:pt idx="657">
                  <c:v>34331</c:v>
                </c:pt>
                <c:pt idx="658">
                  <c:v>34373</c:v>
                </c:pt>
                <c:pt idx="659">
                  <c:v>34410</c:v>
                </c:pt>
                <c:pt idx="660">
                  <c:v>34443</c:v>
                </c:pt>
                <c:pt idx="661">
                  <c:v>34477</c:v>
                </c:pt>
                <c:pt idx="662">
                  <c:v>34498</c:v>
                </c:pt>
                <c:pt idx="663">
                  <c:v>34515</c:v>
                </c:pt>
                <c:pt idx="664">
                  <c:v>34537</c:v>
                </c:pt>
                <c:pt idx="665">
                  <c:v>34554</c:v>
                </c:pt>
                <c:pt idx="666">
                  <c:v>34576</c:v>
                </c:pt>
                <c:pt idx="667">
                  <c:v>34598</c:v>
                </c:pt>
                <c:pt idx="668">
                  <c:v>34616</c:v>
                </c:pt>
                <c:pt idx="669">
                  <c:v>34632</c:v>
                </c:pt>
                <c:pt idx="670">
                  <c:v>34648</c:v>
                </c:pt>
                <c:pt idx="671">
                  <c:v>34667</c:v>
                </c:pt>
                <c:pt idx="672">
                  <c:v>34676</c:v>
                </c:pt>
                <c:pt idx="673">
                  <c:v>34694</c:v>
                </c:pt>
                <c:pt idx="674">
                  <c:v>34715</c:v>
                </c:pt>
                <c:pt idx="675">
                  <c:v>34727</c:v>
                </c:pt>
                <c:pt idx="676">
                  <c:v>34742</c:v>
                </c:pt>
                <c:pt idx="677">
                  <c:v>34755</c:v>
                </c:pt>
                <c:pt idx="678">
                  <c:v>34765</c:v>
                </c:pt>
                <c:pt idx="679">
                  <c:v>34784</c:v>
                </c:pt>
                <c:pt idx="680">
                  <c:v>34799</c:v>
                </c:pt>
                <c:pt idx="681">
                  <c:v>34823</c:v>
                </c:pt>
                <c:pt idx="682">
                  <c:v>34840</c:v>
                </c:pt>
                <c:pt idx="683">
                  <c:v>34871</c:v>
                </c:pt>
                <c:pt idx="684">
                  <c:v>34885</c:v>
                </c:pt>
                <c:pt idx="685">
                  <c:v>34894</c:v>
                </c:pt>
                <c:pt idx="686">
                  <c:v>34903</c:v>
                </c:pt>
                <c:pt idx="687">
                  <c:v>34908</c:v>
                </c:pt>
                <c:pt idx="688">
                  <c:v>34918</c:v>
                </c:pt>
                <c:pt idx="689">
                  <c:v>34922</c:v>
                </c:pt>
                <c:pt idx="690">
                  <c:v>34935</c:v>
                </c:pt>
                <c:pt idx="691">
                  <c:v>34947</c:v>
                </c:pt>
                <c:pt idx="692">
                  <c:v>34955</c:v>
                </c:pt>
                <c:pt idx="693">
                  <c:v>34969</c:v>
                </c:pt>
                <c:pt idx="694">
                  <c:v>34977</c:v>
                </c:pt>
                <c:pt idx="695">
                  <c:v>34987</c:v>
                </c:pt>
                <c:pt idx="696">
                  <c:v>34999</c:v>
                </c:pt>
                <c:pt idx="697">
                  <c:v>35009</c:v>
                </c:pt>
                <c:pt idx="698">
                  <c:v>35016</c:v>
                </c:pt>
                <c:pt idx="699">
                  <c:v>35024</c:v>
                </c:pt>
                <c:pt idx="700">
                  <c:v>35031</c:v>
                </c:pt>
                <c:pt idx="701">
                  <c:v>35035</c:v>
                </c:pt>
                <c:pt idx="702">
                  <c:v>35040</c:v>
                </c:pt>
                <c:pt idx="703">
                  <c:v>35051</c:v>
                </c:pt>
                <c:pt idx="704">
                  <c:v>35060</c:v>
                </c:pt>
                <c:pt idx="705">
                  <c:v>35066</c:v>
                </c:pt>
                <c:pt idx="706">
                  <c:v>35074</c:v>
                </c:pt>
                <c:pt idx="707">
                  <c:v>35078</c:v>
                </c:pt>
                <c:pt idx="708">
                  <c:v>35083</c:v>
                </c:pt>
                <c:pt idx="709">
                  <c:v>35092</c:v>
                </c:pt>
                <c:pt idx="710">
                  <c:v>35101</c:v>
                </c:pt>
                <c:pt idx="711">
                  <c:v>35113</c:v>
                </c:pt>
                <c:pt idx="712">
                  <c:v>35121</c:v>
                </c:pt>
                <c:pt idx="713">
                  <c:v>35128</c:v>
                </c:pt>
                <c:pt idx="714">
                  <c:v>35136</c:v>
                </c:pt>
                <c:pt idx="715">
                  <c:v>35144</c:v>
                </c:pt>
                <c:pt idx="716">
                  <c:v>35149</c:v>
                </c:pt>
                <c:pt idx="717">
                  <c:v>35157</c:v>
                </c:pt>
                <c:pt idx="718">
                  <c:v>35160</c:v>
                </c:pt>
                <c:pt idx="719">
                  <c:v>35164</c:v>
                </c:pt>
                <c:pt idx="720">
                  <c:v>35173</c:v>
                </c:pt>
                <c:pt idx="721">
                  <c:v>35176</c:v>
                </c:pt>
                <c:pt idx="722">
                  <c:v>35178</c:v>
                </c:pt>
                <c:pt idx="723">
                  <c:v>35184</c:v>
                </c:pt>
                <c:pt idx="724">
                  <c:v>35186</c:v>
                </c:pt>
                <c:pt idx="725">
                  <c:v>35191</c:v>
                </c:pt>
                <c:pt idx="726">
                  <c:v>35196</c:v>
                </c:pt>
                <c:pt idx="727">
                  <c:v>35201</c:v>
                </c:pt>
                <c:pt idx="728">
                  <c:v>35207</c:v>
                </c:pt>
                <c:pt idx="729">
                  <c:v>35215</c:v>
                </c:pt>
                <c:pt idx="730">
                  <c:v>35218</c:v>
                </c:pt>
                <c:pt idx="731">
                  <c:v>35225</c:v>
                </c:pt>
                <c:pt idx="732">
                  <c:v>35229</c:v>
                </c:pt>
                <c:pt idx="733">
                  <c:v>35236</c:v>
                </c:pt>
                <c:pt idx="734">
                  <c:v>35241</c:v>
                </c:pt>
                <c:pt idx="735">
                  <c:v>35253</c:v>
                </c:pt>
                <c:pt idx="736">
                  <c:v>35263</c:v>
                </c:pt>
                <c:pt idx="737">
                  <c:v>35265</c:v>
                </c:pt>
                <c:pt idx="738">
                  <c:v>35270</c:v>
                </c:pt>
                <c:pt idx="739">
                  <c:v>35271</c:v>
                </c:pt>
                <c:pt idx="740">
                  <c:v>35278</c:v>
                </c:pt>
                <c:pt idx="741">
                  <c:v>35282</c:v>
                </c:pt>
                <c:pt idx="742">
                  <c:v>35282</c:v>
                </c:pt>
                <c:pt idx="743">
                  <c:v>35284</c:v>
                </c:pt>
                <c:pt idx="744">
                  <c:v>35286</c:v>
                </c:pt>
                <c:pt idx="745">
                  <c:v>35288</c:v>
                </c:pt>
                <c:pt idx="746">
                  <c:v>35292</c:v>
                </c:pt>
                <c:pt idx="747">
                  <c:v>35296</c:v>
                </c:pt>
                <c:pt idx="748">
                  <c:v>35297</c:v>
                </c:pt>
                <c:pt idx="749">
                  <c:v>35301</c:v>
                </c:pt>
                <c:pt idx="750">
                  <c:v>35307</c:v>
                </c:pt>
                <c:pt idx="751">
                  <c:v>35315</c:v>
                </c:pt>
                <c:pt idx="752">
                  <c:v>35319</c:v>
                </c:pt>
                <c:pt idx="753">
                  <c:v>35323</c:v>
                </c:pt>
                <c:pt idx="754">
                  <c:v>35327</c:v>
                </c:pt>
                <c:pt idx="755">
                  <c:v>35329</c:v>
                </c:pt>
                <c:pt idx="756">
                  <c:v>35331</c:v>
                </c:pt>
                <c:pt idx="757">
                  <c:v>35337</c:v>
                </c:pt>
                <c:pt idx="758">
                  <c:v>35347</c:v>
                </c:pt>
                <c:pt idx="759">
                  <c:v>35352</c:v>
                </c:pt>
                <c:pt idx="760">
                  <c:v>35354</c:v>
                </c:pt>
                <c:pt idx="761">
                  <c:v>35358</c:v>
                </c:pt>
                <c:pt idx="762">
                  <c:v>35360</c:v>
                </c:pt>
                <c:pt idx="763">
                  <c:v>35362</c:v>
                </c:pt>
                <c:pt idx="764">
                  <c:v>35362</c:v>
                </c:pt>
                <c:pt idx="765">
                  <c:v>35368</c:v>
                </c:pt>
                <c:pt idx="766">
                  <c:v>35374</c:v>
                </c:pt>
                <c:pt idx="767">
                  <c:v>35378</c:v>
                </c:pt>
                <c:pt idx="768">
                  <c:v>35378</c:v>
                </c:pt>
                <c:pt idx="769">
                  <c:v>35381</c:v>
                </c:pt>
                <c:pt idx="770">
                  <c:v>35382</c:v>
                </c:pt>
                <c:pt idx="771">
                  <c:v>35385</c:v>
                </c:pt>
                <c:pt idx="772">
                  <c:v>35388</c:v>
                </c:pt>
                <c:pt idx="773">
                  <c:v>35394</c:v>
                </c:pt>
                <c:pt idx="774">
                  <c:v>35394</c:v>
                </c:pt>
                <c:pt idx="775">
                  <c:v>35396</c:v>
                </c:pt>
                <c:pt idx="776">
                  <c:v>35404</c:v>
                </c:pt>
                <c:pt idx="777">
                  <c:v>35406</c:v>
                </c:pt>
                <c:pt idx="778">
                  <c:v>35406</c:v>
                </c:pt>
                <c:pt idx="779">
                  <c:v>35411</c:v>
                </c:pt>
                <c:pt idx="780">
                  <c:v>35414</c:v>
                </c:pt>
                <c:pt idx="781">
                  <c:v>35417</c:v>
                </c:pt>
                <c:pt idx="782">
                  <c:v>35418</c:v>
                </c:pt>
                <c:pt idx="783">
                  <c:v>35418</c:v>
                </c:pt>
                <c:pt idx="784">
                  <c:v>35420</c:v>
                </c:pt>
                <c:pt idx="785">
                  <c:v>35422</c:v>
                </c:pt>
                <c:pt idx="786">
                  <c:v>35426</c:v>
                </c:pt>
                <c:pt idx="787">
                  <c:v>35430</c:v>
                </c:pt>
                <c:pt idx="788">
                  <c:v>35432</c:v>
                </c:pt>
                <c:pt idx="789">
                  <c:v>35433</c:v>
                </c:pt>
                <c:pt idx="790">
                  <c:v>35436</c:v>
                </c:pt>
                <c:pt idx="791">
                  <c:v>35440</c:v>
                </c:pt>
                <c:pt idx="792">
                  <c:v>35444</c:v>
                </c:pt>
                <c:pt idx="793">
                  <c:v>35445</c:v>
                </c:pt>
                <c:pt idx="794">
                  <c:v>35446</c:v>
                </c:pt>
                <c:pt idx="795">
                  <c:v>35448</c:v>
                </c:pt>
                <c:pt idx="796">
                  <c:v>35449</c:v>
                </c:pt>
                <c:pt idx="797">
                  <c:v>35451</c:v>
                </c:pt>
                <c:pt idx="798">
                  <c:v>35452</c:v>
                </c:pt>
                <c:pt idx="799">
                  <c:v>35456</c:v>
                </c:pt>
                <c:pt idx="800">
                  <c:v>35456</c:v>
                </c:pt>
                <c:pt idx="801">
                  <c:v>35456</c:v>
                </c:pt>
                <c:pt idx="802">
                  <c:v>35459</c:v>
                </c:pt>
                <c:pt idx="803">
                  <c:v>35462</c:v>
                </c:pt>
                <c:pt idx="804">
                  <c:v>35463</c:v>
                </c:pt>
                <c:pt idx="805">
                  <c:v>35466</c:v>
                </c:pt>
                <c:pt idx="806">
                  <c:v>35470</c:v>
                </c:pt>
                <c:pt idx="807">
                  <c:v>35471</c:v>
                </c:pt>
                <c:pt idx="808">
                  <c:v>35472</c:v>
                </c:pt>
                <c:pt idx="809">
                  <c:v>35479</c:v>
                </c:pt>
                <c:pt idx="810">
                  <c:v>35481</c:v>
                </c:pt>
                <c:pt idx="811">
                  <c:v>35483</c:v>
                </c:pt>
                <c:pt idx="812">
                  <c:v>35485</c:v>
                </c:pt>
                <c:pt idx="813">
                  <c:v>35488</c:v>
                </c:pt>
                <c:pt idx="814">
                  <c:v>35491</c:v>
                </c:pt>
                <c:pt idx="815">
                  <c:v>35492</c:v>
                </c:pt>
                <c:pt idx="816">
                  <c:v>35493</c:v>
                </c:pt>
                <c:pt idx="817">
                  <c:v>35494</c:v>
                </c:pt>
                <c:pt idx="818">
                  <c:v>35497</c:v>
                </c:pt>
                <c:pt idx="819">
                  <c:v>35499</c:v>
                </c:pt>
                <c:pt idx="820">
                  <c:v>35501</c:v>
                </c:pt>
                <c:pt idx="821">
                  <c:v>35503</c:v>
                </c:pt>
                <c:pt idx="822">
                  <c:v>35506</c:v>
                </c:pt>
                <c:pt idx="823">
                  <c:v>35507</c:v>
                </c:pt>
                <c:pt idx="824">
                  <c:v>35509</c:v>
                </c:pt>
                <c:pt idx="825">
                  <c:v>35511</c:v>
                </c:pt>
                <c:pt idx="826">
                  <c:v>35513</c:v>
                </c:pt>
                <c:pt idx="827">
                  <c:v>35514</c:v>
                </c:pt>
                <c:pt idx="828">
                  <c:v>35516</c:v>
                </c:pt>
                <c:pt idx="829">
                  <c:v>35518</c:v>
                </c:pt>
                <c:pt idx="830">
                  <c:v>35519</c:v>
                </c:pt>
                <c:pt idx="831">
                  <c:v>35521</c:v>
                </c:pt>
                <c:pt idx="832">
                  <c:v>35521</c:v>
                </c:pt>
                <c:pt idx="833">
                  <c:v>35525</c:v>
                </c:pt>
                <c:pt idx="834">
                  <c:v>35525</c:v>
                </c:pt>
                <c:pt idx="835">
                  <c:v>35526</c:v>
                </c:pt>
                <c:pt idx="836">
                  <c:v>35528</c:v>
                </c:pt>
                <c:pt idx="837">
                  <c:v>35531</c:v>
                </c:pt>
                <c:pt idx="838">
                  <c:v>35531</c:v>
                </c:pt>
                <c:pt idx="839">
                  <c:v>35531</c:v>
                </c:pt>
                <c:pt idx="840">
                  <c:v>35533</c:v>
                </c:pt>
                <c:pt idx="841">
                  <c:v>35535</c:v>
                </c:pt>
                <c:pt idx="842">
                  <c:v>35536</c:v>
                </c:pt>
                <c:pt idx="843">
                  <c:v>35538</c:v>
                </c:pt>
                <c:pt idx="844">
                  <c:v>35539</c:v>
                </c:pt>
                <c:pt idx="845">
                  <c:v>35541</c:v>
                </c:pt>
                <c:pt idx="846">
                  <c:v>35541</c:v>
                </c:pt>
                <c:pt idx="847">
                  <c:v>35541</c:v>
                </c:pt>
                <c:pt idx="848">
                  <c:v>35545</c:v>
                </c:pt>
                <c:pt idx="849">
                  <c:v>35547</c:v>
                </c:pt>
                <c:pt idx="850">
                  <c:v>35548</c:v>
                </c:pt>
                <c:pt idx="851">
                  <c:v>35550</c:v>
                </c:pt>
                <c:pt idx="852">
                  <c:v>35554</c:v>
                </c:pt>
                <c:pt idx="853">
                  <c:v>35557</c:v>
                </c:pt>
                <c:pt idx="854">
                  <c:v>35559</c:v>
                </c:pt>
                <c:pt idx="855">
                  <c:v>35562</c:v>
                </c:pt>
                <c:pt idx="856">
                  <c:v>35562</c:v>
                </c:pt>
                <c:pt idx="857">
                  <c:v>35562</c:v>
                </c:pt>
                <c:pt idx="858">
                  <c:v>35563</c:v>
                </c:pt>
                <c:pt idx="859">
                  <c:v>35563</c:v>
                </c:pt>
                <c:pt idx="860">
                  <c:v>35563</c:v>
                </c:pt>
                <c:pt idx="861">
                  <c:v>35566</c:v>
                </c:pt>
                <c:pt idx="862">
                  <c:v>35568</c:v>
                </c:pt>
                <c:pt idx="863">
                  <c:v>35569</c:v>
                </c:pt>
                <c:pt idx="864">
                  <c:v>35572</c:v>
                </c:pt>
                <c:pt idx="865">
                  <c:v>35572</c:v>
                </c:pt>
                <c:pt idx="866">
                  <c:v>35574</c:v>
                </c:pt>
                <c:pt idx="867">
                  <c:v>35574</c:v>
                </c:pt>
                <c:pt idx="868">
                  <c:v>35574</c:v>
                </c:pt>
                <c:pt idx="869">
                  <c:v>35574</c:v>
                </c:pt>
                <c:pt idx="870">
                  <c:v>35574</c:v>
                </c:pt>
                <c:pt idx="871">
                  <c:v>35576</c:v>
                </c:pt>
                <c:pt idx="872">
                  <c:v>35577</c:v>
                </c:pt>
                <c:pt idx="873">
                  <c:v>35578</c:v>
                </c:pt>
                <c:pt idx="874">
                  <c:v>35580</c:v>
                </c:pt>
                <c:pt idx="875">
                  <c:v>35582</c:v>
                </c:pt>
                <c:pt idx="876">
                  <c:v>35583</c:v>
                </c:pt>
                <c:pt idx="877">
                  <c:v>35584</c:v>
                </c:pt>
                <c:pt idx="878">
                  <c:v>35584</c:v>
                </c:pt>
                <c:pt idx="879">
                  <c:v>35585</c:v>
                </c:pt>
                <c:pt idx="880">
                  <c:v>35586</c:v>
                </c:pt>
                <c:pt idx="881">
                  <c:v>35587</c:v>
                </c:pt>
                <c:pt idx="882">
                  <c:v>35587</c:v>
                </c:pt>
                <c:pt idx="883">
                  <c:v>35587</c:v>
                </c:pt>
                <c:pt idx="884">
                  <c:v>35590</c:v>
                </c:pt>
                <c:pt idx="885">
                  <c:v>35592</c:v>
                </c:pt>
                <c:pt idx="886">
                  <c:v>35594</c:v>
                </c:pt>
                <c:pt idx="887">
                  <c:v>35597</c:v>
                </c:pt>
                <c:pt idx="888">
                  <c:v>35598</c:v>
                </c:pt>
                <c:pt idx="889">
                  <c:v>35600</c:v>
                </c:pt>
                <c:pt idx="890">
                  <c:v>35600</c:v>
                </c:pt>
                <c:pt idx="891">
                  <c:v>35601</c:v>
                </c:pt>
                <c:pt idx="892">
                  <c:v>35602</c:v>
                </c:pt>
                <c:pt idx="893">
                  <c:v>35602</c:v>
                </c:pt>
                <c:pt idx="894">
                  <c:v>35602</c:v>
                </c:pt>
                <c:pt idx="895">
                  <c:v>35603</c:v>
                </c:pt>
                <c:pt idx="896">
                  <c:v>35605</c:v>
                </c:pt>
                <c:pt idx="897">
                  <c:v>35608</c:v>
                </c:pt>
                <c:pt idx="898">
                  <c:v>35608</c:v>
                </c:pt>
                <c:pt idx="899">
                  <c:v>35609</c:v>
                </c:pt>
                <c:pt idx="900">
                  <c:v>35610</c:v>
                </c:pt>
                <c:pt idx="901">
                  <c:v>35613</c:v>
                </c:pt>
                <c:pt idx="902">
                  <c:v>35615</c:v>
                </c:pt>
                <c:pt idx="903">
                  <c:v>35616</c:v>
                </c:pt>
                <c:pt idx="904">
                  <c:v>35617</c:v>
                </c:pt>
                <c:pt idx="905">
                  <c:v>35619</c:v>
                </c:pt>
                <c:pt idx="906">
                  <c:v>35621</c:v>
                </c:pt>
                <c:pt idx="907">
                  <c:v>35623</c:v>
                </c:pt>
                <c:pt idx="908">
                  <c:v>35623</c:v>
                </c:pt>
                <c:pt idx="909">
                  <c:v>35623</c:v>
                </c:pt>
                <c:pt idx="910">
                  <c:v>35625</c:v>
                </c:pt>
                <c:pt idx="911">
                  <c:v>35625</c:v>
                </c:pt>
                <c:pt idx="912">
                  <c:v>35626</c:v>
                </c:pt>
                <c:pt idx="913">
                  <c:v>35627</c:v>
                </c:pt>
                <c:pt idx="914">
                  <c:v>35629</c:v>
                </c:pt>
                <c:pt idx="915">
                  <c:v>35629</c:v>
                </c:pt>
                <c:pt idx="916">
                  <c:v>35630</c:v>
                </c:pt>
                <c:pt idx="917">
                  <c:v>35630</c:v>
                </c:pt>
                <c:pt idx="918">
                  <c:v>35631</c:v>
                </c:pt>
                <c:pt idx="919">
                  <c:v>35631</c:v>
                </c:pt>
                <c:pt idx="920">
                  <c:v>35633</c:v>
                </c:pt>
                <c:pt idx="921">
                  <c:v>35635</c:v>
                </c:pt>
                <c:pt idx="922">
                  <c:v>35636</c:v>
                </c:pt>
                <c:pt idx="923">
                  <c:v>35638</c:v>
                </c:pt>
                <c:pt idx="924">
                  <c:v>35640</c:v>
                </c:pt>
                <c:pt idx="925">
                  <c:v>35641</c:v>
                </c:pt>
                <c:pt idx="926">
                  <c:v>35644</c:v>
                </c:pt>
                <c:pt idx="927">
                  <c:v>35645</c:v>
                </c:pt>
                <c:pt idx="928">
                  <c:v>35647</c:v>
                </c:pt>
                <c:pt idx="929">
                  <c:v>35652</c:v>
                </c:pt>
                <c:pt idx="930">
                  <c:v>35652</c:v>
                </c:pt>
                <c:pt idx="931">
                  <c:v>35654</c:v>
                </c:pt>
                <c:pt idx="932">
                  <c:v>35654</c:v>
                </c:pt>
                <c:pt idx="933">
                  <c:v>35656</c:v>
                </c:pt>
                <c:pt idx="934">
                  <c:v>35658</c:v>
                </c:pt>
                <c:pt idx="935">
                  <c:v>35659</c:v>
                </c:pt>
                <c:pt idx="936">
                  <c:v>35661</c:v>
                </c:pt>
                <c:pt idx="937">
                  <c:v>35661</c:v>
                </c:pt>
                <c:pt idx="938">
                  <c:v>35662</c:v>
                </c:pt>
                <c:pt idx="939">
                  <c:v>35662</c:v>
                </c:pt>
                <c:pt idx="940">
                  <c:v>35663</c:v>
                </c:pt>
                <c:pt idx="941">
                  <c:v>35663</c:v>
                </c:pt>
                <c:pt idx="942">
                  <c:v>35666</c:v>
                </c:pt>
                <c:pt idx="943">
                  <c:v>35666</c:v>
                </c:pt>
                <c:pt idx="944">
                  <c:v>35669</c:v>
                </c:pt>
                <c:pt idx="945">
                  <c:v>35670</c:v>
                </c:pt>
                <c:pt idx="946">
                  <c:v>35672</c:v>
                </c:pt>
                <c:pt idx="947">
                  <c:v>35674</c:v>
                </c:pt>
                <c:pt idx="948">
                  <c:v>35675</c:v>
                </c:pt>
                <c:pt idx="949">
                  <c:v>35677</c:v>
                </c:pt>
                <c:pt idx="950">
                  <c:v>35677</c:v>
                </c:pt>
                <c:pt idx="951">
                  <c:v>35677</c:v>
                </c:pt>
                <c:pt idx="952">
                  <c:v>35679</c:v>
                </c:pt>
                <c:pt idx="953">
                  <c:v>35680</c:v>
                </c:pt>
                <c:pt idx="954">
                  <c:v>35681</c:v>
                </c:pt>
                <c:pt idx="955">
                  <c:v>35683</c:v>
                </c:pt>
                <c:pt idx="956">
                  <c:v>35684</c:v>
                </c:pt>
                <c:pt idx="957">
                  <c:v>35684</c:v>
                </c:pt>
                <c:pt idx="958">
                  <c:v>35685</c:v>
                </c:pt>
                <c:pt idx="959">
                  <c:v>35687</c:v>
                </c:pt>
                <c:pt idx="960">
                  <c:v>35687</c:v>
                </c:pt>
                <c:pt idx="961">
                  <c:v>35687</c:v>
                </c:pt>
                <c:pt idx="962">
                  <c:v>35688</c:v>
                </c:pt>
                <c:pt idx="963">
                  <c:v>35690</c:v>
                </c:pt>
                <c:pt idx="964">
                  <c:v>35690</c:v>
                </c:pt>
                <c:pt idx="965">
                  <c:v>35690</c:v>
                </c:pt>
                <c:pt idx="966">
                  <c:v>35691</c:v>
                </c:pt>
                <c:pt idx="967">
                  <c:v>35691</c:v>
                </c:pt>
                <c:pt idx="968">
                  <c:v>35691</c:v>
                </c:pt>
                <c:pt idx="969">
                  <c:v>35692</c:v>
                </c:pt>
                <c:pt idx="970">
                  <c:v>35693</c:v>
                </c:pt>
                <c:pt idx="971">
                  <c:v>35693</c:v>
                </c:pt>
                <c:pt idx="972">
                  <c:v>35693</c:v>
                </c:pt>
                <c:pt idx="973">
                  <c:v>35695</c:v>
                </c:pt>
                <c:pt idx="974">
                  <c:v>35695</c:v>
                </c:pt>
                <c:pt idx="975">
                  <c:v>35696</c:v>
                </c:pt>
                <c:pt idx="976">
                  <c:v>35696</c:v>
                </c:pt>
                <c:pt idx="977">
                  <c:v>35698</c:v>
                </c:pt>
                <c:pt idx="978">
                  <c:v>35698</c:v>
                </c:pt>
                <c:pt idx="979">
                  <c:v>35701</c:v>
                </c:pt>
                <c:pt idx="980">
                  <c:v>35701</c:v>
                </c:pt>
                <c:pt idx="981">
                  <c:v>35701</c:v>
                </c:pt>
                <c:pt idx="982">
                  <c:v>35701</c:v>
                </c:pt>
                <c:pt idx="983">
                  <c:v>35703</c:v>
                </c:pt>
                <c:pt idx="984">
                  <c:v>35705</c:v>
                </c:pt>
                <c:pt idx="985">
                  <c:v>35706</c:v>
                </c:pt>
                <c:pt idx="986">
                  <c:v>35707</c:v>
                </c:pt>
                <c:pt idx="987">
                  <c:v>35708</c:v>
                </c:pt>
                <c:pt idx="988">
                  <c:v>35709</c:v>
                </c:pt>
                <c:pt idx="989">
                  <c:v>35711</c:v>
                </c:pt>
                <c:pt idx="990">
                  <c:v>35713</c:v>
                </c:pt>
                <c:pt idx="991">
                  <c:v>35714</c:v>
                </c:pt>
                <c:pt idx="992">
                  <c:v>35715</c:v>
                </c:pt>
                <c:pt idx="993">
                  <c:v>35715</c:v>
                </c:pt>
                <c:pt idx="994">
                  <c:v>35715</c:v>
                </c:pt>
                <c:pt idx="995">
                  <c:v>35716</c:v>
                </c:pt>
                <c:pt idx="996">
                  <c:v>35719</c:v>
                </c:pt>
                <c:pt idx="997">
                  <c:v>35720</c:v>
                </c:pt>
                <c:pt idx="998">
                  <c:v>35721</c:v>
                </c:pt>
                <c:pt idx="999">
                  <c:v>35722</c:v>
                </c:pt>
                <c:pt idx="1000">
                  <c:v>35722</c:v>
                </c:pt>
                <c:pt idx="1001">
                  <c:v>35722</c:v>
                </c:pt>
                <c:pt idx="1002">
                  <c:v>35723</c:v>
                </c:pt>
                <c:pt idx="1003">
                  <c:v>35724</c:v>
                </c:pt>
                <c:pt idx="1004">
                  <c:v>35724</c:v>
                </c:pt>
                <c:pt idx="1005">
                  <c:v>35724</c:v>
                </c:pt>
                <c:pt idx="1006">
                  <c:v>35724</c:v>
                </c:pt>
                <c:pt idx="1007">
                  <c:v>35726</c:v>
                </c:pt>
                <c:pt idx="1008">
                  <c:v>35727</c:v>
                </c:pt>
                <c:pt idx="1009">
                  <c:v>35728</c:v>
                </c:pt>
                <c:pt idx="1010">
                  <c:v>35729</c:v>
                </c:pt>
                <c:pt idx="1011">
                  <c:v>35730</c:v>
                </c:pt>
                <c:pt idx="1012">
                  <c:v>35732</c:v>
                </c:pt>
                <c:pt idx="1013">
                  <c:v>35734</c:v>
                </c:pt>
                <c:pt idx="1014">
                  <c:v>35734</c:v>
                </c:pt>
                <c:pt idx="1015">
                  <c:v>35737</c:v>
                </c:pt>
                <c:pt idx="1016">
                  <c:v>35738</c:v>
                </c:pt>
                <c:pt idx="1017">
                  <c:v>35739</c:v>
                </c:pt>
                <c:pt idx="1018">
                  <c:v>35740</c:v>
                </c:pt>
                <c:pt idx="1019">
                  <c:v>35742</c:v>
                </c:pt>
                <c:pt idx="1020">
                  <c:v>35743</c:v>
                </c:pt>
                <c:pt idx="1021">
                  <c:v>35744</c:v>
                </c:pt>
                <c:pt idx="1022">
                  <c:v>35745</c:v>
                </c:pt>
                <c:pt idx="1023">
                  <c:v>35747</c:v>
                </c:pt>
                <c:pt idx="1024">
                  <c:v>35748</c:v>
                </c:pt>
                <c:pt idx="1025">
                  <c:v>35750</c:v>
                </c:pt>
                <c:pt idx="1026">
                  <c:v>35751</c:v>
                </c:pt>
                <c:pt idx="1027">
                  <c:v>35752</c:v>
                </c:pt>
                <c:pt idx="1028">
                  <c:v>35755</c:v>
                </c:pt>
                <c:pt idx="1029">
                  <c:v>35757</c:v>
                </c:pt>
                <c:pt idx="1030">
                  <c:v>35757</c:v>
                </c:pt>
                <c:pt idx="1031">
                  <c:v>35757</c:v>
                </c:pt>
                <c:pt idx="1032">
                  <c:v>35758</c:v>
                </c:pt>
                <c:pt idx="1033">
                  <c:v>35759</c:v>
                </c:pt>
                <c:pt idx="1034">
                  <c:v>35759</c:v>
                </c:pt>
                <c:pt idx="1035">
                  <c:v>35761</c:v>
                </c:pt>
                <c:pt idx="1036">
                  <c:v>35761</c:v>
                </c:pt>
                <c:pt idx="1037">
                  <c:v>35762</c:v>
                </c:pt>
                <c:pt idx="1038">
                  <c:v>35764</c:v>
                </c:pt>
                <c:pt idx="1039">
                  <c:v>35765</c:v>
                </c:pt>
                <c:pt idx="1040">
                  <c:v>35765</c:v>
                </c:pt>
                <c:pt idx="1041">
                  <c:v>35768</c:v>
                </c:pt>
                <c:pt idx="1042">
                  <c:v>35769</c:v>
                </c:pt>
                <c:pt idx="1043">
                  <c:v>35770</c:v>
                </c:pt>
                <c:pt idx="1044">
                  <c:v>35771</c:v>
                </c:pt>
                <c:pt idx="1045">
                  <c:v>35772</c:v>
                </c:pt>
                <c:pt idx="1046">
                  <c:v>35773</c:v>
                </c:pt>
                <c:pt idx="1047">
                  <c:v>35774</c:v>
                </c:pt>
                <c:pt idx="1048">
                  <c:v>35774</c:v>
                </c:pt>
                <c:pt idx="1049">
                  <c:v>35774</c:v>
                </c:pt>
                <c:pt idx="1050">
                  <c:v>35774</c:v>
                </c:pt>
                <c:pt idx="1051">
                  <c:v>35774</c:v>
                </c:pt>
                <c:pt idx="1052">
                  <c:v>35774</c:v>
                </c:pt>
                <c:pt idx="1053">
                  <c:v>35774</c:v>
                </c:pt>
                <c:pt idx="1054">
                  <c:v>35774</c:v>
                </c:pt>
                <c:pt idx="1055">
                  <c:v>35774</c:v>
                </c:pt>
                <c:pt idx="1056">
                  <c:v>35774</c:v>
                </c:pt>
                <c:pt idx="1057">
                  <c:v>35774</c:v>
                </c:pt>
                <c:pt idx="1058">
                  <c:v>35774</c:v>
                </c:pt>
                <c:pt idx="1059">
                  <c:v>35774</c:v>
                </c:pt>
                <c:pt idx="1060">
                  <c:v>35774</c:v>
                </c:pt>
                <c:pt idx="1061">
                  <c:v>35774</c:v>
                </c:pt>
                <c:pt idx="1062">
                  <c:v>35774</c:v>
                </c:pt>
                <c:pt idx="1063">
                  <c:v>35774</c:v>
                </c:pt>
                <c:pt idx="1064">
                  <c:v>35774</c:v>
                </c:pt>
                <c:pt idx="1065">
                  <c:v>35774</c:v>
                </c:pt>
                <c:pt idx="1066">
                  <c:v>35774</c:v>
                </c:pt>
                <c:pt idx="1067">
                  <c:v>35774</c:v>
                </c:pt>
                <c:pt idx="1068">
                  <c:v>35774</c:v>
                </c:pt>
                <c:pt idx="1069">
                  <c:v>35774</c:v>
                </c:pt>
                <c:pt idx="1070">
                  <c:v>35774</c:v>
                </c:pt>
                <c:pt idx="1071">
                  <c:v>35774</c:v>
                </c:pt>
                <c:pt idx="1072">
                  <c:v>35774</c:v>
                </c:pt>
                <c:pt idx="1073">
                  <c:v>35774</c:v>
                </c:pt>
                <c:pt idx="1074">
                  <c:v>35774</c:v>
                </c:pt>
                <c:pt idx="1075">
                  <c:v>35774</c:v>
                </c:pt>
                <c:pt idx="1076">
                  <c:v>35774</c:v>
                </c:pt>
                <c:pt idx="1077">
                  <c:v>35774</c:v>
                </c:pt>
                <c:pt idx="1078">
                  <c:v>35774</c:v>
                </c:pt>
                <c:pt idx="1079">
                  <c:v>35774</c:v>
                </c:pt>
                <c:pt idx="1080">
                  <c:v>35774</c:v>
                </c:pt>
                <c:pt idx="1081">
                  <c:v>35774</c:v>
                </c:pt>
                <c:pt idx="1082">
                  <c:v>35774</c:v>
                </c:pt>
                <c:pt idx="1083">
                  <c:v>35774</c:v>
                </c:pt>
                <c:pt idx="1084">
                  <c:v>35774</c:v>
                </c:pt>
                <c:pt idx="1085">
                  <c:v>35774</c:v>
                </c:pt>
                <c:pt idx="1086">
                  <c:v>35774</c:v>
                </c:pt>
                <c:pt idx="1087">
                  <c:v>35774</c:v>
                </c:pt>
                <c:pt idx="1088">
                  <c:v>35774</c:v>
                </c:pt>
                <c:pt idx="1089">
                  <c:v>35774</c:v>
                </c:pt>
                <c:pt idx="1090">
                  <c:v>35774</c:v>
                </c:pt>
                <c:pt idx="1091">
                  <c:v>35774</c:v>
                </c:pt>
                <c:pt idx="1092">
                  <c:v>35774</c:v>
                </c:pt>
                <c:pt idx="1093">
                  <c:v>35774</c:v>
                </c:pt>
                <c:pt idx="1094">
                  <c:v>35774</c:v>
                </c:pt>
                <c:pt idx="1095">
                  <c:v>35774</c:v>
                </c:pt>
                <c:pt idx="1096">
                  <c:v>35774</c:v>
                </c:pt>
                <c:pt idx="1097">
                  <c:v>35774</c:v>
                </c:pt>
                <c:pt idx="1098">
                  <c:v>35774</c:v>
                </c:pt>
                <c:pt idx="1099">
                  <c:v>35774</c:v>
                </c:pt>
                <c:pt idx="1100">
                  <c:v>35774</c:v>
                </c:pt>
                <c:pt idx="1101">
                  <c:v>35774</c:v>
                </c:pt>
                <c:pt idx="1102">
                  <c:v>35774</c:v>
                </c:pt>
                <c:pt idx="1103">
                  <c:v>35774</c:v>
                </c:pt>
                <c:pt idx="1104">
                  <c:v>35774</c:v>
                </c:pt>
                <c:pt idx="1105">
                  <c:v>35774</c:v>
                </c:pt>
                <c:pt idx="1106">
                  <c:v>35774</c:v>
                </c:pt>
                <c:pt idx="1107">
                  <c:v>35774</c:v>
                </c:pt>
                <c:pt idx="1108">
                  <c:v>35774</c:v>
                </c:pt>
                <c:pt idx="1109">
                  <c:v>35774</c:v>
                </c:pt>
                <c:pt idx="1110">
                  <c:v>35774</c:v>
                </c:pt>
                <c:pt idx="1111">
                  <c:v>35774</c:v>
                </c:pt>
                <c:pt idx="1112">
                  <c:v>35774</c:v>
                </c:pt>
                <c:pt idx="1113">
                  <c:v>35774</c:v>
                </c:pt>
                <c:pt idx="1114">
                  <c:v>35774</c:v>
                </c:pt>
                <c:pt idx="1115">
                  <c:v>35774</c:v>
                </c:pt>
                <c:pt idx="1116">
                  <c:v>35774</c:v>
                </c:pt>
                <c:pt idx="1117">
                  <c:v>35774</c:v>
                </c:pt>
                <c:pt idx="1118">
                  <c:v>35774</c:v>
                </c:pt>
                <c:pt idx="1119">
                  <c:v>35774</c:v>
                </c:pt>
                <c:pt idx="1120">
                  <c:v>35774</c:v>
                </c:pt>
                <c:pt idx="1121">
                  <c:v>35774</c:v>
                </c:pt>
                <c:pt idx="1122">
                  <c:v>35774</c:v>
                </c:pt>
                <c:pt idx="1123">
                  <c:v>35774</c:v>
                </c:pt>
                <c:pt idx="1124">
                  <c:v>35774</c:v>
                </c:pt>
                <c:pt idx="1125">
                  <c:v>35774</c:v>
                </c:pt>
                <c:pt idx="1126">
                  <c:v>35774</c:v>
                </c:pt>
                <c:pt idx="1127">
                  <c:v>35774</c:v>
                </c:pt>
                <c:pt idx="1128">
                  <c:v>35774</c:v>
                </c:pt>
                <c:pt idx="1129">
                  <c:v>35774</c:v>
                </c:pt>
                <c:pt idx="1130">
                  <c:v>35774</c:v>
                </c:pt>
                <c:pt idx="1131">
                  <c:v>35774</c:v>
                </c:pt>
                <c:pt idx="1132">
                  <c:v>35774</c:v>
                </c:pt>
                <c:pt idx="1133">
                  <c:v>35774</c:v>
                </c:pt>
                <c:pt idx="1134">
                  <c:v>35774</c:v>
                </c:pt>
                <c:pt idx="1135">
                  <c:v>35774</c:v>
                </c:pt>
                <c:pt idx="1136">
                  <c:v>35774</c:v>
                </c:pt>
                <c:pt idx="1137">
                  <c:v>35774</c:v>
                </c:pt>
                <c:pt idx="1138">
                  <c:v>35774</c:v>
                </c:pt>
                <c:pt idx="1139">
                  <c:v>35774</c:v>
                </c:pt>
                <c:pt idx="1140">
                  <c:v>35774</c:v>
                </c:pt>
                <c:pt idx="1141">
                  <c:v>35774</c:v>
                </c:pt>
                <c:pt idx="1142">
                  <c:v>35774</c:v>
                </c:pt>
                <c:pt idx="1143">
                  <c:v>35774</c:v>
                </c:pt>
                <c:pt idx="1144">
                  <c:v>35774</c:v>
                </c:pt>
                <c:pt idx="1145">
                  <c:v>35774</c:v>
                </c:pt>
                <c:pt idx="1146">
                  <c:v>35774</c:v>
                </c:pt>
                <c:pt idx="1147">
                  <c:v>35774</c:v>
                </c:pt>
                <c:pt idx="1148">
                  <c:v>35774</c:v>
                </c:pt>
                <c:pt idx="1149">
                  <c:v>35774</c:v>
                </c:pt>
                <c:pt idx="1150">
                  <c:v>35774</c:v>
                </c:pt>
                <c:pt idx="1151">
                  <c:v>35774</c:v>
                </c:pt>
                <c:pt idx="1152">
                  <c:v>35774</c:v>
                </c:pt>
                <c:pt idx="1153">
                  <c:v>35774</c:v>
                </c:pt>
                <c:pt idx="1154">
                  <c:v>35774</c:v>
                </c:pt>
                <c:pt idx="1155">
                  <c:v>35774</c:v>
                </c:pt>
                <c:pt idx="1156">
                  <c:v>35774</c:v>
                </c:pt>
                <c:pt idx="1157">
                  <c:v>35774</c:v>
                </c:pt>
                <c:pt idx="1158">
                  <c:v>35774</c:v>
                </c:pt>
                <c:pt idx="1159">
                  <c:v>35774</c:v>
                </c:pt>
                <c:pt idx="1160">
                  <c:v>35774</c:v>
                </c:pt>
                <c:pt idx="1161">
                  <c:v>35774</c:v>
                </c:pt>
                <c:pt idx="1162">
                  <c:v>35774</c:v>
                </c:pt>
                <c:pt idx="1163">
                  <c:v>35774</c:v>
                </c:pt>
                <c:pt idx="1164">
                  <c:v>35774</c:v>
                </c:pt>
                <c:pt idx="1165">
                  <c:v>35774</c:v>
                </c:pt>
                <c:pt idx="1166">
                  <c:v>35774</c:v>
                </c:pt>
                <c:pt idx="1167">
                  <c:v>35774</c:v>
                </c:pt>
                <c:pt idx="1168">
                  <c:v>35774</c:v>
                </c:pt>
                <c:pt idx="1169">
                  <c:v>35774</c:v>
                </c:pt>
                <c:pt idx="1170">
                  <c:v>35774</c:v>
                </c:pt>
                <c:pt idx="1171">
                  <c:v>35774</c:v>
                </c:pt>
                <c:pt idx="1172">
                  <c:v>35774</c:v>
                </c:pt>
                <c:pt idx="1173">
                  <c:v>35774</c:v>
                </c:pt>
                <c:pt idx="1174">
                  <c:v>35774</c:v>
                </c:pt>
                <c:pt idx="1175">
                  <c:v>35774</c:v>
                </c:pt>
                <c:pt idx="1176">
                  <c:v>35774</c:v>
                </c:pt>
                <c:pt idx="1177">
                  <c:v>35774</c:v>
                </c:pt>
                <c:pt idx="1178">
                  <c:v>35774</c:v>
                </c:pt>
                <c:pt idx="1179">
                  <c:v>35774</c:v>
                </c:pt>
                <c:pt idx="1180">
                  <c:v>35774</c:v>
                </c:pt>
                <c:pt idx="1181">
                  <c:v>35774</c:v>
                </c:pt>
                <c:pt idx="1182">
                  <c:v>35774</c:v>
                </c:pt>
                <c:pt idx="1183">
                  <c:v>35774</c:v>
                </c:pt>
                <c:pt idx="1184">
                  <c:v>35774</c:v>
                </c:pt>
                <c:pt idx="1185">
                  <c:v>35774</c:v>
                </c:pt>
                <c:pt idx="1186">
                  <c:v>35774</c:v>
                </c:pt>
                <c:pt idx="1187">
                  <c:v>35774</c:v>
                </c:pt>
                <c:pt idx="1188">
                  <c:v>35774</c:v>
                </c:pt>
                <c:pt idx="1189">
                  <c:v>35774</c:v>
                </c:pt>
                <c:pt idx="1190">
                  <c:v>35774</c:v>
                </c:pt>
                <c:pt idx="1191">
                  <c:v>35774</c:v>
                </c:pt>
                <c:pt idx="1192">
                  <c:v>35774</c:v>
                </c:pt>
                <c:pt idx="1193">
                  <c:v>35774</c:v>
                </c:pt>
                <c:pt idx="1194">
                  <c:v>35774</c:v>
                </c:pt>
                <c:pt idx="1195">
                  <c:v>35774</c:v>
                </c:pt>
                <c:pt idx="1196">
                  <c:v>35774</c:v>
                </c:pt>
                <c:pt idx="1197">
                  <c:v>35774</c:v>
                </c:pt>
                <c:pt idx="1198">
                  <c:v>35774</c:v>
                </c:pt>
                <c:pt idx="1199">
                  <c:v>35774</c:v>
                </c:pt>
                <c:pt idx="1200">
                  <c:v>35774</c:v>
                </c:pt>
                <c:pt idx="1201">
                  <c:v>35774</c:v>
                </c:pt>
                <c:pt idx="1202">
                  <c:v>35774</c:v>
                </c:pt>
                <c:pt idx="1203">
                  <c:v>35774</c:v>
                </c:pt>
                <c:pt idx="1204">
                  <c:v>35774</c:v>
                </c:pt>
                <c:pt idx="1205">
                  <c:v>35774</c:v>
                </c:pt>
                <c:pt idx="1206">
                  <c:v>35774</c:v>
                </c:pt>
                <c:pt idx="1207">
                  <c:v>35774</c:v>
                </c:pt>
                <c:pt idx="1208">
                  <c:v>35774</c:v>
                </c:pt>
                <c:pt idx="1209">
                  <c:v>35774</c:v>
                </c:pt>
                <c:pt idx="1210">
                  <c:v>35774</c:v>
                </c:pt>
                <c:pt idx="1211">
                  <c:v>35774</c:v>
                </c:pt>
                <c:pt idx="1212">
                  <c:v>35774</c:v>
                </c:pt>
                <c:pt idx="1213">
                  <c:v>35774</c:v>
                </c:pt>
                <c:pt idx="1214">
                  <c:v>35774</c:v>
                </c:pt>
                <c:pt idx="1215">
                  <c:v>35774</c:v>
                </c:pt>
                <c:pt idx="1216">
                  <c:v>35774</c:v>
                </c:pt>
                <c:pt idx="1217">
                  <c:v>35774</c:v>
                </c:pt>
                <c:pt idx="1218">
                  <c:v>35774</c:v>
                </c:pt>
                <c:pt idx="1219">
                  <c:v>35774</c:v>
                </c:pt>
                <c:pt idx="1220">
                  <c:v>35774</c:v>
                </c:pt>
                <c:pt idx="1221">
                  <c:v>35774</c:v>
                </c:pt>
                <c:pt idx="1222">
                  <c:v>35774</c:v>
                </c:pt>
                <c:pt idx="1223">
                  <c:v>35774</c:v>
                </c:pt>
                <c:pt idx="1224">
                  <c:v>35774</c:v>
                </c:pt>
                <c:pt idx="1225">
                  <c:v>35774</c:v>
                </c:pt>
                <c:pt idx="1226">
                  <c:v>35774</c:v>
                </c:pt>
                <c:pt idx="1227">
                  <c:v>35774</c:v>
                </c:pt>
                <c:pt idx="1228">
                  <c:v>35774</c:v>
                </c:pt>
                <c:pt idx="1229">
                  <c:v>35774</c:v>
                </c:pt>
                <c:pt idx="1230">
                  <c:v>35774</c:v>
                </c:pt>
                <c:pt idx="1231">
                  <c:v>35774</c:v>
                </c:pt>
                <c:pt idx="1232">
                  <c:v>35774</c:v>
                </c:pt>
                <c:pt idx="1233">
                  <c:v>35774</c:v>
                </c:pt>
                <c:pt idx="1234">
                  <c:v>35774</c:v>
                </c:pt>
                <c:pt idx="1235">
                  <c:v>35774</c:v>
                </c:pt>
                <c:pt idx="1236">
                  <c:v>35774</c:v>
                </c:pt>
                <c:pt idx="1237">
                  <c:v>35774</c:v>
                </c:pt>
                <c:pt idx="1238">
                  <c:v>35774</c:v>
                </c:pt>
                <c:pt idx="1239">
                  <c:v>35774</c:v>
                </c:pt>
                <c:pt idx="1240">
                  <c:v>35774</c:v>
                </c:pt>
                <c:pt idx="1241">
                  <c:v>35774</c:v>
                </c:pt>
                <c:pt idx="1242">
                  <c:v>35774</c:v>
                </c:pt>
                <c:pt idx="1243">
                  <c:v>35774</c:v>
                </c:pt>
                <c:pt idx="1244">
                  <c:v>35774</c:v>
                </c:pt>
                <c:pt idx="1245">
                  <c:v>35774</c:v>
                </c:pt>
                <c:pt idx="1246">
                  <c:v>35774</c:v>
                </c:pt>
                <c:pt idx="1247">
                  <c:v>35774</c:v>
                </c:pt>
                <c:pt idx="1248">
                  <c:v>35774</c:v>
                </c:pt>
                <c:pt idx="1249">
                  <c:v>35774</c:v>
                </c:pt>
                <c:pt idx="1250">
                  <c:v>35774</c:v>
                </c:pt>
                <c:pt idx="1251">
                  <c:v>35774</c:v>
                </c:pt>
                <c:pt idx="1252">
                  <c:v>35774</c:v>
                </c:pt>
                <c:pt idx="1253">
                  <c:v>35774</c:v>
                </c:pt>
                <c:pt idx="1254">
                  <c:v>35774</c:v>
                </c:pt>
                <c:pt idx="1255">
                  <c:v>35774</c:v>
                </c:pt>
                <c:pt idx="1256">
                  <c:v>35774</c:v>
                </c:pt>
                <c:pt idx="1257">
                  <c:v>35774</c:v>
                </c:pt>
                <c:pt idx="1258">
                  <c:v>35774</c:v>
                </c:pt>
                <c:pt idx="1259">
                  <c:v>35774</c:v>
                </c:pt>
                <c:pt idx="1260">
                  <c:v>35774</c:v>
                </c:pt>
                <c:pt idx="1261">
                  <c:v>35774</c:v>
                </c:pt>
                <c:pt idx="1262">
                  <c:v>35774</c:v>
                </c:pt>
                <c:pt idx="1263">
                  <c:v>35774</c:v>
                </c:pt>
                <c:pt idx="1264">
                  <c:v>35774</c:v>
                </c:pt>
                <c:pt idx="1265">
                  <c:v>35774</c:v>
                </c:pt>
                <c:pt idx="1266">
                  <c:v>35774</c:v>
                </c:pt>
                <c:pt idx="1267">
                  <c:v>35774</c:v>
                </c:pt>
                <c:pt idx="1268">
                  <c:v>35774</c:v>
                </c:pt>
                <c:pt idx="1269">
                  <c:v>35774</c:v>
                </c:pt>
                <c:pt idx="1270">
                  <c:v>35774</c:v>
                </c:pt>
                <c:pt idx="1271">
                  <c:v>35774</c:v>
                </c:pt>
                <c:pt idx="1272">
                  <c:v>35774</c:v>
                </c:pt>
                <c:pt idx="1273">
                  <c:v>35774</c:v>
                </c:pt>
                <c:pt idx="1274">
                  <c:v>35774</c:v>
                </c:pt>
                <c:pt idx="1275">
                  <c:v>35774</c:v>
                </c:pt>
                <c:pt idx="1276">
                  <c:v>35774</c:v>
                </c:pt>
                <c:pt idx="1277">
                  <c:v>35774</c:v>
                </c:pt>
                <c:pt idx="1278">
                  <c:v>35774</c:v>
                </c:pt>
                <c:pt idx="1279">
                  <c:v>35774</c:v>
                </c:pt>
                <c:pt idx="1280">
                  <c:v>35774</c:v>
                </c:pt>
                <c:pt idx="1281">
                  <c:v>35774</c:v>
                </c:pt>
                <c:pt idx="1282">
                  <c:v>35774</c:v>
                </c:pt>
                <c:pt idx="1283">
                  <c:v>35774</c:v>
                </c:pt>
                <c:pt idx="1284">
                  <c:v>35774</c:v>
                </c:pt>
                <c:pt idx="1285">
                  <c:v>35774</c:v>
                </c:pt>
                <c:pt idx="1286">
                  <c:v>35774</c:v>
                </c:pt>
                <c:pt idx="1287">
                  <c:v>35774</c:v>
                </c:pt>
                <c:pt idx="1288">
                  <c:v>35774</c:v>
                </c:pt>
                <c:pt idx="1289">
                  <c:v>35774</c:v>
                </c:pt>
                <c:pt idx="1290">
                  <c:v>35774</c:v>
                </c:pt>
                <c:pt idx="1291">
                  <c:v>35774</c:v>
                </c:pt>
                <c:pt idx="1292">
                  <c:v>35774</c:v>
                </c:pt>
                <c:pt idx="1293">
                  <c:v>35774</c:v>
                </c:pt>
                <c:pt idx="1294">
                  <c:v>35774</c:v>
                </c:pt>
                <c:pt idx="1295">
                  <c:v>35774</c:v>
                </c:pt>
                <c:pt idx="1296">
                  <c:v>35774</c:v>
                </c:pt>
                <c:pt idx="1297">
                  <c:v>35774</c:v>
                </c:pt>
                <c:pt idx="1298">
                  <c:v>35774</c:v>
                </c:pt>
                <c:pt idx="1299">
                  <c:v>35774</c:v>
                </c:pt>
                <c:pt idx="1300">
                  <c:v>35774</c:v>
                </c:pt>
                <c:pt idx="1301">
                  <c:v>35774</c:v>
                </c:pt>
                <c:pt idx="1302">
                  <c:v>35774</c:v>
                </c:pt>
                <c:pt idx="1303">
                  <c:v>35774</c:v>
                </c:pt>
                <c:pt idx="1304">
                  <c:v>35774</c:v>
                </c:pt>
                <c:pt idx="1305">
                  <c:v>35774</c:v>
                </c:pt>
                <c:pt idx="1306">
                  <c:v>35774</c:v>
                </c:pt>
                <c:pt idx="1307">
                  <c:v>35774</c:v>
                </c:pt>
                <c:pt idx="1308">
                  <c:v>35774</c:v>
                </c:pt>
                <c:pt idx="1309">
                  <c:v>35774</c:v>
                </c:pt>
                <c:pt idx="1310">
                  <c:v>35774</c:v>
                </c:pt>
                <c:pt idx="1311">
                  <c:v>35774</c:v>
                </c:pt>
                <c:pt idx="1312">
                  <c:v>35774</c:v>
                </c:pt>
                <c:pt idx="1313">
                  <c:v>35774</c:v>
                </c:pt>
                <c:pt idx="1314">
                  <c:v>35774</c:v>
                </c:pt>
                <c:pt idx="1315">
                  <c:v>35774</c:v>
                </c:pt>
                <c:pt idx="1316">
                  <c:v>35774</c:v>
                </c:pt>
                <c:pt idx="1317">
                  <c:v>35774</c:v>
                </c:pt>
                <c:pt idx="1318">
                  <c:v>35774</c:v>
                </c:pt>
                <c:pt idx="1319">
                  <c:v>35774</c:v>
                </c:pt>
                <c:pt idx="1320">
                  <c:v>35774</c:v>
                </c:pt>
                <c:pt idx="1321">
                  <c:v>35774</c:v>
                </c:pt>
                <c:pt idx="1322">
                  <c:v>35774</c:v>
                </c:pt>
                <c:pt idx="1323">
                  <c:v>35774</c:v>
                </c:pt>
                <c:pt idx="1324">
                  <c:v>35774</c:v>
                </c:pt>
                <c:pt idx="1325">
                  <c:v>35774</c:v>
                </c:pt>
                <c:pt idx="1326">
                  <c:v>35774</c:v>
                </c:pt>
                <c:pt idx="1327">
                  <c:v>35774</c:v>
                </c:pt>
                <c:pt idx="1328">
                  <c:v>35774</c:v>
                </c:pt>
                <c:pt idx="1329">
                  <c:v>35774</c:v>
                </c:pt>
                <c:pt idx="1330">
                  <c:v>35774</c:v>
                </c:pt>
                <c:pt idx="1331">
                  <c:v>35774</c:v>
                </c:pt>
                <c:pt idx="1332">
                  <c:v>35774</c:v>
                </c:pt>
                <c:pt idx="1333">
                  <c:v>35774</c:v>
                </c:pt>
                <c:pt idx="1334">
                  <c:v>35774</c:v>
                </c:pt>
                <c:pt idx="1335">
                  <c:v>35774</c:v>
                </c:pt>
                <c:pt idx="1336">
                  <c:v>35774</c:v>
                </c:pt>
                <c:pt idx="1337">
                  <c:v>35774</c:v>
                </c:pt>
                <c:pt idx="1338">
                  <c:v>35774</c:v>
                </c:pt>
                <c:pt idx="1339">
                  <c:v>35774</c:v>
                </c:pt>
                <c:pt idx="1340">
                  <c:v>35774</c:v>
                </c:pt>
                <c:pt idx="1341">
                  <c:v>35774</c:v>
                </c:pt>
                <c:pt idx="1342">
                  <c:v>35774</c:v>
                </c:pt>
                <c:pt idx="1343">
                  <c:v>35774</c:v>
                </c:pt>
                <c:pt idx="1344">
                  <c:v>35774</c:v>
                </c:pt>
                <c:pt idx="1345">
                  <c:v>35774</c:v>
                </c:pt>
                <c:pt idx="1346">
                  <c:v>35774</c:v>
                </c:pt>
                <c:pt idx="1347">
                  <c:v>35774</c:v>
                </c:pt>
                <c:pt idx="1348">
                  <c:v>35774</c:v>
                </c:pt>
                <c:pt idx="1349">
                  <c:v>35774</c:v>
                </c:pt>
                <c:pt idx="1350">
                  <c:v>35774</c:v>
                </c:pt>
                <c:pt idx="1351">
                  <c:v>35774</c:v>
                </c:pt>
                <c:pt idx="1352">
                  <c:v>35774</c:v>
                </c:pt>
                <c:pt idx="1353">
                  <c:v>35774</c:v>
                </c:pt>
                <c:pt idx="1354">
                  <c:v>35774</c:v>
                </c:pt>
                <c:pt idx="1355">
                  <c:v>35774</c:v>
                </c:pt>
                <c:pt idx="1356">
                  <c:v>35774</c:v>
                </c:pt>
                <c:pt idx="1357">
                  <c:v>35774</c:v>
                </c:pt>
                <c:pt idx="1358">
                  <c:v>35774</c:v>
                </c:pt>
                <c:pt idx="1359">
                  <c:v>35774</c:v>
                </c:pt>
                <c:pt idx="1360">
                  <c:v>35774</c:v>
                </c:pt>
                <c:pt idx="1361">
                  <c:v>35774</c:v>
                </c:pt>
                <c:pt idx="1362">
                  <c:v>35774</c:v>
                </c:pt>
                <c:pt idx="1363">
                  <c:v>35774</c:v>
                </c:pt>
                <c:pt idx="1364">
                  <c:v>35774</c:v>
                </c:pt>
                <c:pt idx="1365">
                  <c:v>35774</c:v>
                </c:pt>
                <c:pt idx="1366">
                  <c:v>35774</c:v>
                </c:pt>
                <c:pt idx="1367">
                  <c:v>35774</c:v>
                </c:pt>
                <c:pt idx="1368">
                  <c:v>35774</c:v>
                </c:pt>
                <c:pt idx="1369">
                  <c:v>35774</c:v>
                </c:pt>
                <c:pt idx="1370">
                  <c:v>35774</c:v>
                </c:pt>
                <c:pt idx="1371">
                  <c:v>35774</c:v>
                </c:pt>
                <c:pt idx="1372">
                  <c:v>35774</c:v>
                </c:pt>
                <c:pt idx="1373">
                  <c:v>35774</c:v>
                </c:pt>
                <c:pt idx="1374">
                  <c:v>35774</c:v>
                </c:pt>
                <c:pt idx="1375">
                  <c:v>35774</c:v>
                </c:pt>
                <c:pt idx="1376">
                  <c:v>35774</c:v>
                </c:pt>
                <c:pt idx="1377">
                  <c:v>35774</c:v>
                </c:pt>
                <c:pt idx="1378">
                  <c:v>35774</c:v>
                </c:pt>
                <c:pt idx="1379">
                  <c:v>35774</c:v>
                </c:pt>
                <c:pt idx="1380">
                  <c:v>35774</c:v>
                </c:pt>
                <c:pt idx="1381">
                  <c:v>35774</c:v>
                </c:pt>
                <c:pt idx="1382">
                  <c:v>35774</c:v>
                </c:pt>
                <c:pt idx="1383">
                  <c:v>35774</c:v>
                </c:pt>
                <c:pt idx="1384">
                  <c:v>35774</c:v>
                </c:pt>
                <c:pt idx="1385">
                  <c:v>35774</c:v>
                </c:pt>
                <c:pt idx="1386">
                  <c:v>35774</c:v>
                </c:pt>
                <c:pt idx="1387">
                  <c:v>35774</c:v>
                </c:pt>
                <c:pt idx="1388">
                  <c:v>35774</c:v>
                </c:pt>
                <c:pt idx="1389">
                  <c:v>35774</c:v>
                </c:pt>
                <c:pt idx="1390">
                  <c:v>35774</c:v>
                </c:pt>
                <c:pt idx="1391">
                  <c:v>35774</c:v>
                </c:pt>
                <c:pt idx="1392">
                  <c:v>35774</c:v>
                </c:pt>
                <c:pt idx="1393">
                  <c:v>35774</c:v>
                </c:pt>
                <c:pt idx="1394">
                  <c:v>35774</c:v>
                </c:pt>
                <c:pt idx="1395">
                  <c:v>35774</c:v>
                </c:pt>
                <c:pt idx="1396">
                  <c:v>35774</c:v>
                </c:pt>
                <c:pt idx="1397">
                  <c:v>35774</c:v>
                </c:pt>
                <c:pt idx="1398">
                  <c:v>35774</c:v>
                </c:pt>
                <c:pt idx="1399">
                  <c:v>35774</c:v>
                </c:pt>
                <c:pt idx="1400">
                  <c:v>35774</c:v>
                </c:pt>
                <c:pt idx="1401">
                  <c:v>35774</c:v>
                </c:pt>
                <c:pt idx="1402">
                  <c:v>35774</c:v>
                </c:pt>
                <c:pt idx="1403">
                  <c:v>35774</c:v>
                </c:pt>
                <c:pt idx="1404">
                  <c:v>35774</c:v>
                </c:pt>
                <c:pt idx="1405">
                  <c:v>35774</c:v>
                </c:pt>
                <c:pt idx="1406">
                  <c:v>35774</c:v>
                </c:pt>
                <c:pt idx="1407">
                  <c:v>35774</c:v>
                </c:pt>
                <c:pt idx="1408">
                  <c:v>35774</c:v>
                </c:pt>
                <c:pt idx="1409">
                  <c:v>35774</c:v>
                </c:pt>
                <c:pt idx="1410">
                  <c:v>35774</c:v>
                </c:pt>
                <c:pt idx="1411">
                  <c:v>35774</c:v>
                </c:pt>
                <c:pt idx="1412">
                  <c:v>35774</c:v>
                </c:pt>
                <c:pt idx="1413">
                  <c:v>35774</c:v>
                </c:pt>
                <c:pt idx="1414">
                  <c:v>35774</c:v>
                </c:pt>
                <c:pt idx="1415">
                  <c:v>35774</c:v>
                </c:pt>
                <c:pt idx="1416">
                  <c:v>35774</c:v>
                </c:pt>
                <c:pt idx="1417">
                  <c:v>35774</c:v>
                </c:pt>
                <c:pt idx="1418">
                  <c:v>35774</c:v>
                </c:pt>
                <c:pt idx="1419">
                  <c:v>35774</c:v>
                </c:pt>
                <c:pt idx="1420">
                  <c:v>35774</c:v>
                </c:pt>
                <c:pt idx="1421">
                  <c:v>35774</c:v>
                </c:pt>
                <c:pt idx="1422">
                  <c:v>35774</c:v>
                </c:pt>
                <c:pt idx="1423">
                  <c:v>35774</c:v>
                </c:pt>
                <c:pt idx="1424">
                  <c:v>35774</c:v>
                </c:pt>
                <c:pt idx="1425">
                  <c:v>35774</c:v>
                </c:pt>
                <c:pt idx="1426">
                  <c:v>35774</c:v>
                </c:pt>
                <c:pt idx="1427">
                  <c:v>35774</c:v>
                </c:pt>
                <c:pt idx="1428">
                  <c:v>35774</c:v>
                </c:pt>
                <c:pt idx="1429">
                  <c:v>35774</c:v>
                </c:pt>
                <c:pt idx="1430">
                  <c:v>35774</c:v>
                </c:pt>
                <c:pt idx="1431">
                  <c:v>35774</c:v>
                </c:pt>
                <c:pt idx="1432">
                  <c:v>35774</c:v>
                </c:pt>
                <c:pt idx="1433">
                  <c:v>35774</c:v>
                </c:pt>
                <c:pt idx="1434">
                  <c:v>35774</c:v>
                </c:pt>
                <c:pt idx="1435">
                  <c:v>35774</c:v>
                </c:pt>
                <c:pt idx="1436">
                  <c:v>35774</c:v>
                </c:pt>
                <c:pt idx="1437">
                  <c:v>35774</c:v>
                </c:pt>
                <c:pt idx="1438">
                  <c:v>35774</c:v>
                </c:pt>
                <c:pt idx="1439">
                  <c:v>35774</c:v>
                </c:pt>
                <c:pt idx="1440">
                  <c:v>35774</c:v>
                </c:pt>
                <c:pt idx="1441">
                  <c:v>35774</c:v>
                </c:pt>
                <c:pt idx="1442">
                  <c:v>35774</c:v>
                </c:pt>
                <c:pt idx="1443">
                  <c:v>35774</c:v>
                </c:pt>
                <c:pt idx="1444">
                  <c:v>35774</c:v>
                </c:pt>
                <c:pt idx="1445">
                  <c:v>35774</c:v>
                </c:pt>
                <c:pt idx="1446">
                  <c:v>35774</c:v>
                </c:pt>
                <c:pt idx="1447">
                  <c:v>35774</c:v>
                </c:pt>
                <c:pt idx="1448">
                  <c:v>35774</c:v>
                </c:pt>
                <c:pt idx="1449">
                  <c:v>35774</c:v>
                </c:pt>
                <c:pt idx="1450">
                  <c:v>35774</c:v>
                </c:pt>
                <c:pt idx="1451">
                  <c:v>35774</c:v>
                </c:pt>
                <c:pt idx="1452">
                  <c:v>35774</c:v>
                </c:pt>
                <c:pt idx="1453">
                  <c:v>35774</c:v>
                </c:pt>
                <c:pt idx="1454">
                  <c:v>35774</c:v>
                </c:pt>
                <c:pt idx="1455">
                  <c:v>35774</c:v>
                </c:pt>
                <c:pt idx="1456">
                  <c:v>35774</c:v>
                </c:pt>
                <c:pt idx="1457">
                  <c:v>35774</c:v>
                </c:pt>
                <c:pt idx="1458">
                  <c:v>35774</c:v>
                </c:pt>
                <c:pt idx="1459">
                  <c:v>35774</c:v>
                </c:pt>
                <c:pt idx="1460">
                  <c:v>35774</c:v>
                </c:pt>
                <c:pt idx="1461">
                  <c:v>35774</c:v>
                </c:pt>
                <c:pt idx="1462">
                  <c:v>35774</c:v>
                </c:pt>
                <c:pt idx="1463">
                  <c:v>35774</c:v>
                </c:pt>
                <c:pt idx="1464">
                  <c:v>35774</c:v>
                </c:pt>
                <c:pt idx="1465">
                  <c:v>35774</c:v>
                </c:pt>
                <c:pt idx="1466">
                  <c:v>35774</c:v>
                </c:pt>
                <c:pt idx="1467">
                  <c:v>35774</c:v>
                </c:pt>
                <c:pt idx="1468">
                  <c:v>35774</c:v>
                </c:pt>
                <c:pt idx="1469">
                  <c:v>35774</c:v>
                </c:pt>
                <c:pt idx="1470">
                  <c:v>35774</c:v>
                </c:pt>
                <c:pt idx="1471">
                  <c:v>35774</c:v>
                </c:pt>
                <c:pt idx="1472">
                  <c:v>35774</c:v>
                </c:pt>
                <c:pt idx="1473">
                  <c:v>35774</c:v>
                </c:pt>
                <c:pt idx="1474">
                  <c:v>35774</c:v>
                </c:pt>
                <c:pt idx="1475">
                  <c:v>35774</c:v>
                </c:pt>
                <c:pt idx="1476">
                  <c:v>35774</c:v>
                </c:pt>
                <c:pt idx="1477">
                  <c:v>35774</c:v>
                </c:pt>
                <c:pt idx="1478">
                  <c:v>35774</c:v>
                </c:pt>
                <c:pt idx="1479">
                  <c:v>35774</c:v>
                </c:pt>
                <c:pt idx="1480">
                  <c:v>35774</c:v>
                </c:pt>
                <c:pt idx="1481">
                  <c:v>35774</c:v>
                </c:pt>
                <c:pt idx="1482">
                  <c:v>35774</c:v>
                </c:pt>
                <c:pt idx="1483">
                  <c:v>35774</c:v>
                </c:pt>
                <c:pt idx="1484">
                  <c:v>35774</c:v>
                </c:pt>
                <c:pt idx="1485">
                  <c:v>35774</c:v>
                </c:pt>
                <c:pt idx="1486">
                  <c:v>35774</c:v>
                </c:pt>
                <c:pt idx="1487">
                  <c:v>35774</c:v>
                </c:pt>
                <c:pt idx="1488">
                  <c:v>35774</c:v>
                </c:pt>
                <c:pt idx="1489">
                  <c:v>35774</c:v>
                </c:pt>
                <c:pt idx="1490">
                  <c:v>35774</c:v>
                </c:pt>
                <c:pt idx="1491">
                  <c:v>35774</c:v>
                </c:pt>
                <c:pt idx="1492">
                  <c:v>35774</c:v>
                </c:pt>
                <c:pt idx="1493">
                  <c:v>35774</c:v>
                </c:pt>
                <c:pt idx="1494">
                  <c:v>35774</c:v>
                </c:pt>
                <c:pt idx="1495">
                  <c:v>35774</c:v>
                </c:pt>
                <c:pt idx="1496">
                  <c:v>35774</c:v>
                </c:pt>
                <c:pt idx="1497">
                  <c:v>35774</c:v>
                </c:pt>
                <c:pt idx="1498">
                  <c:v>35774</c:v>
                </c:pt>
                <c:pt idx="1499">
                  <c:v>35774</c:v>
                </c:pt>
                <c:pt idx="1500">
                  <c:v>35774</c:v>
                </c:pt>
                <c:pt idx="1501">
                  <c:v>35774</c:v>
                </c:pt>
                <c:pt idx="1502">
                  <c:v>35774</c:v>
                </c:pt>
                <c:pt idx="1503">
                  <c:v>35774</c:v>
                </c:pt>
                <c:pt idx="1504">
                  <c:v>35774</c:v>
                </c:pt>
                <c:pt idx="1505">
                  <c:v>35774</c:v>
                </c:pt>
                <c:pt idx="1506">
                  <c:v>35774</c:v>
                </c:pt>
                <c:pt idx="1507">
                  <c:v>35774</c:v>
                </c:pt>
                <c:pt idx="1508">
                  <c:v>35774</c:v>
                </c:pt>
                <c:pt idx="1509">
                  <c:v>35774</c:v>
                </c:pt>
                <c:pt idx="1510">
                  <c:v>35774</c:v>
                </c:pt>
                <c:pt idx="1511">
                  <c:v>35774</c:v>
                </c:pt>
                <c:pt idx="1512">
                  <c:v>35774</c:v>
                </c:pt>
                <c:pt idx="1513">
                  <c:v>35774</c:v>
                </c:pt>
                <c:pt idx="1514">
                  <c:v>35774</c:v>
                </c:pt>
                <c:pt idx="1515">
                  <c:v>35774</c:v>
                </c:pt>
                <c:pt idx="1516">
                  <c:v>35774</c:v>
                </c:pt>
                <c:pt idx="1517">
                  <c:v>35774</c:v>
                </c:pt>
                <c:pt idx="1518">
                  <c:v>35774</c:v>
                </c:pt>
                <c:pt idx="1519">
                  <c:v>35774</c:v>
                </c:pt>
                <c:pt idx="1520">
                  <c:v>35774</c:v>
                </c:pt>
                <c:pt idx="1521">
                  <c:v>35774</c:v>
                </c:pt>
                <c:pt idx="1522">
                  <c:v>35774</c:v>
                </c:pt>
                <c:pt idx="1523">
                  <c:v>35774</c:v>
                </c:pt>
                <c:pt idx="1524">
                  <c:v>35774</c:v>
                </c:pt>
                <c:pt idx="1525">
                  <c:v>35774</c:v>
                </c:pt>
                <c:pt idx="1526">
                  <c:v>35774</c:v>
                </c:pt>
                <c:pt idx="1527">
                  <c:v>35774</c:v>
                </c:pt>
                <c:pt idx="1528">
                  <c:v>35774</c:v>
                </c:pt>
                <c:pt idx="1529">
                  <c:v>35774</c:v>
                </c:pt>
                <c:pt idx="1530">
                  <c:v>35774</c:v>
                </c:pt>
                <c:pt idx="1531">
                  <c:v>35774</c:v>
                </c:pt>
                <c:pt idx="1532">
                  <c:v>35774</c:v>
                </c:pt>
                <c:pt idx="1533">
                  <c:v>35774</c:v>
                </c:pt>
                <c:pt idx="1534">
                  <c:v>35774</c:v>
                </c:pt>
                <c:pt idx="1535">
                  <c:v>35774</c:v>
                </c:pt>
                <c:pt idx="1536">
                  <c:v>35774</c:v>
                </c:pt>
                <c:pt idx="1537">
                  <c:v>35774</c:v>
                </c:pt>
                <c:pt idx="1538">
                  <c:v>35774</c:v>
                </c:pt>
                <c:pt idx="1539">
                  <c:v>35774</c:v>
                </c:pt>
                <c:pt idx="1540">
                  <c:v>35774</c:v>
                </c:pt>
                <c:pt idx="1541">
                  <c:v>35774</c:v>
                </c:pt>
                <c:pt idx="1542">
                  <c:v>35774</c:v>
                </c:pt>
                <c:pt idx="1543">
                  <c:v>35774</c:v>
                </c:pt>
                <c:pt idx="1544">
                  <c:v>35774</c:v>
                </c:pt>
                <c:pt idx="1545">
                  <c:v>35774</c:v>
                </c:pt>
                <c:pt idx="1546">
                  <c:v>35774</c:v>
                </c:pt>
                <c:pt idx="1547">
                  <c:v>35774</c:v>
                </c:pt>
                <c:pt idx="1548">
                  <c:v>35774</c:v>
                </c:pt>
                <c:pt idx="1549">
                  <c:v>35774</c:v>
                </c:pt>
                <c:pt idx="1550">
                  <c:v>35774</c:v>
                </c:pt>
                <c:pt idx="1551">
                  <c:v>35774</c:v>
                </c:pt>
                <c:pt idx="1552">
                  <c:v>35774</c:v>
                </c:pt>
                <c:pt idx="1553">
                  <c:v>35774</c:v>
                </c:pt>
                <c:pt idx="1554">
                  <c:v>35774</c:v>
                </c:pt>
                <c:pt idx="1555">
                  <c:v>35774</c:v>
                </c:pt>
                <c:pt idx="1556">
                  <c:v>35774</c:v>
                </c:pt>
                <c:pt idx="1557">
                  <c:v>35774</c:v>
                </c:pt>
                <c:pt idx="1558">
                  <c:v>35774</c:v>
                </c:pt>
                <c:pt idx="1559">
                  <c:v>35774</c:v>
                </c:pt>
                <c:pt idx="1560">
                  <c:v>35774</c:v>
                </c:pt>
                <c:pt idx="1561">
                  <c:v>35774</c:v>
                </c:pt>
                <c:pt idx="1562">
                  <c:v>35774</c:v>
                </c:pt>
                <c:pt idx="1563">
                  <c:v>35774</c:v>
                </c:pt>
                <c:pt idx="1564">
                  <c:v>35774</c:v>
                </c:pt>
                <c:pt idx="1565">
                  <c:v>35774</c:v>
                </c:pt>
                <c:pt idx="1566">
                  <c:v>35774</c:v>
                </c:pt>
                <c:pt idx="1567">
                  <c:v>35774</c:v>
                </c:pt>
                <c:pt idx="1568">
                  <c:v>35774</c:v>
                </c:pt>
                <c:pt idx="1569">
                  <c:v>35774</c:v>
                </c:pt>
                <c:pt idx="1570">
                  <c:v>35774</c:v>
                </c:pt>
                <c:pt idx="1571">
                  <c:v>35774</c:v>
                </c:pt>
                <c:pt idx="1572">
                  <c:v>35774</c:v>
                </c:pt>
                <c:pt idx="1573">
                  <c:v>35774</c:v>
                </c:pt>
                <c:pt idx="1574">
                  <c:v>35774</c:v>
                </c:pt>
                <c:pt idx="1575">
                  <c:v>35774</c:v>
                </c:pt>
                <c:pt idx="1576">
                  <c:v>35774</c:v>
                </c:pt>
                <c:pt idx="1577">
                  <c:v>35774</c:v>
                </c:pt>
                <c:pt idx="1578">
                  <c:v>35774</c:v>
                </c:pt>
                <c:pt idx="1579">
                  <c:v>35774</c:v>
                </c:pt>
                <c:pt idx="1580">
                  <c:v>35774</c:v>
                </c:pt>
                <c:pt idx="1581">
                  <c:v>35774</c:v>
                </c:pt>
                <c:pt idx="1582">
                  <c:v>35774</c:v>
                </c:pt>
                <c:pt idx="1583">
                  <c:v>35774</c:v>
                </c:pt>
                <c:pt idx="1584">
                  <c:v>35774</c:v>
                </c:pt>
                <c:pt idx="1585">
                  <c:v>35774</c:v>
                </c:pt>
                <c:pt idx="1586">
                  <c:v>35774</c:v>
                </c:pt>
                <c:pt idx="1587">
                  <c:v>35774</c:v>
                </c:pt>
                <c:pt idx="1588">
                  <c:v>35774</c:v>
                </c:pt>
                <c:pt idx="1589">
                  <c:v>35774</c:v>
                </c:pt>
                <c:pt idx="1590">
                  <c:v>35774</c:v>
                </c:pt>
                <c:pt idx="1591">
                  <c:v>35774</c:v>
                </c:pt>
                <c:pt idx="1592">
                  <c:v>35774</c:v>
                </c:pt>
                <c:pt idx="1593">
                  <c:v>35774</c:v>
                </c:pt>
                <c:pt idx="1594">
                  <c:v>35774</c:v>
                </c:pt>
                <c:pt idx="1595">
                  <c:v>35774</c:v>
                </c:pt>
                <c:pt idx="1596">
                  <c:v>35774</c:v>
                </c:pt>
                <c:pt idx="1597">
                  <c:v>35774</c:v>
                </c:pt>
                <c:pt idx="1598">
                  <c:v>35774</c:v>
                </c:pt>
                <c:pt idx="1599">
                  <c:v>35774</c:v>
                </c:pt>
                <c:pt idx="1600">
                  <c:v>35774</c:v>
                </c:pt>
                <c:pt idx="1601">
                  <c:v>35774</c:v>
                </c:pt>
                <c:pt idx="1602">
                  <c:v>35774</c:v>
                </c:pt>
                <c:pt idx="1603">
                  <c:v>35774</c:v>
                </c:pt>
                <c:pt idx="1604">
                  <c:v>35774</c:v>
                </c:pt>
                <c:pt idx="1605">
                  <c:v>35774</c:v>
                </c:pt>
                <c:pt idx="1606">
                  <c:v>35774</c:v>
                </c:pt>
                <c:pt idx="1607">
                  <c:v>35774</c:v>
                </c:pt>
                <c:pt idx="1608">
                  <c:v>35774</c:v>
                </c:pt>
                <c:pt idx="1609">
                  <c:v>35774</c:v>
                </c:pt>
                <c:pt idx="1610">
                  <c:v>35774</c:v>
                </c:pt>
                <c:pt idx="1611">
                  <c:v>35774</c:v>
                </c:pt>
                <c:pt idx="1612">
                  <c:v>35774</c:v>
                </c:pt>
                <c:pt idx="1613">
                  <c:v>35774</c:v>
                </c:pt>
                <c:pt idx="1614">
                  <c:v>35774</c:v>
                </c:pt>
                <c:pt idx="1615">
                  <c:v>35774</c:v>
                </c:pt>
                <c:pt idx="1616">
                  <c:v>35774</c:v>
                </c:pt>
                <c:pt idx="1617">
                  <c:v>35774</c:v>
                </c:pt>
                <c:pt idx="1618">
                  <c:v>35774</c:v>
                </c:pt>
                <c:pt idx="1619">
                  <c:v>35774</c:v>
                </c:pt>
                <c:pt idx="1620">
                  <c:v>35774</c:v>
                </c:pt>
                <c:pt idx="1621">
                  <c:v>35774</c:v>
                </c:pt>
                <c:pt idx="1622">
                  <c:v>35774</c:v>
                </c:pt>
                <c:pt idx="1623">
                  <c:v>35774</c:v>
                </c:pt>
                <c:pt idx="1624">
                  <c:v>35774</c:v>
                </c:pt>
                <c:pt idx="1625">
                  <c:v>35774</c:v>
                </c:pt>
                <c:pt idx="1626">
                  <c:v>35774</c:v>
                </c:pt>
                <c:pt idx="1627">
                  <c:v>35774</c:v>
                </c:pt>
                <c:pt idx="1628">
                  <c:v>35774</c:v>
                </c:pt>
                <c:pt idx="1629">
                  <c:v>35774</c:v>
                </c:pt>
                <c:pt idx="1630">
                  <c:v>35774</c:v>
                </c:pt>
                <c:pt idx="1631">
                  <c:v>35774</c:v>
                </c:pt>
                <c:pt idx="1632">
                  <c:v>35774</c:v>
                </c:pt>
                <c:pt idx="1633">
                  <c:v>35774</c:v>
                </c:pt>
                <c:pt idx="1634">
                  <c:v>35774</c:v>
                </c:pt>
                <c:pt idx="1635">
                  <c:v>35774</c:v>
                </c:pt>
                <c:pt idx="1636">
                  <c:v>35774</c:v>
                </c:pt>
                <c:pt idx="1637">
                  <c:v>35774</c:v>
                </c:pt>
                <c:pt idx="1638">
                  <c:v>35774</c:v>
                </c:pt>
                <c:pt idx="1639">
                  <c:v>35774</c:v>
                </c:pt>
                <c:pt idx="1640">
                  <c:v>35774</c:v>
                </c:pt>
                <c:pt idx="1641">
                  <c:v>35774</c:v>
                </c:pt>
                <c:pt idx="1642">
                  <c:v>35774</c:v>
                </c:pt>
                <c:pt idx="1643">
                  <c:v>35774</c:v>
                </c:pt>
                <c:pt idx="1644">
                  <c:v>35774</c:v>
                </c:pt>
                <c:pt idx="1645">
                  <c:v>35774</c:v>
                </c:pt>
                <c:pt idx="1646">
                  <c:v>35774</c:v>
                </c:pt>
                <c:pt idx="1647">
                  <c:v>35774</c:v>
                </c:pt>
                <c:pt idx="1648">
                  <c:v>35774</c:v>
                </c:pt>
                <c:pt idx="1649">
                  <c:v>35774</c:v>
                </c:pt>
                <c:pt idx="1650">
                  <c:v>35774</c:v>
                </c:pt>
                <c:pt idx="1651">
                  <c:v>35774</c:v>
                </c:pt>
                <c:pt idx="1652">
                  <c:v>35774</c:v>
                </c:pt>
                <c:pt idx="1653">
                  <c:v>35774</c:v>
                </c:pt>
                <c:pt idx="1654">
                  <c:v>35774</c:v>
                </c:pt>
                <c:pt idx="1655">
                  <c:v>35774</c:v>
                </c:pt>
                <c:pt idx="1656">
                  <c:v>35774</c:v>
                </c:pt>
                <c:pt idx="1657">
                  <c:v>35774</c:v>
                </c:pt>
                <c:pt idx="1658">
                  <c:v>35774</c:v>
                </c:pt>
                <c:pt idx="1659">
                  <c:v>35774</c:v>
                </c:pt>
                <c:pt idx="1660">
                  <c:v>35774</c:v>
                </c:pt>
                <c:pt idx="1661">
                  <c:v>35774</c:v>
                </c:pt>
                <c:pt idx="1662">
                  <c:v>35774</c:v>
                </c:pt>
                <c:pt idx="1663">
                  <c:v>35774</c:v>
                </c:pt>
                <c:pt idx="1664">
                  <c:v>35774</c:v>
                </c:pt>
                <c:pt idx="1665">
                  <c:v>35774</c:v>
                </c:pt>
                <c:pt idx="1666">
                  <c:v>35774</c:v>
                </c:pt>
                <c:pt idx="1667">
                  <c:v>35774</c:v>
                </c:pt>
                <c:pt idx="1668">
                  <c:v>35774</c:v>
                </c:pt>
                <c:pt idx="1669">
                  <c:v>35774</c:v>
                </c:pt>
                <c:pt idx="1670">
                  <c:v>35774</c:v>
                </c:pt>
                <c:pt idx="1671">
                  <c:v>35774</c:v>
                </c:pt>
                <c:pt idx="1672">
                  <c:v>35774</c:v>
                </c:pt>
                <c:pt idx="1673">
                  <c:v>35774</c:v>
                </c:pt>
                <c:pt idx="1674">
                  <c:v>35774</c:v>
                </c:pt>
                <c:pt idx="1675">
                  <c:v>35774</c:v>
                </c:pt>
                <c:pt idx="1676">
                  <c:v>35774</c:v>
                </c:pt>
                <c:pt idx="1677">
                  <c:v>35774</c:v>
                </c:pt>
                <c:pt idx="1678">
                  <c:v>35774</c:v>
                </c:pt>
                <c:pt idx="1679">
                  <c:v>35774</c:v>
                </c:pt>
                <c:pt idx="1680">
                  <c:v>35774</c:v>
                </c:pt>
                <c:pt idx="1681">
                  <c:v>35774</c:v>
                </c:pt>
                <c:pt idx="1682">
                  <c:v>35774</c:v>
                </c:pt>
                <c:pt idx="1683">
                  <c:v>35774</c:v>
                </c:pt>
                <c:pt idx="1684">
                  <c:v>35774</c:v>
                </c:pt>
                <c:pt idx="1685">
                  <c:v>35774</c:v>
                </c:pt>
                <c:pt idx="1686">
                  <c:v>35774</c:v>
                </c:pt>
                <c:pt idx="1687">
                  <c:v>35774</c:v>
                </c:pt>
                <c:pt idx="1688">
                  <c:v>35774</c:v>
                </c:pt>
                <c:pt idx="1689">
                  <c:v>35774</c:v>
                </c:pt>
                <c:pt idx="1690">
                  <c:v>35774</c:v>
                </c:pt>
                <c:pt idx="1691">
                  <c:v>35774</c:v>
                </c:pt>
                <c:pt idx="1692">
                  <c:v>35774</c:v>
                </c:pt>
                <c:pt idx="1693">
                  <c:v>35774</c:v>
                </c:pt>
                <c:pt idx="1694">
                  <c:v>35774</c:v>
                </c:pt>
                <c:pt idx="1695">
                  <c:v>35774</c:v>
                </c:pt>
                <c:pt idx="1696">
                  <c:v>35774</c:v>
                </c:pt>
                <c:pt idx="1697">
                  <c:v>35774</c:v>
                </c:pt>
                <c:pt idx="1698">
                  <c:v>35774</c:v>
                </c:pt>
                <c:pt idx="1699">
                  <c:v>35774</c:v>
                </c:pt>
                <c:pt idx="1700">
                  <c:v>35774</c:v>
                </c:pt>
                <c:pt idx="1701">
                  <c:v>35774</c:v>
                </c:pt>
                <c:pt idx="1702">
                  <c:v>35774</c:v>
                </c:pt>
                <c:pt idx="1703">
                  <c:v>35774</c:v>
                </c:pt>
                <c:pt idx="1704">
                  <c:v>35774</c:v>
                </c:pt>
                <c:pt idx="1705">
                  <c:v>35774</c:v>
                </c:pt>
                <c:pt idx="1706">
                  <c:v>35774</c:v>
                </c:pt>
                <c:pt idx="1707">
                  <c:v>35774</c:v>
                </c:pt>
                <c:pt idx="1708">
                  <c:v>35774</c:v>
                </c:pt>
                <c:pt idx="1709">
                  <c:v>35774</c:v>
                </c:pt>
                <c:pt idx="1710">
                  <c:v>35774</c:v>
                </c:pt>
                <c:pt idx="1711">
                  <c:v>35774</c:v>
                </c:pt>
                <c:pt idx="1712">
                  <c:v>35774</c:v>
                </c:pt>
                <c:pt idx="1713">
                  <c:v>35774</c:v>
                </c:pt>
                <c:pt idx="1714">
                  <c:v>35774</c:v>
                </c:pt>
                <c:pt idx="1715">
                  <c:v>35774</c:v>
                </c:pt>
                <c:pt idx="1716">
                  <c:v>35774</c:v>
                </c:pt>
                <c:pt idx="1717">
                  <c:v>35774</c:v>
                </c:pt>
                <c:pt idx="1718">
                  <c:v>35774</c:v>
                </c:pt>
                <c:pt idx="1719">
                  <c:v>35774</c:v>
                </c:pt>
                <c:pt idx="1720">
                  <c:v>35774</c:v>
                </c:pt>
                <c:pt idx="1721">
                  <c:v>35774</c:v>
                </c:pt>
                <c:pt idx="1722">
                  <c:v>35774</c:v>
                </c:pt>
                <c:pt idx="1723">
                  <c:v>35774</c:v>
                </c:pt>
                <c:pt idx="1724">
                  <c:v>35774</c:v>
                </c:pt>
                <c:pt idx="1725">
                  <c:v>35774</c:v>
                </c:pt>
                <c:pt idx="1726">
                  <c:v>35774</c:v>
                </c:pt>
                <c:pt idx="1727">
                  <c:v>35774</c:v>
                </c:pt>
                <c:pt idx="1728">
                  <c:v>35774</c:v>
                </c:pt>
                <c:pt idx="1729">
                  <c:v>35774</c:v>
                </c:pt>
                <c:pt idx="1730">
                  <c:v>35774</c:v>
                </c:pt>
                <c:pt idx="1731">
                  <c:v>35774</c:v>
                </c:pt>
                <c:pt idx="1732">
                  <c:v>35774</c:v>
                </c:pt>
                <c:pt idx="1733">
                  <c:v>35774</c:v>
                </c:pt>
                <c:pt idx="1734">
                  <c:v>35774</c:v>
                </c:pt>
                <c:pt idx="1735">
                  <c:v>35774</c:v>
                </c:pt>
                <c:pt idx="1736">
                  <c:v>35774</c:v>
                </c:pt>
                <c:pt idx="1737">
                  <c:v>35774</c:v>
                </c:pt>
                <c:pt idx="1738">
                  <c:v>35774</c:v>
                </c:pt>
                <c:pt idx="1739">
                  <c:v>35774</c:v>
                </c:pt>
                <c:pt idx="1740">
                  <c:v>35774</c:v>
                </c:pt>
                <c:pt idx="1741">
                  <c:v>35774</c:v>
                </c:pt>
                <c:pt idx="1742">
                  <c:v>35774</c:v>
                </c:pt>
                <c:pt idx="1743">
                  <c:v>35774</c:v>
                </c:pt>
                <c:pt idx="1744">
                  <c:v>35774</c:v>
                </c:pt>
                <c:pt idx="1745">
                  <c:v>35774</c:v>
                </c:pt>
                <c:pt idx="1746">
                  <c:v>35774</c:v>
                </c:pt>
                <c:pt idx="1747">
                  <c:v>35774</c:v>
                </c:pt>
                <c:pt idx="1748">
                  <c:v>35774</c:v>
                </c:pt>
                <c:pt idx="1749">
                  <c:v>35774</c:v>
                </c:pt>
                <c:pt idx="1750">
                  <c:v>35774</c:v>
                </c:pt>
                <c:pt idx="1751">
                  <c:v>35774</c:v>
                </c:pt>
                <c:pt idx="1752">
                  <c:v>35774</c:v>
                </c:pt>
                <c:pt idx="1753">
                  <c:v>35774</c:v>
                </c:pt>
                <c:pt idx="1754">
                  <c:v>35774</c:v>
                </c:pt>
                <c:pt idx="1755">
                  <c:v>35774</c:v>
                </c:pt>
                <c:pt idx="1756">
                  <c:v>35774</c:v>
                </c:pt>
                <c:pt idx="1757">
                  <c:v>35774</c:v>
                </c:pt>
                <c:pt idx="1758">
                  <c:v>35774</c:v>
                </c:pt>
                <c:pt idx="1759">
                  <c:v>35774</c:v>
                </c:pt>
                <c:pt idx="1760">
                  <c:v>35774</c:v>
                </c:pt>
                <c:pt idx="1761">
                  <c:v>35774</c:v>
                </c:pt>
                <c:pt idx="1762">
                  <c:v>35774</c:v>
                </c:pt>
                <c:pt idx="1763">
                  <c:v>35774</c:v>
                </c:pt>
                <c:pt idx="1764">
                  <c:v>35774</c:v>
                </c:pt>
                <c:pt idx="1765">
                  <c:v>35774</c:v>
                </c:pt>
                <c:pt idx="1766">
                  <c:v>35774</c:v>
                </c:pt>
                <c:pt idx="1767">
                  <c:v>35774</c:v>
                </c:pt>
                <c:pt idx="1768">
                  <c:v>35774</c:v>
                </c:pt>
                <c:pt idx="1769">
                  <c:v>35774</c:v>
                </c:pt>
                <c:pt idx="1770">
                  <c:v>35774</c:v>
                </c:pt>
                <c:pt idx="1771">
                  <c:v>35774</c:v>
                </c:pt>
                <c:pt idx="1772">
                  <c:v>35774</c:v>
                </c:pt>
                <c:pt idx="1773">
                  <c:v>35774</c:v>
                </c:pt>
                <c:pt idx="1774">
                  <c:v>35774</c:v>
                </c:pt>
                <c:pt idx="1775">
                  <c:v>35774</c:v>
                </c:pt>
                <c:pt idx="1776">
                  <c:v>35774</c:v>
                </c:pt>
                <c:pt idx="1777">
                  <c:v>35774</c:v>
                </c:pt>
                <c:pt idx="1778">
                  <c:v>35774</c:v>
                </c:pt>
                <c:pt idx="1779">
                  <c:v>35774</c:v>
                </c:pt>
                <c:pt idx="1780">
                  <c:v>35774</c:v>
                </c:pt>
                <c:pt idx="1781">
                  <c:v>35774</c:v>
                </c:pt>
                <c:pt idx="1782">
                  <c:v>35774</c:v>
                </c:pt>
                <c:pt idx="1783">
                  <c:v>35774</c:v>
                </c:pt>
                <c:pt idx="1784">
                  <c:v>35774</c:v>
                </c:pt>
                <c:pt idx="1785">
                  <c:v>35774</c:v>
                </c:pt>
                <c:pt idx="1786">
                  <c:v>35774</c:v>
                </c:pt>
                <c:pt idx="1787">
                  <c:v>35774</c:v>
                </c:pt>
                <c:pt idx="1788">
                  <c:v>35774</c:v>
                </c:pt>
                <c:pt idx="1789">
                  <c:v>35774</c:v>
                </c:pt>
                <c:pt idx="1790">
                  <c:v>35774</c:v>
                </c:pt>
                <c:pt idx="1791">
                  <c:v>35774</c:v>
                </c:pt>
                <c:pt idx="1792">
                  <c:v>35774</c:v>
                </c:pt>
                <c:pt idx="1793">
                  <c:v>35774</c:v>
                </c:pt>
                <c:pt idx="1794">
                  <c:v>35774</c:v>
                </c:pt>
                <c:pt idx="1795">
                  <c:v>35774</c:v>
                </c:pt>
                <c:pt idx="1796">
                  <c:v>35774</c:v>
                </c:pt>
                <c:pt idx="1797">
                  <c:v>35774</c:v>
                </c:pt>
                <c:pt idx="1798">
                  <c:v>35774</c:v>
                </c:pt>
                <c:pt idx="1799">
                  <c:v>35774</c:v>
                </c:pt>
                <c:pt idx="1800">
                  <c:v>35774</c:v>
                </c:pt>
              </c:numCache>
            </c:numRef>
          </c:val>
          <c:smooth val="0"/>
          <c:extLst>
            <c:ext xmlns:c16="http://schemas.microsoft.com/office/drawing/2014/chart" uri="{C3380CC4-5D6E-409C-BE32-E72D297353CC}">
              <c16:uniqueId val="{00000000-86CC-496A-B779-085E650A6930}"/>
            </c:ext>
          </c:extLst>
        </c:ser>
        <c:dLbls>
          <c:showLegendKey val="0"/>
          <c:showVal val="0"/>
          <c:showCatName val="0"/>
          <c:showSerName val="0"/>
          <c:showPercent val="0"/>
          <c:showBubbleSize val="0"/>
        </c:dLbls>
        <c:smooth val="0"/>
        <c:axId val="588737968"/>
        <c:axId val="588741904"/>
      </c:lineChart>
      <c:catAx>
        <c:axId val="588737968"/>
        <c:scaling>
          <c:orientation val="minMax"/>
        </c:scaling>
        <c:delete val="0"/>
        <c:axPos val="b"/>
        <c:numFmt formatCode="h:mm:ss;@"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588741904"/>
        <c:crosses val="autoZero"/>
        <c:auto val="1"/>
        <c:lblAlgn val="ctr"/>
        <c:lblOffset val="100"/>
        <c:noMultiLvlLbl val="0"/>
      </c:catAx>
      <c:valAx>
        <c:axId val="58874190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588737968"/>
        <c:crosses val="autoZero"/>
        <c:crossBetween val="between"/>
      </c:valAx>
      <c:spPr>
        <a:noFill/>
        <a:ln>
          <a:noFill/>
        </a:ln>
        <a:effectLst/>
      </c:spPr>
    </c:plotArea>
    <c:plotVisOnly val="1"/>
    <c:dispBlanksAs val="gap"/>
    <c:showDLblsOverMax val="0"/>
  </c:chart>
  <c:spPr>
    <a:noFill/>
    <a:ln w="19050">
      <a:solidFill>
        <a:schemeClr val="tx1"/>
      </a:solidFill>
    </a:ln>
    <a:effectLst/>
  </c:spPr>
  <c:txPr>
    <a:bodyPr/>
    <a:lstStyle/>
    <a:p>
      <a:pPr>
        <a:defRPr/>
      </a:pPr>
      <a:endParaRPr lang="ja-JP"/>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8.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2"/>
            <a:ext cx="3962400" cy="344091"/>
          </a:xfrm>
          <a:prstGeom prst="rect">
            <a:avLst/>
          </a:prstGeom>
        </p:spPr>
        <p:txBody>
          <a:bodyPr vert="horz" lIns="91440" tIns="45720" rIns="91440" bIns="45720" rtlCol="0"/>
          <a:lstStyle>
            <a:lvl1pPr algn="l">
              <a:defRPr sz="1200"/>
            </a:lvl1pPr>
          </a:lstStyle>
          <a:p>
            <a:endParaRPr kumimoji="1" lang="ja-JP" altLang="en-US" dirty="0"/>
          </a:p>
        </p:txBody>
      </p:sp>
      <p:sp>
        <p:nvSpPr>
          <p:cNvPr id="3" name="日付プレースホルダー 2"/>
          <p:cNvSpPr>
            <a:spLocks noGrp="1"/>
          </p:cNvSpPr>
          <p:nvPr>
            <p:ph type="dt" sz="quarter" idx="1"/>
          </p:nvPr>
        </p:nvSpPr>
        <p:spPr>
          <a:xfrm>
            <a:off x="5179484" y="2"/>
            <a:ext cx="3962400" cy="344091"/>
          </a:xfrm>
          <a:prstGeom prst="rect">
            <a:avLst/>
          </a:prstGeom>
        </p:spPr>
        <p:txBody>
          <a:bodyPr vert="horz" lIns="91440" tIns="45720" rIns="91440" bIns="45720" rtlCol="0"/>
          <a:lstStyle>
            <a:lvl1pPr algn="r">
              <a:defRPr sz="1200"/>
            </a:lvl1pPr>
          </a:lstStyle>
          <a:p>
            <a:fld id="{43004559-E693-417D-832F-282830CA0F2C}" type="datetimeFigureOut">
              <a:rPr kumimoji="1" lang="ja-JP" altLang="en-US" smtClean="0"/>
              <a:t>2021/9/16</a:t>
            </a:fld>
            <a:endParaRPr kumimoji="1" lang="ja-JP" altLang="en-US" dirty="0"/>
          </a:p>
        </p:txBody>
      </p:sp>
      <p:sp>
        <p:nvSpPr>
          <p:cNvPr id="4" name="フッター プレースホルダー 3"/>
          <p:cNvSpPr>
            <a:spLocks noGrp="1"/>
          </p:cNvSpPr>
          <p:nvPr>
            <p:ph type="ftr" sz="quarter" idx="2"/>
          </p:nvPr>
        </p:nvSpPr>
        <p:spPr>
          <a:xfrm>
            <a:off x="0" y="6513910"/>
            <a:ext cx="3962400" cy="344090"/>
          </a:xfrm>
          <a:prstGeom prst="rect">
            <a:avLst/>
          </a:prstGeom>
        </p:spPr>
        <p:txBody>
          <a:bodyPr vert="horz" lIns="91440" tIns="45720" rIns="91440" bIns="45720" rtlCol="0" anchor="b"/>
          <a:lstStyle>
            <a:lvl1pPr algn="l">
              <a:defRPr sz="1200"/>
            </a:lvl1pPr>
          </a:lstStyle>
          <a:p>
            <a:r>
              <a:rPr kumimoji="1" lang="en-US" altLang="ja-JP" dirty="0"/>
              <a:t>Confidential</a:t>
            </a:r>
            <a:endParaRPr kumimoji="1" lang="ja-JP" altLang="en-US" dirty="0"/>
          </a:p>
        </p:txBody>
      </p:sp>
      <p:sp>
        <p:nvSpPr>
          <p:cNvPr id="5" name="スライド番号プレースホルダー 4"/>
          <p:cNvSpPr>
            <a:spLocks noGrp="1"/>
          </p:cNvSpPr>
          <p:nvPr>
            <p:ph type="sldNum" sz="quarter" idx="3"/>
          </p:nvPr>
        </p:nvSpPr>
        <p:spPr>
          <a:xfrm>
            <a:off x="5179484" y="6513910"/>
            <a:ext cx="3962400" cy="344090"/>
          </a:xfrm>
          <a:prstGeom prst="rect">
            <a:avLst/>
          </a:prstGeom>
        </p:spPr>
        <p:txBody>
          <a:bodyPr vert="horz" lIns="91440" tIns="45720" rIns="91440" bIns="45720" rtlCol="0" anchor="b"/>
          <a:lstStyle>
            <a:lvl1pPr algn="r">
              <a:defRPr sz="1200"/>
            </a:lvl1pPr>
          </a:lstStyle>
          <a:p>
            <a:fld id="{CC0A583E-C166-4917-A0BF-D1BE5ACF047B}" type="slidenum">
              <a:rPr kumimoji="1" lang="ja-JP" altLang="en-US" smtClean="0"/>
              <a:t>‹#›</a:t>
            </a:fld>
            <a:endParaRPr kumimoji="1" lang="ja-JP" altLang="en-US" dirty="0"/>
          </a:p>
        </p:txBody>
      </p:sp>
    </p:spTree>
    <p:extLst>
      <p:ext uri="{BB962C8B-B14F-4D97-AF65-F5344CB8AC3E}">
        <p14:creationId xmlns:p14="http://schemas.microsoft.com/office/powerpoint/2010/main" val="1911997904"/>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2"/>
            <a:ext cx="3962400" cy="344091"/>
          </a:xfrm>
          <a:prstGeom prst="rect">
            <a:avLst/>
          </a:prstGeom>
        </p:spPr>
        <p:txBody>
          <a:bodyPr vert="horz" lIns="91440" tIns="45720" rIns="91440" bIns="45720" rtlCol="0"/>
          <a:lstStyle>
            <a:lvl1pPr algn="l">
              <a:defRPr sz="1200"/>
            </a:lvl1pPr>
          </a:lstStyle>
          <a:p>
            <a:endParaRPr kumimoji="1" lang="ja-JP" altLang="en-US" dirty="0"/>
          </a:p>
        </p:txBody>
      </p:sp>
      <p:sp>
        <p:nvSpPr>
          <p:cNvPr id="3" name="日付プレースホルダー 2"/>
          <p:cNvSpPr>
            <a:spLocks noGrp="1"/>
          </p:cNvSpPr>
          <p:nvPr>
            <p:ph type="dt" idx="1"/>
          </p:nvPr>
        </p:nvSpPr>
        <p:spPr>
          <a:xfrm>
            <a:off x="5179484" y="2"/>
            <a:ext cx="3962400" cy="344091"/>
          </a:xfrm>
          <a:prstGeom prst="rect">
            <a:avLst/>
          </a:prstGeom>
        </p:spPr>
        <p:txBody>
          <a:bodyPr vert="horz" lIns="91440" tIns="45720" rIns="91440" bIns="45720" rtlCol="0"/>
          <a:lstStyle>
            <a:lvl1pPr algn="r">
              <a:defRPr sz="1200"/>
            </a:lvl1pPr>
          </a:lstStyle>
          <a:p>
            <a:fld id="{2647D927-0592-4B54-A511-F775D23C7FAD}" type="datetimeFigureOut">
              <a:rPr kumimoji="1" lang="ja-JP" altLang="en-US" smtClean="0"/>
              <a:t>2021/9/16</a:t>
            </a:fld>
            <a:endParaRPr kumimoji="1" lang="ja-JP" altLang="en-US" dirty="0"/>
          </a:p>
        </p:txBody>
      </p:sp>
      <p:sp>
        <p:nvSpPr>
          <p:cNvPr id="4" name="スライド イメージ プレースホルダー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ja-JP" altLang="en-US" dirty="0"/>
          </a:p>
        </p:txBody>
      </p:sp>
      <p:sp>
        <p:nvSpPr>
          <p:cNvPr id="5" name="ノート プレースホルダー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r>
              <a:rPr kumimoji="1" lang="en-US" altLang="ja-JP" dirty="0"/>
              <a:t>Confidential</a:t>
            </a:r>
            <a:endParaRPr kumimoji="1" lang="ja-JP" altLang="en-US" dirty="0"/>
          </a:p>
        </p:txBody>
      </p:sp>
      <p:sp>
        <p:nvSpPr>
          <p:cNvPr id="7" name="スライド番号プレースホルダー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B8560A76-A9AA-40A3-B9BD-8A5068D5FB20}" type="slidenum">
              <a:rPr kumimoji="1" lang="ja-JP" altLang="en-US" smtClean="0"/>
              <a:t>‹#›</a:t>
            </a:fld>
            <a:endParaRPr kumimoji="1" lang="ja-JP" altLang="en-US" dirty="0"/>
          </a:p>
        </p:txBody>
      </p:sp>
    </p:spTree>
    <p:extLst>
      <p:ext uri="{BB962C8B-B14F-4D97-AF65-F5344CB8AC3E}">
        <p14:creationId xmlns:p14="http://schemas.microsoft.com/office/powerpoint/2010/main" val="1213132560"/>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サブタイトル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p:cNvSpPr>
            <a:spLocks noGrp="1"/>
          </p:cNvSpPr>
          <p:nvPr>
            <p:ph type="dt" sz="half" idx="10"/>
          </p:nvPr>
        </p:nvSpPr>
        <p:spPr/>
        <p:txBody>
          <a:bodyPr/>
          <a:lstStyle/>
          <a:p>
            <a:fld id="{FC76B12B-05AE-4C08-B2DB-0751F37B9E89}" type="datetime1">
              <a:rPr kumimoji="1" lang="ja-JP" altLang="en-US" smtClean="0"/>
              <a:t>2021/9/16</a:t>
            </a:fld>
            <a:endParaRPr kumimoji="1" lang="ja-JP" altLang="en-US" dirty="0"/>
          </a:p>
        </p:txBody>
      </p:sp>
      <p:sp>
        <p:nvSpPr>
          <p:cNvPr id="5" name="フッター プレースホルダー 4"/>
          <p:cNvSpPr>
            <a:spLocks noGrp="1"/>
          </p:cNvSpPr>
          <p:nvPr>
            <p:ph type="ftr" sz="quarter" idx="11"/>
          </p:nvPr>
        </p:nvSpPr>
        <p:spPr/>
        <p:txBody>
          <a:bodyPr/>
          <a:lstStyle/>
          <a:p>
            <a:endParaRPr kumimoji="1" lang="ja-JP" altLang="en-US" dirty="0"/>
          </a:p>
        </p:txBody>
      </p:sp>
      <p:sp>
        <p:nvSpPr>
          <p:cNvPr id="6" name="スライド番号プレースホルダー 5"/>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4029469558"/>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dirty="0"/>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p:txBody>
          <a:bodyPr/>
          <a:lstStyle/>
          <a:p>
            <a:fld id="{8619FE48-DA9A-4525-A7A6-03B3BAB20900}" type="datetime1">
              <a:rPr kumimoji="1" lang="ja-JP" altLang="en-US" smtClean="0"/>
              <a:t>2021/9/16</a:t>
            </a:fld>
            <a:endParaRPr kumimoji="1" lang="ja-JP" altLang="en-US" dirty="0"/>
          </a:p>
        </p:txBody>
      </p:sp>
      <p:sp>
        <p:nvSpPr>
          <p:cNvPr id="6" name="フッター プレースホルダー 5"/>
          <p:cNvSpPr>
            <a:spLocks noGrp="1"/>
          </p:cNvSpPr>
          <p:nvPr>
            <p:ph type="ftr" sz="quarter" idx="11"/>
          </p:nvPr>
        </p:nvSpPr>
        <p:spPr/>
        <p:txBody>
          <a:bodyPr/>
          <a:lstStyle/>
          <a:p>
            <a:endParaRPr kumimoji="1" lang="ja-JP" altLang="en-US" dirty="0"/>
          </a:p>
        </p:txBody>
      </p:sp>
      <p:sp>
        <p:nvSpPr>
          <p:cNvPr id="7" name="スライド番号プレースホルダー 6"/>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4267435799"/>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76EE422A-7189-49E7-8DCC-CAC2D968BFCD}" type="datetime1">
              <a:rPr kumimoji="1" lang="ja-JP" altLang="en-US" smtClean="0"/>
              <a:t>2021/9/16</a:t>
            </a:fld>
            <a:endParaRPr kumimoji="1" lang="ja-JP" altLang="en-US" dirty="0"/>
          </a:p>
        </p:txBody>
      </p:sp>
      <p:sp>
        <p:nvSpPr>
          <p:cNvPr id="5" name="フッター プレースホルダー 4"/>
          <p:cNvSpPr>
            <a:spLocks noGrp="1"/>
          </p:cNvSpPr>
          <p:nvPr>
            <p:ph type="ftr" sz="quarter" idx="11"/>
          </p:nvPr>
        </p:nvSpPr>
        <p:spPr/>
        <p:txBody>
          <a:bodyPr/>
          <a:lstStyle/>
          <a:p>
            <a:endParaRPr kumimoji="1" lang="ja-JP" altLang="en-US" dirty="0"/>
          </a:p>
        </p:txBody>
      </p:sp>
      <p:sp>
        <p:nvSpPr>
          <p:cNvPr id="6" name="スライド番号プレースホルダー 5"/>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3342797658"/>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4CDE5988-4DE2-4EFC-A8DB-17FD59362483}" type="datetime1">
              <a:rPr kumimoji="1" lang="ja-JP" altLang="en-US" smtClean="0"/>
              <a:t>2021/9/16</a:t>
            </a:fld>
            <a:endParaRPr kumimoji="1" lang="ja-JP" altLang="en-US" dirty="0"/>
          </a:p>
        </p:txBody>
      </p:sp>
      <p:sp>
        <p:nvSpPr>
          <p:cNvPr id="5" name="フッター プレースホルダー 4"/>
          <p:cNvSpPr>
            <a:spLocks noGrp="1"/>
          </p:cNvSpPr>
          <p:nvPr>
            <p:ph type="ftr" sz="quarter" idx="11"/>
          </p:nvPr>
        </p:nvSpPr>
        <p:spPr/>
        <p:txBody>
          <a:bodyPr/>
          <a:lstStyle/>
          <a:p>
            <a:endParaRPr kumimoji="1" lang="ja-JP" altLang="en-US" dirty="0"/>
          </a:p>
        </p:txBody>
      </p:sp>
      <p:sp>
        <p:nvSpPr>
          <p:cNvPr id="6" name="スライド番号プレースホルダー 5"/>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3779554994"/>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332741" y="1136073"/>
            <a:ext cx="11545223" cy="5040890"/>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4" name="日付プレースホルダー 3"/>
          <p:cNvSpPr>
            <a:spLocks noGrp="1"/>
          </p:cNvSpPr>
          <p:nvPr>
            <p:ph type="dt" sz="half" idx="10"/>
          </p:nvPr>
        </p:nvSpPr>
        <p:spPr/>
        <p:txBody>
          <a:bodyPr/>
          <a:lstStyle/>
          <a:p>
            <a:fld id="{4433F5D8-019C-4B4E-B06F-664B0E73F44C}" type="datetime1">
              <a:rPr kumimoji="1" lang="ja-JP" altLang="en-US" smtClean="0"/>
              <a:t>2021/9/16</a:t>
            </a:fld>
            <a:endParaRPr kumimoji="1" lang="ja-JP" altLang="en-US" dirty="0"/>
          </a:p>
        </p:txBody>
      </p:sp>
      <p:sp>
        <p:nvSpPr>
          <p:cNvPr id="5" name="フッター プレースホルダー 4"/>
          <p:cNvSpPr>
            <a:spLocks noGrp="1"/>
          </p:cNvSpPr>
          <p:nvPr>
            <p:ph type="ftr" sz="quarter" idx="11"/>
          </p:nvPr>
        </p:nvSpPr>
        <p:spPr/>
        <p:txBody>
          <a:bodyPr/>
          <a:lstStyle/>
          <a:p>
            <a:endParaRPr kumimoji="1" lang="ja-JP" altLang="en-US" dirty="0"/>
          </a:p>
        </p:txBody>
      </p:sp>
      <p:sp>
        <p:nvSpPr>
          <p:cNvPr id="6" name="スライド番号プレースホルダー 5"/>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grpSp>
        <p:nvGrpSpPr>
          <p:cNvPr id="7" name="Group 2"/>
          <p:cNvGrpSpPr>
            <a:grpSpLocks/>
          </p:cNvGrpSpPr>
          <p:nvPr userDrawn="1"/>
        </p:nvGrpSpPr>
        <p:grpSpPr bwMode="auto">
          <a:xfrm>
            <a:off x="248431" y="93926"/>
            <a:ext cx="10131299" cy="865318"/>
            <a:chOff x="240" y="228"/>
            <a:chExt cx="5768" cy="336"/>
          </a:xfrm>
        </p:grpSpPr>
        <p:sp>
          <p:nvSpPr>
            <p:cNvPr id="8" name="Rectangle 3"/>
            <p:cNvSpPr>
              <a:spLocks noChangeArrowheads="1"/>
            </p:cNvSpPr>
            <p:nvPr/>
          </p:nvSpPr>
          <p:spPr bwMode="auto">
            <a:xfrm>
              <a:off x="248" y="228"/>
              <a:ext cx="5760" cy="336"/>
            </a:xfrm>
            <a:prstGeom prst="rect">
              <a:avLst/>
            </a:prstGeom>
            <a:gradFill rotWithShape="0">
              <a:gsLst>
                <a:gs pos="0">
                  <a:schemeClr val="bg1"/>
                </a:gs>
                <a:gs pos="100000">
                  <a:srgbClr val="99CC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dirty="0"/>
            </a:p>
          </p:txBody>
        </p:sp>
        <p:sp>
          <p:nvSpPr>
            <p:cNvPr id="9" name="Line 4"/>
            <p:cNvSpPr>
              <a:spLocks noChangeShapeType="1"/>
            </p:cNvSpPr>
            <p:nvPr/>
          </p:nvSpPr>
          <p:spPr bwMode="auto">
            <a:xfrm>
              <a:off x="243" y="564"/>
              <a:ext cx="5757" cy="0"/>
            </a:xfrm>
            <a:prstGeom prst="line">
              <a:avLst/>
            </a:prstGeom>
            <a:noFill/>
            <a:ln w="12700">
              <a:solidFill>
                <a:srgbClr val="0000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sz="1400"/>
            </a:p>
          </p:txBody>
        </p:sp>
        <p:sp>
          <p:nvSpPr>
            <p:cNvPr id="10" name="Rectangle 5"/>
            <p:cNvSpPr>
              <a:spLocks noChangeArrowheads="1"/>
            </p:cNvSpPr>
            <p:nvPr/>
          </p:nvSpPr>
          <p:spPr bwMode="auto">
            <a:xfrm>
              <a:off x="240" y="228"/>
              <a:ext cx="48" cy="336"/>
            </a:xfrm>
            <a:prstGeom prst="rect">
              <a:avLst/>
            </a:prstGeom>
            <a:solidFill>
              <a:srgbClr val="0000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grpSp>
      <p:sp>
        <p:nvSpPr>
          <p:cNvPr id="2" name="タイトル 1"/>
          <p:cNvSpPr>
            <a:spLocks noGrp="1"/>
          </p:cNvSpPr>
          <p:nvPr>
            <p:ph type="title"/>
          </p:nvPr>
        </p:nvSpPr>
        <p:spPr>
          <a:xfrm>
            <a:off x="332741" y="184309"/>
            <a:ext cx="10046989" cy="683490"/>
          </a:xfrm>
        </p:spPr>
        <p:txBody>
          <a:bodyPr>
            <a:normAutofit/>
          </a:bodyPr>
          <a:lstStyle/>
          <a:p>
            <a:r>
              <a:rPr kumimoji="1" lang="ja-JP" altLang="en-US" dirty="0"/>
              <a:t>マスター タイトルの書式設定</a:t>
            </a:r>
          </a:p>
        </p:txBody>
      </p:sp>
    </p:spTree>
    <p:extLst>
      <p:ext uri="{BB962C8B-B14F-4D97-AF65-F5344CB8AC3E}">
        <p14:creationId xmlns:p14="http://schemas.microsoft.com/office/powerpoint/2010/main" val="3522952860"/>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タイトルとコンテンツ">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332741" y="1136073"/>
            <a:ext cx="11545223" cy="5040890"/>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4" name="日付プレースホルダー 3"/>
          <p:cNvSpPr>
            <a:spLocks noGrp="1"/>
          </p:cNvSpPr>
          <p:nvPr>
            <p:ph type="dt" sz="half" idx="10"/>
          </p:nvPr>
        </p:nvSpPr>
        <p:spPr/>
        <p:txBody>
          <a:bodyPr/>
          <a:lstStyle/>
          <a:p>
            <a:fld id="{4433F5D8-019C-4B4E-B06F-664B0E73F44C}" type="datetime1">
              <a:rPr kumimoji="1" lang="ja-JP" altLang="en-US" smtClean="0"/>
              <a:t>2021/9/16</a:t>
            </a:fld>
            <a:endParaRPr kumimoji="1" lang="ja-JP" altLang="en-US" dirty="0"/>
          </a:p>
        </p:txBody>
      </p:sp>
      <p:sp>
        <p:nvSpPr>
          <p:cNvPr id="5" name="フッター プレースホルダー 4"/>
          <p:cNvSpPr>
            <a:spLocks noGrp="1"/>
          </p:cNvSpPr>
          <p:nvPr>
            <p:ph type="ftr" sz="quarter" idx="11"/>
          </p:nvPr>
        </p:nvSpPr>
        <p:spPr/>
        <p:txBody>
          <a:bodyPr/>
          <a:lstStyle/>
          <a:p>
            <a:endParaRPr kumimoji="1" lang="ja-JP" altLang="en-US" dirty="0"/>
          </a:p>
        </p:txBody>
      </p:sp>
      <p:sp>
        <p:nvSpPr>
          <p:cNvPr id="6" name="スライド番号プレースホルダー 5"/>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
        <p:nvSpPr>
          <p:cNvPr id="2" name="タイトル 1"/>
          <p:cNvSpPr>
            <a:spLocks noGrp="1"/>
          </p:cNvSpPr>
          <p:nvPr>
            <p:ph type="title"/>
          </p:nvPr>
        </p:nvSpPr>
        <p:spPr>
          <a:xfrm>
            <a:off x="332741" y="184309"/>
            <a:ext cx="10046989" cy="683490"/>
          </a:xfrm>
        </p:spPr>
        <p:txBody>
          <a:bodyPr>
            <a:normAutofit/>
          </a:bodyPr>
          <a:lstStyle/>
          <a:p>
            <a:r>
              <a:rPr kumimoji="1" lang="ja-JP" altLang="en-US" dirty="0"/>
              <a:t>マスター タイトルの書式設定</a:t>
            </a:r>
          </a:p>
        </p:txBody>
      </p:sp>
    </p:spTree>
    <p:extLst>
      <p:ext uri="{BB962C8B-B14F-4D97-AF65-F5344CB8AC3E}">
        <p14:creationId xmlns:p14="http://schemas.microsoft.com/office/powerpoint/2010/main" val="23480330"/>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p:cNvSpPr>
            <a:spLocks noGrp="1"/>
          </p:cNvSpPr>
          <p:nvPr>
            <p:ph type="dt" sz="half" idx="10"/>
          </p:nvPr>
        </p:nvSpPr>
        <p:spPr/>
        <p:txBody>
          <a:bodyPr/>
          <a:lstStyle/>
          <a:p>
            <a:fld id="{BE08DC06-71B5-4D82-9EC9-2CDCDFC7E949}" type="datetime1">
              <a:rPr kumimoji="1" lang="ja-JP" altLang="en-US" smtClean="0"/>
              <a:t>2021/9/16</a:t>
            </a:fld>
            <a:endParaRPr kumimoji="1" lang="ja-JP" altLang="en-US" dirty="0"/>
          </a:p>
        </p:txBody>
      </p:sp>
      <p:sp>
        <p:nvSpPr>
          <p:cNvPr id="5" name="フッター プレースホルダー 4"/>
          <p:cNvSpPr>
            <a:spLocks noGrp="1"/>
          </p:cNvSpPr>
          <p:nvPr>
            <p:ph type="ftr" sz="quarter" idx="11"/>
          </p:nvPr>
        </p:nvSpPr>
        <p:spPr/>
        <p:txBody>
          <a:bodyPr/>
          <a:lstStyle/>
          <a:p>
            <a:endParaRPr kumimoji="1" lang="ja-JP" altLang="en-US" dirty="0"/>
          </a:p>
        </p:txBody>
      </p:sp>
      <p:sp>
        <p:nvSpPr>
          <p:cNvPr id="6" name="スライド番号プレースホルダー 5"/>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597332631"/>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コンテンツ プレースホルダー 2"/>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p:cNvSpPr>
            <a:spLocks noGrp="1"/>
          </p:cNvSpPr>
          <p:nvPr>
            <p:ph type="dt" sz="half" idx="10"/>
          </p:nvPr>
        </p:nvSpPr>
        <p:spPr/>
        <p:txBody>
          <a:bodyPr/>
          <a:lstStyle/>
          <a:p>
            <a:fld id="{DE955005-761B-4B23-9C6F-D86728326A39}" type="datetime1">
              <a:rPr kumimoji="1" lang="ja-JP" altLang="en-US" smtClean="0"/>
              <a:t>2021/9/16</a:t>
            </a:fld>
            <a:endParaRPr kumimoji="1" lang="ja-JP" altLang="en-US" dirty="0"/>
          </a:p>
        </p:txBody>
      </p:sp>
      <p:sp>
        <p:nvSpPr>
          <p:cNvPr id="6" name="フッター プレースホルダー 5"/>
          <p:cNvSpPr>
            <a:spLocks noGrp="1"/>
          </p:cNvSpPr>
          <p:nvPr>
            <p:ph type="ftr" sz="quarter" idx="11"/>
          </p:nvPr>
        </p:nvSpPr>
        <p:spPr/>
        <p:txBody>
          <a:bodyPr/>
          <a:lstStyle/>
          <a:p>
            <a:endParaRPr kumimoji="1" lang="ja-JP" altLang="en-US" dirty="0"/>
          </a:p>
        </p:txBody>
      </p:sp>
      <p:sp>
        <p:nvSpPr>
          <p:cNvPr id="7" name="スライド番号プレースホルダー 6"/>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950647153"/>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365125"/>
            <a:ext cx="9442547" cy="1325563"/>
          </a:xfrm>
        </p:spPr>
        <p:txBody>
          <a:bodyPr/>
          <a:lstStyle/>
          <a:p>
            <a:r>
              <a:rPr kumimoji="1" lang="ja-JP" altLang="en-US" dirty="0"/>
              <a:t>マスター タイトルの書式設定</a:t>
            </a:r>
          </a:p>
        </p:txBody>
      </p:sp>
      <p:sp>
        <p:nvSpPr>
          <p:cNvPr id="3" name="テキスト プレースホルダー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p:cNvSpPr>
            <a:spLocks noGrp="1"/>
          </p:cNvSpPr>
          <p:nvPr>
            <p:ph type="dt" sz="half" idx="10"/>
          </p:nvPr>
        </p:nvSpPr>
        <p:spPr/>
        <p:txBody>
          <a:bodyPr/>
          <a:lstStyle/>
          <a:p>
            <a:fld id="{85D497FD-40DA-48BD-8DD0-EB755C7D6238}" type="datetime1">
              <a:rPr kumimoji="1" lang="ja-JP" altLang="en-US" smtClean="0"/>
              <a:t>2021/9/16</a:t>
            </a:fld>
            <a:endParaRPr kumimoji="1" lang="ja-JP" altLang="en-US" dirty="0"/>
          </a:p>
        </p:txBody>
      </p:sp>
      <p:sp>
        <p:nvSpPr>
          <p:cNvPr id="8" name="フッター プレースホルダー 7"/>
          <p:cNvSpPr>
            <a:spLocks noGrp="1"/>
          </p:cNvSpPr>
          <p:nvPr>
            <p:ph type="ftr" sz="quarter" idx="11"/>
          </p:nvPr>
        </p:nvSpPr>
        <p:spPr/>
        <p:txBody>
          <a:bodyPr/>
          <a:lstStyle/>
          <a:p>
            <a:endParaRPr kumimoji="1" lang="ja-JP" altLang="en-US" dirty="0"/>
          </a:p>
        </p:txBody>
      </p:sp>
      <p:sp>
        <p:nvSpPr>
          <p:cNvPr id="9" name="スライド番号プレースホルダー 8"/>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405621034"/>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日付プレースホルダー 2"/>
          <p:cNvSpPr>
            <a:spLocks noGrp="1"/>
          </p:cNvSpPr>
          <p:nvPr>
            <p:ph type="dt" sz="half" idx="10"/>
          </p:nvPr>
        </p:nvSpPr>
        <p:spPr/>
        <p:txBody>
          <a:bodyPr/>
          <a:lstStyle/>
          <a:p>
            <a:fld id="{F5101842-F394-43EE-B2A2-4C5CD8EF8ECB}" type="datetime1">
              <a:rPr kumimoji="1" lang="ja-JP" altLang="en-US" smtClean="0"/>
              <a:t>2021/9/16</a:t>
            </a:fld>
            <a:endParaRPr kumimoji="1" lang="ja-JP" altLang="en-US" dirty="0"/>
          </a:p>
        </p:txBody>
      </p:sp>
      <p:sp>
        <p:nvSpPr>
          <p:cNvPr id="4" name="フッター プレースホルダー 3"/>
          <p:cNvSpPr>
            <a:spLocks noGrp="1"/>
          </p:cNvSpPr>
          <p:nvPr>
            <p:ph type="ftr" sz="quarter" idx="11"/>
          </p:nvPr>
        </p:nvSpPr>
        <p:spPr/>
        <p:txBody>
          <a:bodyPr/>
          <a:lstStyle/>
          <a:p>
            <a:endParaRPr kumimoji="1" lang="ja-JP" altLang="en-US" dirty="0"/>
          </a:p>
        </p:txBody>
      </p:sp>
      <p:sp>
        <p:nvSpPr>
          <p:cNvPr id="5" name="スライド番号プレースホルダー 4"/>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3751559888"/>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fld id="{39F0FA9D-8531-4AA2-9DAB-F3E4DE0A77C4}" type="datetime1">
              <a:rPr kumimoji="1" lang="ja-JP" altLang="en-US" smtClean="0"/>
              <a:t>2021/9/16</a:t>
            </a:fld>
            <a:endParaRPr kumimoji="1" lang="ja-JP" altLang="en-US" dirty="0"/>
          </a:p>
        </p:txBody>
      </p:sp>
      <p:sp>
        <p:nvSpPr>
          <p:cNvPr id="3" name="フッター プレースホルダー 2"/>
          <p:cNvSpPr>
            <a:spLocks noGrp="1"/>
          </p:cNvSpPr>
          <p:nvPr>
            <p:ph type="ftr" sz="quarter" idx="11"/>
          </p:nvPr>
        </p:nvSpPr>
        <p:spPr/>
        <p:txBody>
          <a:bodyPr/>
          <a:lstStyle/>
          <a:p>
            <a:endParaRPr kumimoji="1" lang="ja-JP" altLang="en-US" dirty="0"/>
          </a:p>
        </p:txBody>
      </p:sp>
      <p:sp>
        <p:nvSpPr>
          <p:cNvPr id="4" name="スライド番号プレースホルダー 3"/>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3622239005"/>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p:cNvSpPr>
            <a:spLocks noGrp="1"/>
          </p:cNvSpPr>
          <p:nvPr>
            <p:ph idx="1"/>
          </p:nvPr>
        </p:nvSpPr>
        <p:spPr>
          <a:xfrm>
            <a:off x="5183188" y="1819469"/>
            <a:ext cx="6172200" cy="404158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p:txBody>
          <a:bodyPr/>
          <a:lstStyle/>
          <a:p>
            <a:fld id="{ACBB3051-103A-431A-A155-BC03D46EAC2E}" type="datetime1">
              <a:rPr kumimoji="1" lang="ja-JP" altLang="en-US" smtClean="0"/>
              <a:t>2021/9/16</a:t>
            </a:fld>
            <a:endParaRPr kumimoji="1" lang="ja-JP" altLang="en-US" dirty="0"/>
          </a:p>
        </p:txBody>
      </p:sp>
      <p:sp>
        <p:nvSpPr>
          <p:cNvPr id="6" name="フッター プレースホルダー 5"/>
          <p:cNvSpPr>
            <a:spLocks noGrp="1"/>
          </p:cNvSpPr>
          <p:nvPr>
            <p:ph type="ftr" sz="quarter" idx="11"/>
          </p:nvPr>
        </p:nvSpPr>
        <p:spPr/>
        <p:txBody>
          <a:bodyPr/>
          <a:lstStyle/>
          <a:p>
            <a:endParaRPr kumimoji="1" lang="ja-JP" altLang="en-US" dirty="0"/>
          </a:p>
        </p:txBody>
      </p:sp>
      <p:sp>
        <p:nvSpPr>
          <p:cNvPr id="7" name="スライド番号プレースホルダー 6"/>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470643651"/>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3.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em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838200" y="365125"/>
            <a:ext cx="9806940" cy="1325563"/>
          </a:xfrm>
          <a:prstGeom prst="rect">
            <a:avLst/>
          </a:prstGeom>
        </p:spPr>
        <p:txBody>
          <a:bodyPr vert="horz" lIns="91440" tIns="45720" rIns="91440" bIns="45720" rtlCol="0" anchor="ctr">
            <a:normAutofit/>
          </a:bodyPr>
          <a:lstStyle/>
          <a:p>
            <a:r>
              <a:rPr kumimoji="1" lang="ja-JP" altLang="en-US" dirty="0"/>
              <a:t>マスター タイトルの書式設定</a:t>
            </a:r>
          </a:p>
        </p:txBody>
      </p:sp>
      <p:sp>
        <p:nvSpPr>
          <p:cNvPr id="3" name="テキスト プレースホルダー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62382E3-DAC9-4085-B802-61A979310D0F}" type="datetime1">
              <a:rPr kumimoji="1" lang="ja-JP" altLang="en-US" smtClean="0"/>
              <a:t>2021/9/16</a:t>
            </a:fld>
            <a:endParaRPr kumimoji="1" lang="ja-JP" altLang="en-US" dirty="0"/>
          </a:p>
        </p:txBody>
      </p:sp>
      <p:sp>
        <p:nvSpPr>
          <p:cNvPr id="5" name="フッター プレースホルダー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dirty="0"/>
          </a:p>
        </p:txBody>
      </p:sp>
      <p:sp>
        <p:nvSpPr>
          <p:cNvPr id="6" name="スライド番号プレースホルダー 5"/>
          <p:cNvSpPr>
            <a:spLocks noGrp="1"/>
          </p:cNvSpPr>
          <p:nvPr>
            <p:ph type="sldNum" sz="quarter" idx="4"/>
          </p:nvPr>
        </p:nvSpPr>
        <p:spPr>
          <a:xfrm>
            <a:off x="8610600" y="6356350"/>
            <a:ext cx="3425890" cy="365125"/>
          </a:xfrm>
          <a:prstGeom prst="rect">
            <a:avLst/>
          </a:prstGeom>
        </p:spPr>
        <p:txBody>
          <a:bodyPr vert="horz" lIns="91440" tIns="45720" rIns="91440" bIns="45720" rtlCol="0" anchor="ctr"/>
          <a:lstStyle>
            <a:lvl1pPr algn="r">
              <a:defRPr sz="2000">
                <a:solidFill>
                  <a:schemeClr val="tx1">
                    <a:tint val="75000"/>
                  </a:schemeClr>
                </a:solidFill>
                <a:latin typeface="Segoe Condensed" panose="020B0606040200020203" pitchFamily="34" charset="0"/>
                <a:cs typeface="Segoe UI Light" panose="020B0502040204020203" pitchFamily="34" charset="0"/>
              </a:defRPr>
            </a:lvl1pPr>
          </a:lstStyle>
          <a:p>
            <a:fld id="{63DCA85F-F225-44A4-AEA8-9083CAE61796}" type="slidenum">
              <a:rPr lang="ja-JP" altLang="en-US" smtClean="0"/>
              <a:pPr/>
              <a:t>‹#›</a:t>
            </a:fld>
            <a:endParaRPr lang="ja-JP" altLang="en-US" dirty="0"/>
          </a:p>
        </p:txBody>
      </p:sp>
      <p:sp>
        <p:nvSpPr>
          <p:cNvPr id="13" name="テキスト ボックス 12"/>
          <p:cNvSpPr txBox="1"/>
          <p:nvPr userDrawn="1"/>
        </p:nvSpPr>
        <p:spPr>
          <a:xfrm>
            <a:off x="0" y="6582103"/>
            <a:ext cx="1072055" cy="307777"/>
          </a:xfrm>
          <a:prstGeom prst="rect">
            <a:avLst/>
          </a:prstGeom>
          <a:noFill/>
        </p:spPr>
        <p:txBody>
          <a:bodyPr wrap="square" rtlCol="0">
            <a:spAutoFit/>
          </a:bodyPr>
          <a:lstStyle/>
          <a:p>
            <a:r>
              <a:rPr kumimoji="1" lang="en-US" altLang="ja-JP" sz="1400" dirty="0" smtClean="0">
                <a:solidFill>
                  <a:schemeClr val="bg2"/>
                </a:solidFill>
              </a:rPr>
              <a:t>DN</a:t>
            </a:r>
            <a:endParaRPr kumimoji="1" lang="ja-JP" altLang="en-US" sz="1400" dirty="0">
              <a:solidFill>
                <a:schemeClr val="bg2"/>
              </a:solidFill>
            </a:endParaRPr>
          </a:p>
        </p:txBody>
      </p:sp>
      <p:sp>
        <p:nvSpPr>
          <p:cNvPr id="14" name="テキスト ボックス 13"/>
          <p:cNvSpPr txBox="1"/>
          <p:nvPr userDrawn="1"/>
        </p:nvSpPr>
        <p:spPr>
          <a:xfrm>
            <a:off x="10691447" y="260597"/>
            <a:ext cx="1148862" cy="246221"/>
          </a:xfrm>
          <a:prstGeom prst="rect">
            <a:avLst/>
          </a:prstGeom>
          <a:noFill/>
        </p:spPr>
        <p:txBody>
          <a:bodyPr wrap="square" rtlCol="0">
            <a:spAutoFit/>
          </a:bodyPr>
          <a:lstStyle/>
          <a:p>
            <a:pPr algn="dist"/>
            <a:r>
              <a:rPr kumimoji="1" lang="ja-JP" altLang="en-US" sz="1000" b="1" dirty="0" smtClean="0"/>
              <a:t>特殊局</a:t>
            </a:r>
            <a:endParaRPr kumimoji="1" lang="en-US" altLang="ja-JP" sz="1000" b="1" dirty="0"/>
          </a:p>
        </p:txBody>
      </p:sp>
      <p:sp>
        <p:nvSpPr>
          <p:cNvPr id="11" name="テキスト ボックス 10"/>
          <p:cNvSpPr txBox="1"/>
          <p:nvPr userDrawn="1"/>
        </p:nvSpPr>
        <p:spPr>
          <a:xfrm>
            <a:off x="11052670" y="641681"/>
            <a:ext cx="1154460" cy="230832"/>
          </a:xfrm>
          <a:prstGeom prst="rect">
            <a:avLst/>
          </a:prstGeom>
          <a:noFill/>
        </p:spPr>
        <p:txBody>
          <a:bodyPr wrap="square" rtlCol="0">
            <a:spAutoFit/>
          </a:bodyPr>
          <a:lstStyle/>
          <a:p>
            <a:pPr algn="dist"/>
            <a:r>
              <a:rPr kumimoji="1" lang="ja-JP" altLang="en-US" sz="900" b="1" dirty="0" smtClean="0"/>
              <a:t>サイバー技術研究室 </a:t>
            </a:r>
            <a:endParaRPr kumimoji="1" lang="en-US" altLang="ja-JP" sz="900" b="1" dirty="0"/>
          </a:p>
        </p:txBody>
      </p:sp>
      <p:pic>
        <p:nvPicPr>
          <p:cNvPr id="12" name="図 11"/>
          <p:cNvPicPr>
            <a:picLocks noChangeAspect="1"/>
          </p:cNvPicPr>
          <p:nvPr userDrawn="1"/>
        </p:nvPicPr>
        <p:blipFill>
          <a:blip r:embed="rId14"/>
          <a:stretch>
            <a:fillRect/>
          </a:stretch>
        </p:blipFill>
        <p:spPr>
          <a:xfrm>
            <a:off x="10754306" y="488150"/>
            <a:ext cx="1365298" cy="192683"/>
          </a:xfrm>
          <a:prstGeom prst="rect">
            <a:avLst/>
          </a:prstGeom>
        </p:spPr>
      </p:pic>
      <p:pic>
        <p:nvPicPr>
          <p:cNvPr id="34" name="Picture 7"/>
          <p:cNvPicPr>
            <a:picLocks noChangeAspect="1" noChangeArrowheads="1"/>
          </p:cNvPicPr>
          <p:nvPr userDrawn="1"/>
        </p:nvPicPr>
        <p:blipFill>
          <a:blip r:embed="rId15" cstate="print">
            <a:extLst>
              <a:ext uri="{28A0092B-C50C-407E-A947-70E740481C1C}">
                <a14:useLocalDpi xmlns:a14="http://schemas.microsoft.com/office/drawing/2010/main" val="0"/>
              </a:ext>
            </a:extLst>
          </a:blip>
          <a:srcRect/>
          <a:stretch>
            <a:fillRect/>
          </a:stretch>
        </p:blipFill>
        <p:spPr bwMode="auto">
          <a:xfrm>
            <a:off x="10776521" y="48556"/>
            <a:ext cx="1358713" cy="303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図 34"/>
          <p:cNvPicPr>
            <a:picLocks noChangeAspect="1"/>
          </p:cNvPicPr>
          <p:nvPr userDrawn="1"/>
        </p:nvPicPr>
        <p:blipFill>
          <a:blip r:embed="rId16"/>
          <a:stretch>
            <a:fillRect/>
          </a:stretch>
        </p:blipFill>
        <p:spPr>
          <a:xfrm>
            <a:off x="797" y="6176963"/>
            <a:ext cx="572405" cy="681037"/>
          </a:xfrm>
          <a:prstGeom prst="rect">
            <a:avLst/>
          </a:prstGeom>
        </p:spPr>
      </p:pic>
    </p:spTree>
    <p:extLst>
      <p:ext uri="{BB962C8B-B14F-4D97-AF65-F5344CB8AC3E}">
        <p14:creationId xmlns:p14="http://schemas.microsoft.com/office/powerpoint/2010/main" val="34398441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iming>
    <p:tnLst>
      <p:par>
        <p:cTn id="1" dur="indefinite" restart="never" nodeType="tmRoot"/>
      </p:par>
    </p:tnLst>
  </p:timing>
  <p:hf hdr="0" ft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emf"/><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7.wmf"/><Relationship Id="rId7" Type="http://schemas.openxmlformats.org/officeDocument/2006/relationships/image" Target="../media/image30.WMF"/><Relationship Id="rId2" Type="http://schemas.openxmlformats.org/officeDocument/2006/relationships/image" Target="../media/image27.wmf"/><Relationship Id="rId1" Type="http://schemas.openxmlformats.org/officeDocument/2006/relationships/slideLayout" Target="../slideLayouts/slideLayout2.xml"/><Relationship Id="rId6" Type="http://schemas.openxmlformats.org/officeDocument/2006/relationships/image" Target="../media/image29.emf"/><Relationship Id="rId5" Type="http://schemas.openxmlformats.org/officeDocument/2006/relationships/image" Target="../media/image26.wmf"/><Relationship Id="rId4" Type="http://schemas.openxmlformats.org/officeDocument/2006/relationships/image" Target="../media/image28.emf"/></Relationships>
</file>

<file path=ppt/slides/_rels/slide100.xml.rels><?xml version="1.0" encoding="UTF-8" standalone="yes"?>
<Relationships xmlns="http://schemas.openxmlformats.org/package/2006/relationships"><Relationship Id="rId3" Type="http://schemas.openxmlformats.org/officeDocument/2006/relationships/image" Target="../media/image97.emf"/><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100.WMF"/><Relationship Id="rId2" Type="http://schemas.openxmlformats.org/officeDocument/2006/relationships/image" Target="../media/image99.WMF"/><Relationship Id="rId1" Type="http://schemas.openxmlformats.org/officeDocument/2006/relationships/slideLayout" Target="../slideLayouts/slideLayout8.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97.emf"/><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2.xml"/><Relationship Id="rId4" Type="http://schemas.openxmlformats.org/officeDocument/2006/relationships/image" Target="../media/image107.png"/></Relationships>
</file>

<file path=ppt/slides/_rels/slide108.xml.rels><?xml version="1.0" encoding="UTF-8" standalone="yes"?>
<Relationships xmlns="http://schemas.openxmlformats.org/package/2006/relationships"><Relationship Id="rId3" Type="http://schemas.openxmlformats.org/officeDocument/2006/relationships/image" Target="../media/image109.jpeg"/><Relationship Id="rId2" Type="http://schemas.openxmlformats.org/officeDocument/2006/relationships/image" Target="../media/image108.png"/><Relationship Id="rId1" Type="http://schemas.openxmlformats.org/officeDocument/2006/relationships/slideLayout" Target="../slideLayouts/slideLayout2.xml"/><Relationship Id="rId4" Type="http://schemas.openxmlformats.org/officeDocument/2006/relationships/image" Target="../media/image110.png"/></Relationships>
</file>

<file path=ppt/slides/_rels/slide109.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11.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3" Type="http://schemas.openxmlformats.org/officeDocument/2006/relationships/image" Target="../media/image117.WMF"/><Relationship Id="rId2" Type="http://schemas.openxmlformats.org/officeDocument/2006/relationships/image" Target="../media/image14.WMF"/><Relationship Id="rId1" Type="http://schemas.openxmlformats.org/officeDocument/2006/relationships/slideLayout" Target="../slideLayouts/slideLayout8.xml"/><Relationship Id="rId4" Type="http://schemas.openxmlformats.org/officeDocument/2006/relationships/image" Target="../media/image118.WMF"/></Relationships>
</file>

<file path=ppt/slides/_rels/slide113.xml.rels><?xml version="1.0" encoding="UTF-8" standalone="yes"?>
<Relationships xmlns="http://schemas.openxmlformats.org/package/2006/relationships"><Relationship Id="rId2" Type="http://schemas.openxmlformats.org/officeDocument/2006/relationships/image" Target="../media/image7.wmf"/><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3" Type="http://schemas.openxmlformats.org/officeDocument/2006/relationships/image" Target="../media/image34.WMF"/><Relationship Id="rId2" Type="http://schemas.openxmlformats.org/officeDocument/2006/relationships/image" Target="../media/image7.wmf"/><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14.WMF"/><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3" Type="http://schemas.openxmlformats.org/officeDocument/2006/relationships/image" Target="../media/image7.wmf"/><Relationship Id="rId2" Type="http://schemas.openxmlformats.org/officeDocument/2006/relationships/image" Target="../media/image28.emf"/><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3" Type="http://schemas.openxmlformats.org/officeDocument/2006/relationships/image" Target="../media/image7.wmf"/><Relationship Id="rId2" Type="http://schemas.openxmlformats.org/officeDocument/2006/relationships/image" Target="../media/image28.emf"/><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3" Type="http://schemas.openxmlformats.org/officeDocument/2006/relationships/image" Target="../media/image7.wmf"/><Relationship Id="rId2" Type="http://schemas.openxmlformats.org/officeDocument/2006/relationships/image" Target="../media/image28.emf"/><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2" Type="http://schemas.openxmlformats.org/officeDocument/2006/relationships/image" Target="../media/image7.wmf"/><Relationship Id="rId1" Type="http://schemas.openxmlformats.org/officeDocument/2006/relationships/slideLayout" Target="../slideLayouts/slideLayout3.xml"/></Relationships>
</file>

<file path=ppt/slides/_rels/slide122.xml.rels><?xml version="1.0" encoding="UTF-8" standalone="yes"?>
<Relationships xmlns="http://schemas.openxmlformats.org/package/2006/relationships"><Relationship Id="rId2" Type="http://schemas.openxmlformats.org/officeDocument/2006/relationships/image" Target="../media/image7.wmf"/><Relationship Id="rId1"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2" Type="http://schemas.openxmlformats.org/officeDocument/2006/relationships/image" Target="../media/image7.wmf"/><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2" Type="http://schemas.openxmlformats.org/officeDocument/2006/relationships/image" Target="../media/image7.wmf"/><Relationship Id="rId1" Type="http://schemas.openxmlformats.org/officeDocument/2006/relationships/slideLayout" Target="../slideLayouts/slideLayout3.xml"/></Relationships>
</file>

<file path=ppt/slides/_rels/slide125.xml.rels><?xml version="1.0" encoding="UTF-8" standalone="yes"?>
<Relationships xmlns="http://schemas.openxmlformats.org/package/2006/relationships"><Relationship Id="rId2" Type="http://schemas.openxmlformats.org/officeDocument/2006/relationships/image" Target="../media/image7.wmf"/><Relationship Id="rId1" Type="http://schemas.openxmlformats.org/officeDocument/2006/relationships/slideLayout" Target="../slideLayouts/slideLayout3.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34.WMF"/><Relationship Id="rId2" Type="http://schemas.openxmlformats.org/officeDocument/2006/relationships/image" Target="../media/image7.wmf"/><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3.xml"/></Relationships>
</file>

<file path=ppt/slides/_rels/slide134.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120.WMF"/><Relationship Id="rId2" Type="http://schemas.openxmlformats.org/officeDocument/2006/relationships/image" Target="../media/image117.WMF"/><Relationship Id="rId1" Type="http://schemas.openxmlformats.org/officeDocument/2006/relationships/slideLayout" Target="../slideLayouts/slideLayout8.xml"/><Relationship Id="rId4" Type="http://schemas.openxmlformats.org/officeDocument/2006/relationships/image" Target="../media/image14.WMF"/></Relationships>
</file>

<file path=ppt/slides/_rels/slide137.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122.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2.WMF"/><Relationship Id="rId1" Type="http://schemas.openxmlformats.org/officeDocument/2006/relationships/slideLayout" Target="../slideLayouts/slideLayout8.xml"/></Relationships>
</file>

<file path=ppt/slides/_rels/slide140.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3.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4.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2.xml"/><Relationship Id="rId6" Type="http://schemas.openxmlformats.org/officeDocument/2006/relationships/image" Target="../media/image131.png"/><Relationship Id="rId5" Type="http://schemas.openxmlformats.org/officeDocument/2006/relationships/image" Target="../media/image130.png"/><Relationship Id="rId4" Type="http://schemas.openxmlformats.org/officeDocument/2006/relationships/image" Target="../media/image129.png"/></Relationships>
</file>

<file path=ppt/slides/_rels/slide154.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3.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8.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3.xml"/></Relationships>
</file>

<file path=ppt/slides/_rels/slide159.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3.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5.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3.xml"/></Relationships>
</file>

<file path=ppt/slides/_rels/slide166.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3.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3" Type="http://schemas.openxmlformats.org/officeDocument/2006/relationships/image" Target="../media/image143.WMF"/><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0.xml.rels><?xml version="1.0" encoding="UTF-8" standalone="yes"?>
<Relationships xmlns="http://schemas.openxmlformats.org/package/2006/relationships"><Relationship Id="rId3" Type="http://schemas.openxmlformats.org/officeDocument/2006/relationships/hyperlink" Target="https://docs.aws.amazon.com/ja_jp/IAM/latest/UserGuide/id_credentials_access-keys.html" TargetMode="External"/><Relationship Id="rId2" Type="http://schemas.openxmlformats.org/officeDocument/2006/relationships/hyperlink" Target="https://console.aws.amazon.com/iam/home#/security_credentials" TargetMode="External"/><Relationship Id="rId1" Type="http://schemas.openxmlformats.org/officeDocument/2006/relationships/slideLayout" Target="../slideLayouts/slideLayout2.xml"/><Relationship Id="rId5" Type="http://schemas.openxmlformats.org/officeDocument/2006/relationships/hyperlink" Target="https://docs.aws.amazon.com/ja_jp/sns/latest/dg/channels-sms-awssupport-spend-threshold.html" TargetMode="External"/><Relationship Id="rId4" Type="http://schemas.openxmlformats.org/officeDocument/2006/relationships/hyperlink" Target="https://aws.amazon.com/jp/sns/pricing/" TargetMode="External"/></Relationships>
</file>

<file path=ppt/slides/_rels/slide171.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3.xml"/></Relationships>
</file>

<file path=ppt/slides/_rels/slide172.xml.rels><?xml version="1.0" encoding="UTF-8" standalone="yes"?>
<Relationships xmlns="http://schemas.openxmlformats.org/package/2006/relationships"><Relationship Id="rId3" Type="http://schemas.openxmlformats.org/officeDocument/2006/relationships/image" Target="../media/image147.WMF"/><Relationship Id="rId2" Type="http://schemas.openxmlformats.org/officeDocument/2006/relationships/image" Target="../media/image146.WMF"/><Relationship Id="rId1" Type="http://schemas.openxmlformats.org/officeDocument/2006/relationships/slideLayout" Target="../slideLayouts/slideLayout8.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3" Type="http://schemas.openxmlformats.org/officeDocument/2006/relationships/image" Target="../media/image19.wmf"/><Relationship Id="rId2" Type="http://schemas.openxmlformats.org/officeDocument/2006/relationships/image" Target="../media/image14.WMF"/><Relationship Id="rId1" Type="http://schemas.openxmlformats.org/officeDocument/2006/relationships/slideLayout" Target="../slideLayouts/slideLayout8.xml"/><Relationship Id="rId5" Type="http://schemas.openxmlformats.org/officeDocument/2006/relationships/image" Target="../media/image151.WMF"/><Relationship Id="rId4" Type="http://schemas.openxmlformats.org/officeDocument/2006/relationships/image" Target="../media/image118.WMF"/></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3" Type="http://schemas.openxmlformats.org/officeDocument/2006/relationships/image" Target="../media/image7.wmf"/><Relationship Id="rId2" Type="http://schemas.openxmlformats.org/officeDocument/2006/relationships/image" Target="../media/image6.emf"/><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2.xml"/><Relationship Id="rId4" Type="http://schemas.openxmlformats.org/officeDocument/2006/relationships/image" Target="../media/image154.png"/></Relationships>
</file>

<file path=ppt/slides/_rels/slide195.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3.xml"/></Relationships>
</file>

<file path=ppt/slides/_rels/slide198.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3.xml"/></Relationships>
</file>

<file path=ppt/slides/_rels/slide199.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hyperlink" Target="https://github.com/IPA-CyberLab/IPA-DN-Ultra/" TargetMode="Externa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3.WMF"/><Relationship Id="rId2" Type="http://schemas.openxmlformats.org/officeDocument/2006/relationships/image" Target="../media/image28.em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5.WMF"/><Relationship Id="rId2" Type="http://schemas.openxmlformats.org/officeDocument/2006/relationships/image" Target="../media/image34.WMF"/><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7.wmf"/><Relationship Id="rId2" Type="http://schemas.openxmlformats.org/officeDocument/2006/relationships/image" Target="../media/image6.emf"/><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3.xml"/><Relationship Id="rId4" Type="http://schemas.openxmlformats.org/officeDocument/2006/relationships/image" Target="../media/image43.png"/></Relationships>
</file>

<file path=ppt/slides/_rels/slide3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3.xml"/><Relationship Id="rId5" Type="http://schemas.openxmlformats.org/officeDocument/2006/relationships/image" Target="../media/image51.png"/><Relationship Id="rId4" Type="http://schemas.openxmlformats.org/officeDocument/2006/relationships/image" Target="../media/image50.png"/></Relationships>
</file>

<file path=ppt/slides/_rels/slide3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oleObject" Target="../embeddings/oleObject1.bin"/><Relationship Id="rId7" Type="http://schemas.openxmlformats.org/officeDocument/2006/relationships/image" Target="../media/image7.wmf"/><Relationship Id="rId2" Type="http://schemas.openxmlformats.org/officeDocument/2006/relationships/slideLayout" Target="../slideLayouts/slideLayout3.xml"/><Relationship Id="rId1" Type="http://schemas.openxmlformats.org/officeDocument/2006/relationships/vmlDrawing" Target="../drawings/vmlDrawing1.vml"/><Relationship Id="rId6" Type="http://schemas.openxmlformats.org/officeDocument/2006/relationships/image" Target="../media/image10.WMF"/><Relationship Id="rId5" Type="http://schemas.openxmlformats.org/officeDocument/2006/relationships/image" Target="../media/image9.emf"/><Relationship Id="rId10" Type="http://schemas.openxmlformats.org/officeDocument/2006/relationships/image" Target="../media/image13.WMF"/><Relationship Id="rId4" Type="http://schemas.openxmlformats.org/officeDocument/2006/relationships/image" Target="../media/image8.wmf"/><Relationship Id="rId9" Type="http://schemas.openxmlformats.org/officeDocument/2006/relationships/image" Target="../media/image12.png"/></Relationships>
</file>

<file path=ppt/slides/_rels/slide4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3.xml"/><Relationship Id="rId4" Type="http://schemas.openxmlformats.org/officeDocument/2006/relationships/image" Target="../media/image61.png"/></Relationships>
</file>

<file path=ppt/slides/_rels/slide4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3.xml"/><Relationship Id="rId4" Type="http://schemas.openxmlformats.org/officeDocument/2006/relationships/image" Target="../media/image67.png"/></Relationships>
</file>

<file path=ppt/slides/_rels/slide4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56.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8.WMF"/><Relationship Id="rId13" Type="http://schemas.openxmlformats.org/officeDocument/2006/relationships/image" Target="../media/image23.emf"/><Relationship Id="rId3" Type="http://schemas.openxmlformats.org/officeDocument/2006/relationships/image" Target="../media/image9.emf"/><Relationship Id="rId7" Type="http://schemas.openxmlformats.org/officeDocument/2006/relationships/image" Target="../media/image17.WMF"/><Relationship Id="rId12" Type="http://schemas.openxmlformats.org/officeDocument/2006/relationships/image" Target="../media/image22.WMF"/><Relationship Id="rId2" Type="http://schemas.openxmlformats.org/officeDocument/2006/relationships/image" Target="../media/image14.WMF"/><Relationship Id="rId1" Type="http://schemas.openxmlformats.org/officeDocument/2006/relationships/slideLayout" Target="../slideLayouts/slideLayout3.xml"/><Relationship Id="rId6" Type="http://schemas.openxmlformats.org/officeDocument/2006/relationships/image" Target="../media/image16.WMF"/><Relationship Id="rId11" Type="http://schemas.openxmlformats.org/officeDocument/2006/relationships/image" Target="../media/image21.WMF"/><Relationship Id="rId5" Type="http://schemas.openxmlformats.org/officeDocument/2006/relationships/image" Target="../media/image15.WMF"/><Relationship Id="rId10" Type="http://schemas.openxmlformats.org/officeDocument/2006/relationships/image" Target="../media/image20.WMF"/><Relationship Id="rId4" Type="http://schemas.openxmlformats.org/officeDocument/2006/relationships/image" Target="../media/image10.WMF"/><Relationship Id="rId9" Type="http://schemas.openxmlformats.org/officeDocument/2006/relationships/image" Target="../media/image19.wmf"/></Relationships>
</file>

<file path=ppt/slides/_rels/slide5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3.xml"/><Relationship Id="rId5" Type="http://schemas.openxmlformats.org/officeDocument/2006/relationships/image" Target="../media/image82.png"/><Relationship Id="rId4" Type="http://schemas.openxmlformats.org/officeDocument/2006/relationships/image" Target="../media/image81.png"/></Relationships>
</file>

<file path=ppt/slides/_rels/slide54.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85.WMF"/><Relationship Id="rId2" Type="http://schemas.openxmlformats.org/officeDocument/2006/relationships/image" Target="../media/image84.WMF"/><Relationship Id="rId1" Type="http://schemas.openxmlformats.org/officeDocument/2006/relationships/slideLayout" Target="../slideLayouts/slideLayout8.xml"/><Relationship Id="rId5" Type="http://schemas.openxmlformats.org/officeDocument/2006/relationships/image" Target="../media/image18.WMF"/><Relationship Id="rId4" Type="http://schemas.openxmlformats.org/officeDocument/2006/relationships/image" Target="../media/image86.WMF"/></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87.png"/><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3.xml"/><Relationship Id="rId4" Type="http://schemas.openxmlformats.org/officeDocument/2006/relationships/image" Target="../media/image43.png"/></Relationships>
</file>

<file path=ppt/slides/_rels/slide6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3.xml"/><Relationship Id="rId4" Type="http://schemas.openxmlformats.org/officeDocument/2006/relationships/image" Target="../media/image90.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25.WMF"/><Relationship Id="rId2" Type="http://schemas.openxmlformats.org/officeDocument/2006/relationships/image" Target="../media/image24.WMF"/><Relationship Id="rId1" Type="http://schemas.openxmlformats.org/officeDocument/2006/relationships/slideLayout" Target="../slideLayouts/slideLayout8.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56.png"/><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26.wmf"/><Relationship Id="rId2" Type="http://schemas.openxmlformats.org/officeDocument/2006/relationships/image" Target="../media/image6.emf"/><Relationship Id="rId1" Type="http://schemas.openxmlformats.org/officeDocument/2006/relationships/slideLayout" Target="../slideLayouts/slideLayout2.xml"/><Relationship Id="rId4" Type="http://schemas.openxmlformats.org/officeDocument/2006/relationships/image" Target="../media/image27.wmf"/></Relationships>
</file>

<file path=ppt/slides/_rels/slide80.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3.xml"/><Relationship Id="rId5" Type="http://schemas.openxmlformats.org/officeDocument/2006/relationships/image" Target="../media/image82.png"/><Relationship Id="rId4" Type="http://schemas.openxmlformats.org/officeDocument/2006/relationships/image" Target="../media/image81.png"/></Relationships>
</file>

<file path=ppt/slides/_rels/slide82.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94.WMF"/><Relationship Id="rId2" Type="http://schemas.openxmlformats.org/officeDocument/2006/relationships/image" Target="../media/image93.WMF"/><Relationship Id="rId1" Type="http://schemas.openxmlformats.org/officeDocument/2006/relationships/slideLayout" Target="../slideLayouts/slideLayout8.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26.wmf"/><Relationship Id="rId2" Type="http://schemas.openxmlformats.org/officeDocument/2006/relationships/image" Target="../media/image6.emf"/><Relationship Id="rId1" Type="http://schemas.openxmlformats.org/officeDocument/2006/relationships/slideLayout" Target="../slideLayouts/slideLayout2.xml"/><Relationship Id="rId4" Type="http://schemas.openxmlformats.org/officeDocument/2006/relationships/image" Target="../media/image27.wmf"/></Relationships>
</file>

<file path=ppt/slides/_rels/slide9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87.png"/><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3.xml"/><Relationship Id="rId4" Type="http://schemas.openxmlformats.org/officeDocument/2006/relationships/image" Target="../media/image43.png"/></Relationships>
</file>

<file path=ppt/slides/_rels/slide9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3.xml"/><Relationship Id="rId4" Type="http://schemas.openxmlformats.org/officeDocument/2006/relationships/image" Target="../media/image90.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97.emf"/><Relationship Id="rId2" Type="http://schemas.openxmlformats.org/officeDocument/2006/relationships/image" Target="../media/image9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64169" y="51913"/>
            <a:ext cx="11972321" cy="2157684"/>
          </a:xfrm>
        </p:spPr>
        <p:txBody>
          <a:bodyPr anchor="ctr">
            <a:normAutofit fontScale="90000"/>
          </a:bodyPr>
          <a:lstStyle/>
          <a:p>
            <a:pPr>
              <a:lnSpc>
                <a:spcPct val="100000"/>
              </a:lnSpc>
            </a:pPr>
            <a:r>
              <a:rPr lang="en-US" altLang="ja-JP" sz="4800" b="1" dirty="0" smtClean="0">
                <a:latin typeface="+mn-ea"/>
              </a:rPr>
              <a:t>NTT</a:t>
            </a:r>
            <a:r>
              <a:rPr lang="ja-JP" altLang="en-US" sz="4800" b="1" dirty="0" smtClean="0">
                <a:latin typeface="+mn-ea"/>
              </a:rPr>
              <a:t>東日本 </a:t>
            </a:r>
            <a:r>
              <a:rPr lang="en-US" altLang="ja-JP" sz="4800" b="1" dirty="0" smtClean="0">
                <a:latin typeface="+mn-ea"/>
              </a:rPr>
              <a:t>– IPA</a:t>
            </a:r>
            <a:r>
              <a:rPr lang="ja-JP" altLang="en-US" sz="4800" b="1" dirty="0" smtClean="0">
                <a:latin typeface="+mn-ea"/>
              </a:rPr>
              <a:t> シン・テレワークシステム</a:t>
            </a:r>
            <a:br>
              <a:rPr lang="ja-JP" altLang="en-US" sz="4800" b="1" dirty="0" smtClean="0">
                <a:latin typeface="+mn-ea"/>
              </a:rPr>
            </a:br>
            <a:r>
              <a:rPr lang="en-US" altLang="ja-JP" sz="4800" b="1" dirty="0" smtClean="0">
                <a:latin typeface="+mn-ea"/>
              </a:rPr>
              <a:t>Doc002.</a:t>
            </a:r>
            <a:br>
              <a:rPr lang="en-US" altLang="ja-JP" sz="4800" b="1" dirty="0" smtClean="0">
                <a:latin typeface="+mn-ea"/>
              </a:rPr>
            </a:br>
            <a:r>
              <a:rPr lang="ja-JP" altLang="en-US" sz="4800" b="1" dirty="0" smtClean="0">
                <a:latin typeface="+mn-ea"/>
              </a:rPr>
              <a:t>プライベート版 </a:t>
            </a:r>
            <a:r>
              <a:rPr lang="ja-JP" altLang="en-US" sz="4800" b="1" dirty="0">
                <a:latin typeface="+mn-ea"/>
              </a:rPr>
              <a:t>構築マニュアル </a:t>
            </a:r>
            <a:r>
              <a:rPr lang="en-US" altLang="ja-JP" sz="4800" b="1" dirty="0">
                <a:latin typeface="+mn-ea"/>
              </a:rPr>
              <a:t>(</a:t>
            </a:r>
            <a:r>
              <a:rPr lang="ja-JP" altLang="en-US" sz="4800" b="1" dirty="0">
                <a:latin typeface="+mn-ea"/>
              </a:rPr>
              <a:t>ハイパースケール版</a:t>
            </a:r>
            <a:r>
              <a:rPr lang="en-US" altLang="ja-JP" sz="4800" b="1" dirty="0">
                <a:latin typeface="+mn-ea"/>
              </a:rPr>
              <a:t>)</a:t>
            </a:r>
            <a:endParaRPr kumimoji="1" lang="ja-JP" altLang="en-US" sz="4800" dirty="0"/>
          </a:p>
        </p:txBody>
      </p:sp>
      <p:sp>
        <p:nvSpPr>
          <p:cNvPr id="4" name="スライド番号プレースホルダー 3"/>
          <p:cNvSpPr>
            <a:spLocks noGrp="1"/>
          </p:cNvSpPr>
          <p:nvPr>
            <p:ph type="sldNum" sz="quarter" idx="12"/>
          </p:nvPr>
        </p:nvSpPr>
        <p:spPr/>
        <p:txBody>
          <a:bodyPr/>
          <a:lstStyle/>
          <a:p>
            <a:fld id="{63DCA85F-F225-44A4-AEA8-9083CAE61796}" type="slidenum">
              <a:rPr kumimoji="1" lang="ja-JP" altLang="en-US" smtClean="0"/>
              <a:t>1</a:t>
            </a:fld>
            <a:endParaRPr kumimoji="1" lang="ja-JP" altLang="en-US" dirty="0"/>
          </a:p>
        </p:txBody>
      </p:sp>
      <p:sp>
        <p:nvSpPr>
          <p:cNvPr id="10" name="正方形/長方形 9">
            <a:extLst>
              <a:ext uri="{FF2B5EF4-FFF2-40B4-BE49-F238E27FC236}">
                <a16:creationId xmlns:a16="http://schemas.microsoft.com/office/drawing/2014/main" id="{1972D522-B0A5-4E15-A7B5-E02E250570A9}"/>
              </a:ext>
            </a:extLst>
          </p:cNvPr>
          <p:cNvSpPr/>
          <p:nvPr/>
        </p:nvSpPr>
        <p:spPr>
          <a:xfrm>
            <a:off x="2733519" y="4382970"/>
            <a:ext cx="3771430" cy="584775"/>
          </a:xfrm>
          <a:prstGeom prst="rect">
            <a:avLst/>
          </a:prstGeom>
          <a:solidFill>
            <a:srgbClr val="FFC000"/>
          </a:solidFill>
        </p:spPr>
        <p:txBody>
          <a:bodyPr wrap="square">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a:r>
              <a:rPr lang="en-US" altLang="ja-JP" sz="3200" b="1" dirty="0" smtClean="0">
                <a:latin typeface="Consolas" panose="020B0609020204030204" pitchFamily="49" charset="0"/>
              </a:rPr>
              <a:t>beta8preview2</a:t>
            </a:r>
            <a:endParaRPr lang="ja-JP" altLang="en-US" b="1" dirty="0">
              <a:latin typeface="Consolas" panose="020B0609020204030204" pitchFamily="49" charset="0"/>
            </a:endParaRPr>
          </a:p>
        </p:txBody>
      </p:sp>
      <p:pic>
        <p:nvPicPr>
          <p:cNvPr id="13" name="図 12"/>
          <p:cNvPicPr>
            <a:picLocks noChangeAspect="1"/>
          </p:cNvPicPr>
          <p:nvPr/>
        </p:nvPicPr>
        <p:blipFill>
          <a:blip r:embed="rId2"/>
          <a:stretch>
            <a:fillRect/>
          </a:stretch>
        </p:blipFill>
        <p:spPr>
          <a:xfrm>
            <a:off x="2826883" y="5491157"/>
            <a:ext cx="3084272" cy="1230318"/>
          </a:xfrm>
          <a:prstGeom prst="rect">
            <a:avLst/>
          </a:prstGeom>
        </p:spPr>
      </p:pic>
      <p:sp>
        <p:nvSpPr>
          <p:cNvPr id="12" name="テキスト ボックス 11"/>
          <p:cNvSpPr txBox="1"/>
          <p:nvPr/>
        </p:nvSpPr>
        <p:spPr>
          <a:xfrm>
            <a:off x="5967330" y="5947892"/>
            <a:ext cx="3505827" cy="615553"/>
          </a:xfrm>
          <a:prstGeom prst="rect">
            <a:avLst/>
          </a:prstGeom>
          <a:noFill/>
        </p:spPr>
        <p:txBody>
          <a:bodyPr wrap="square" rtlCol="0">
            <a:spAutoFit/>
          </a:bodyPr>
          <a:lstStyle/>
          <a:p>
            <a:pPr algn="dist"/>
            <a:r>
              <a:rPr kumimoji="1" lang="ja-JP" altLang="en-US" sz="1600" b="1" dirty="0" smtClean="0"/>
              <a:t>産業サイバーセキュリティセンター</a:t>
            </a:r>
          </a:p>
          <a:p>
            <a:pPr algn="dist"/>
            <a:r>
              <a:rPr kumimoji="1" lang="ja-JP" altLang="en-US" b="1" dirty="0" smtClean="0"/>
              <a:t>サイバー技術研究室 </a:t>
            </a:r>
            <a:endParaRPr kumimoji="1" lang="en-US" altLang="ja-JP" b="1" dirty="0"/>
          </a:p>
        </p:txBody>
      </p:sp>
      <p:pic>
        <p:nvPicPr>
          <p:cNvPr id="14" name="図 13"/>
          <p:cNvPicPr>
            <a:picLocks noChangeAspect="1"/>
          </p:cNvPicPr>
          <p:nvPr/>
        </p:nvPicPr>
        <p:blipFill>
          <a:blip r:embed="rId3"/>
          <a:stretch>
            <a:fillRect/>
          </a:stretch>
        </p:blipFill>
        <p:spPr>
          <a:xfrm>
            <a:off x="5989061" y="5491157"/>
            <a:ext cx="3282757" cy="463293"/>
          </a:xfrm>
          <a:prstGeom prst="rect">
            <a:avLst/>
          </a:prstGeom>
        </p:spPr>
      </p:pic>
      <p:sp>
        <p:nvSpPr>
          <p:cNvPr id="3" name="テキスト ボックス 2"/>
          <p:cNvSpPr txBox="1"/>
          <p:nvPr/>
        </p:nvSpPr>
        <p:spPr>
          <a:xfrm>
            <a:off x="1157418" y="4413748"/>
            <a:ext cx="1674164" cy="523220"/>
          </a:xfrm>
          <a:prstGeom prst="rect">
            <a:avLst/>
          </a:prstGeom>
          <a:noFill/>
        </p:spPr>
        <p:txBody>
          <a:bodyPr wrap="square" rtlCol="0">
            <a:spAutoFit/>
          </a:bodyPr>
          <a:lstStyle/>
          <a:p>
            <a:r>
              <a:rPr kumimoji="1" lang="ja-JP" altLang="en-US" sz="2800" dirty="0" smtClean="0"/>
              <a:t>バージョン</a:t>
            </a:r>
            <a:r>
              <a:rPr kumimoji="1" lang="en-US" altLang="ja-JP" sz="2800" dirty="0" smtClean="0"/>
              <a:t>:</a:t>
            </a:r>
            <a:endParaRPr kumimoji="1" lang="ja-JP" altLang="en-US" sz="2800" dirty="0"/>
          </a:p>
        </p:txBody>
      </p:sp>
      <p:sp>
        <p:nvSpPr>
          <p:cNvPr id="16" name="テキスト ボックス 15"/>
          <p:cNvSpPr txBox="1"/>
          <p:nvPr/>
        </p:nvSpPr>
        <p:spPr>
          <a:xfrm>
            <a:off x="1776185" y="4987925"/>
            <a:ext cx="4350391" cy="523220"/>
          </a:xfrm>
          <a:prstGeom prst="rect">
            <a:avLst/>
          </a:prstGeom>
          <a:noFill/>
        </p:spPr>
        <p:txBody>
          <a:bodyPr wrap="square" rtlCol="0">
            <a:spAutoFit/>
          </a:bodyPr>
          <a:lstStyle/>
          <a:p>
            <a:r>
              <a:rPr kumimoji="1" lang="ja-JP" altLang="en-US" sz="2800" dirty="0" smtClean="0"/>
              <a:t>日付</a:t>
            </a:r>
            <a:r>
              <a:rPr kumimoji="1" lang="en-US" altLang="ja-JP" sz="2800" dirty="0" smtClean="0"/>
              <a:t>:</a:t>
            </a:r>
            <a:r>
              <a:rPr kumimoji="1" lang="ja-JP" altLang="en-US" sz="2800" b="1" dirty="0" smtClean="0"/>
              <a:t>   </a:t>
            </a:r>
            <a:r>
              <a:rPr kumimoji="1" lang="en-US" altLang="ja-JP" sz="2800" b="1" dirty="0" smtClean="0"/>
              <a:t>2021/09/17  </a:t>
            </a:r>
            <a:r>
              <a:rPr kumimoji="1" lang="en-US" altLang="ja-JP" sz="2800" b="1" dirty="0" smtClean="0"/>
              <a:t>(</a:t>
            </a:r>
            <a:r>
              <a:rPr kumimoji="1" lang="ja-JP" altLang="en-US" sz="2800" b="1" dirty="0" smtClean="0"/>
              <a:t>登</a:t>
            </a:r>
            <a:r>
              <a:rPr kumimoji="1" lang="en-US" altLang="ja-JP" sz="2800" b="1" dirty="0" smtClean="0"/>
              <a:t>)</a:t>
            </a:r>
            <a:endParaRPr kumimoji="1" lang="ja-JP" altLang="en-US" sz="2800" b="1" dirty="0"/>
          </a:p>
        </p:txBody>
      </p:sp>
      <p:pic>
        <p:nvPicPr>
          <p:cNvPr id="17" name="図 16"/>
          <p:cNvPicPr>
            <a:picLocks noChangeAspect="1"/>
          </p:cNvPicPr>
          <p:nvPr/>
        </p:nvPicPr>
        <p:blipFill>
          <a:blip r:embed="rId4"/>
          <a:stretch>
            <a:fillRect/>
          </a:stretch>
        </p:blipFill>
        <p:spPr>
          <a:xfrm>
            <a:off x="3735481" y="2201663"/>
            <a:ext cx="4898767" cy="2063117"/>
          </a:xfrm>
          <a:prstGeom prst="rect">
            <a:avLst/>
          </a:prstGeom>
        </p:spPr>
      </p:pic>
      <p:sp>
        <p:nvSpPr>
          <p:cNvPr id="5" name="角丸四角形 4"/>
          <p:cNvSpPr/>
          <p:nvPr/>
        </p:nvSpPr>
        <p:spPr>
          <a:xfrm>
            <a:off x="9697487" y="2389390"/>
            <a:ext cx="2213361" cy="922282"/>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smtClean="0"/>
              <a:t>未公開・</a:t>
            </a:r>
            <a:endParaRPr kumimoji="1" lang="en-US" altLang="ja-JP" sz="2400" b="1" dirty="0" smtClean="0"/>
          </a:p>
          <a:p>
            <a:pPr algn="ctr"/>
            <a:r>
              <a:rPr kumimoji="1" lang="ja-JP" altLang="en-US" sz="2400" b="1" dirty="0" smtClean="0"/>
              <a:t>内部利用のみ</a:t>
            </a:r>
            <a:endParaRPr kumimoji="1" lang="ja-JP" altLang="en-US" sz="2400" b="1" dirty="0"/>
          </a:p>
        </p:txBody>
      </p:sp>
      <p:sp>
        <p:nvSpPr>
          <p:cNvPr id="15" name="テキスト ボックス 14"/>
          <p:cNvSpPr txBox="1"/>
          <p:nvPr/>
        </p:nvSpPr>
        <p:spPr>
          <a:xfrm>
            <a:off x="6671527" y="4411628"/>
            <a:ext cx="1674164" cy="523220"/>
          </a:xfrm>
          <a:prstGeom prst="rect">
            <a:avLst/>
          </a:prstGeom>
          <a:noFill/>
        </p:spPr>
        <p:txBody>
          <a:bodyPr wrap="square" rtlCol="0">
            <a:spAutoFit/>
          </a:bodyPr>
          <a:lstStyle/>
          <a:p>
            <a:r>
              <a:rPr kumimoji="1" lang="en-US" altLang="ja-JP" sz="2800" dirty="0" smtClean="0"/>
              <a:t>.NET SDK:</a:t>
            </a:r>
            <a:endParaRPr kumimoji="1" lang="ja-JP" altLang="en-US" sz="2800" dirty="0"/>
          </a:p>
        </p:txBody>
      </p:sp>
      <p:sp>
        <p:nvSpPr>
          <p:cNvPr id="18" name="正方形/長方形 17">
            <a:extLst>
              <a:ext uri="{FF2B5EF4-FFF2-40B4-BE49-F238E27FC236}">
                <a16:creationId xmlns:a16="http://schemas.microsoft.com/office/drawing/2014/main" id="{1972D522-B0A5-4E15-A7B5-E02E250570A9}"/>
              </a:ext>
            </a:extLst>
          </p:cNvPr>
          <p:cNvSpPr/>
          <p:nvPr/>
        </p:nvSpPr>
        <p:spPr>
          <a:xfrm>
            <a:off x="8345690" y="4382970"/>
            <a:ext cx="2249927" cy="584775"/>
          </a:xfrm>
          <a:prstGeom prst="rect">
            <a:avLst/>
          </a:prstGeom>
          <a:solidFill>
            <a:schemeClr val="accent4">
              <a:lumMod val="40000"/>
              <a:lumOff val="60000"/>
            </a:schemeClr>
          </a:solidFill>
        </p:spPr>
        <p:txBody>
          <a:bodyPr wrap="square">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a:r>
              <a:rPr lang="en-US" altLang="ja-JP" sz="3200" b="1" dirty="0" smtClean="0">
                <a:latin typeface="Consolas" panose="020B0609020204030204" pitchFamily="49" charset="0"/>
              </a:rPr>
              <a:t>5.0.401</a:t>
            </a:r>
            <a:endParaRPr lang="ja-JP" altLang="en-US" b="1" dirty="0">
              <a:latin typeface="Consolas" panose="020B0609020204030204" pitchFamily="49" charset="0"/>
            </a:endParaRPr>
          </a:p>
        </p:txBody>
      </p:sp>
    </p:spTree>
    <p:extLst>
      <p:ext uri="{BB962C8B-B14F-4D97-AF65-F5344CB8AC3E}">
        <p14:creationId xmlns:p14="http://schemas.microsoft.com/office/powerpoint/2010/main" val="307289180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1" name="Picture 4"/>
          <p:cNvPicPr>
            <a:picLocks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9629756" y="1593216"/>
            <a:ext cx="1191224" cy="907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10</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1-3. </a:t>
            </a:r>
            <a:r>
              <a:rPr kumimoji="1" lang="ja-JP" altLang="en-US" dirty="0" smtClean="0"/>
              <a:t>ハイパースケール版のアーキテクチャ</a:t>
            </a:r>
            <a:endParaRPr kumimoji="1" lang="ja-JP" altLang="en-US" dirty="0"/>
          </a:p>
        </p:txBody>
      </p:sp>
      <p:grpSp>
        <p:nvGrpSpPr>
          <p:cNvPr id="5" name="Group 4338"/>
          <p:cNvGrpSpPr>
            <a:grpSpLocks/>
          </p:cNvGrpSpPr>
          <p:nvPr/>
        </p:nvGrpSpPr>
        <p:grpSpPr bwMode="auto">
          <a:xfrm>
            <a:off x="3383377" y="3929484"/>
            <a:ext cx="501869" cy="756484"/>
            <a:chOff x="536" y="997"/>
            <a:chExt cx="492" cy="685"/>
          </a:xfrm>
        </p:grpSpPr>
        <p:sp>
          <p:nvSpPr>
            <p:cNvPr id="6"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6"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7"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3"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4"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5"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6"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7"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8"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29"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pic>
        <p:nvPicPr>
          <p:cNvPr id="30"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71708" y="4106781"/>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1" name="テキスト ボックス 30"/>
          <p:cNvSpPr txBox="1"/>
          <p:nvPr/>
        </p:nvSpPr>
        <p:spPr>
          <a:xfrm>
            <a:off x="3013621" y="4734518"/>
            <a:ext cx="1543317" cy="369332"/>
          </a:xfrm>
          <a:prstGeom prst="rect">
            <a:avLst/>
          </a:prstGeom>
          <a:noFill/>
        </p:spPr>
        <p:txBody>
          <a:bodyPr wrap="square" rtlCol="0">
            <a:spAutoFit/>
          </a:bodyPr>
          <a:lstStyle/>
          <a:p>
            <a:r>
              <a:rPr kumimoji="1" lang="ja-JP" altLang="en-US" dirty="0" smtClean="0"/>
              <a:t>コントローラ</a:t>
            </a:r>
            <a:endParaRPr kumimoji="1" lang="ja-JP" altLang="en-US" dirty="0"/>
          </a:p>
        </p:txBody>
      </p:sp>
      <p:sp>
        <p:nvSpPr>
          <p:cNvPr id="32" name="フローチャート: 磁気ディスク 31"/>
          <p:cNvSpPr/>
          <p:nvPr/>
        </p:nvSpPr>
        <p:spPr>
          <a:xfrm>
            <a:off x="1808764" y="3944087"/>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テキスト ボックス 32"/>
          <p:cNvSpPr txBox="1"/>
          <p:nvPr/>
        </p:nvSpPr>
        <p:spPr>
          <a:xfrm>
            <a:off x="1134555" y="4490417"/>
            <a:ext cx="1532554" cy="1384995"/>
          </a:xfrm>
          <a:prstGeom prst="rect">
            <a:avLst/>
          </a:prstGeom>
          <a:noFill/>
        </p:spPr>
        <p:txBody>
          <a:bodyPr wrap="square" rtlCol="0">
            <a:spAutoFit/>
          </a:bodyPr>
          <a:lstStyle/>
          <a:p>
            <a:r>
              <a:rPr kumimoji="1" lang="ja-JP" altLang="en-US" sz="1400" dirty="0" smtClean="0"/>
              <a:t>データベース</a:t>
            </a:r>
            <a:endParaRPr kumimoji="1" lang="en-US" altLang="ja-JP" sz="1400" dirty="0" smtClean="0"/>
          </a:p>
          <a:p>
            <a:r>
              <a:rPr lang="en-US" altLang="ja-JP" sz="1400" dirty="0" smtClean="0"/>
              <a:t>(SQL Server)</a:t>
            </a:r>
          </a:p>
          <a:p>
            <a:r>
              <a:rPr kumimoji="1" lang="ja-JP" altLang="en-US" sz="1400" dirty="0" smtClean="0"/>
              <a:t>すべての「シン・テレワークシステム サーバー」の登録情報を保持</a:t>
            </a:r>
            <a:endParaRPr kumimoji="1" lang="ja-JP" altLang="en-US" sz="1400" dirty="0"/>
          </a:p>
        </p:txBody>
      </p:sp>
      <p:pic>
        <p:nvPicPr>
          <p:cNvPr id="34"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71708" y="4752027"/>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5"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80242" y="5307054"/>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6" name="テキスト ボックス 35"/>
          <p:cNvSpPr txBox="1"/>
          <p:nvPr/>
        </p:nvSpPr>
        <p:spPr>
          <a:xfrm>
            <a:off x="7214278" y="4172442"/>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37" name="テキスト ボックス 36"/>
          <p:cNvSpPr txBox="1"/>
          <p:nvPr/>
        </p:nvSpPr>
        <p:spPr>
          <a:xfrm>
            <a:off x="7214278" y="4920723"/>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38" name="テキスト ボックス 37"/>
          <p:cNvSpPr txBox="1"/>
          <p:nvPr/>
        </p:nvSpPr>
        <p:spPr>
          <a:xfrm>
            <a:off x="7214277" y="5381838"/>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cxnSp>
        <p:nvCxnSpPr>
          <p:cNvPr id="39" name="直線矢印コネクタ 38"/>
          <p:cNvCxnSpPr/>
          <p:nvPr/>
        </p:nvCxnSpPr>
        <p:spPr>
          <a:xfrm flipH="1">
            <a:off x="4039123" y="4332254"/>
            <a:ext cx="2151993"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線矢印コネクタ 39"/>
          <p:cNvCxnSpPr/>
          <p:nvPr/>
        </p:nvCxnSpPr>
        <p:spPr>
          <a:xfrm flipH="1" flipV="1">
            <a:off x="4039124" y="4442444"/>
            <a:ext cx="2222937" cy="53505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線矢印コネクタ 40"/>
          <p:cNvCxnSpPr/>
          <p:nvPr/>
        </p:nvCxnSpPr>
        <p:spPr>
          <a:xfrm flipH="1" flipV="1">
            <a:off x="4047827" y="4593853"/>
            <a:ext cx="2231638" cy="104544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42" name="テキスト ボックス 41"/>
          <p:cNvSpPr txBox="1"/>
          <p:nvPr/>
        </p:nvSpPr>
        <p:spPr>
          <a:xfrm>
            <a:off x="4085155" y="4011053"/>
            <a:ext cx="2013118" cy="276999"/>
          </a:xfrm>
          <a:prstGeom prst="rect">
            <a:avLst/>
          </a:prstGeom>
          <a:noFill/>
        </p:spPr>
        <p:txBody>
          <a:bodyPr wrap="square" rtlCol="0">
            <a:spAutoFit/>
          </a:bodyPr>
          <a:lstStyle/>
          <a:p>
            <a:r>
              <a:rPr kumimoji="1" lang="ja-JP" altLang="en-US" sz="1200" dirty="0" smtClean="0"/>
              <a:t>登録・セッション一覧の報告</a:t>
            </a:r>
            <a:endParaRPr kumimoji="1" lang="ja-JP" altLang="en-US" sz="1200" dirty="0"/>
          </a:p>
        </p:txBody>
      </p:sp>
      <p:cxnSp>
        <p:nvCxnSpPr>
          <p:cNvPr id="77" name="直線コネクタ 76"/>
          <p:cNvCxnSpPr/>
          <p:nvPr/>
        </p:nvCxnSpPr>
        <p:spPr>
          <a:xfrm flipV="1">
            <a:off x="2532751" y="4221441"/>
            <a:ext cx="843262" cy="14403"/>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79" name="Group 3337"/>
          <p:cNvGrpSpPr>
            <a:grpSpLocks/>
          </p:cNvGrpSpPr>
          <p:nvPr/>
        </p:nvGrpSpPr>
        <p:grpSpPr bwMode="auto">
          <a:xfrm>
            <a:off x="8855232" y="1987249"/>
            <a:ext cx="1260680" cy="731749"/>
            <a:chOff x="258" y="972"/>
            <a:chExt cx="780" cy="685"/>
          </a:xfrm>
        </p:grpSpPr>
        <p:sp>
          <p:nvSpPr>
            <p:cNvPr id="80"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81"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2"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83"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4"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5"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6"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7"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8"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9"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90"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1"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2"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3"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4"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5"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6"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7"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8"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9"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0"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1"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2"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3"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4"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5"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6"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7"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8"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9"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0"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1"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2"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3"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4"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5"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6"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7"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18"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119" name="図 118"/>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040293" y="2024010"/>
            <a:ext cx="650613" cy="408698"/>
          </a:xfrm>
          <a:prstGeom prst="rect">
            <a:avLst/>
          </a:prstGeom>
        </p:spPr>
      </p:pic>
      <p:sp>
        <p:nvSpPr>
          <p:cNvPr id="120" name="テキスト ボックス 119"/>
          <p:cNvSpPr txBox="1"/>
          <p:nvPr/>
        </p:nvSpPr>
        <p:spPr>
          <a:xfrm>
            <a:off x="8866178" y="2876404"/>
            <a:ext cx="1513552" cy="523220"/>
          </a:xfrm>
          <a:prstGeom prst="rect">
            <a:avLst/>
          </a:prstGeom>
          <a:noFill/>
        </p:spPr>
        <p:txBody>
          <a:bodyPr wrap="square" rtlCol="0">
            <a:spAutoFit/>
          </a:bodyPr>
          <a:lstStyle/>
          <a:p>
            <a:r>
              <a:rPr kumimoji="1" lang="ja-JP" altLang="en-US" sz="1400" dirty="0" smtClean="0"/>
              <a:t>「シン・テレワークシステム サーバー」</a:t>
            </a:r>
            <a:endParaRPr kumimoji="1" lang="ja-JP" altLang="en-US" sz="1400" dirty="0"/>
          </a:p>
        </p:txBody>
      </p:sp>
      <p:pic>
        <p:nvPicPr>
          <p:cNvPr id="122" name="Picture 1208"/>
          <p:cNvPicPr>
            <a:picLocks noChangeArrowheads="1"/>
          </p:cNvPicPr>
          <p:nvPr/>
        </p:nvPicPr>
        <p:blipFill>
          <a:blip r:embed="rId5">
            <a:extLst>
              <a:ext uri="{28A0092B-C50C-407E-A947-70E740481C1C}">
                <a14:useLocalDpi xmlns:a14="http://schemas.microsoft.com/office/drawing/2010/main"/>
              </a:ext>
            </a:extLst>
          </a:blip>
          <a:srcRect/>
          <a:stretch>
            <a:fillRect/>
          </a:stretch>
        </p:blipFill>
        <p:spPr bwMode="auto">
          <a:xfrm flipH="1">
            <a:off x="229175" y="1570594"/>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3" name="テキスト ボックス 122"/>
          <p:cNvSpPr txBox="1"/>
          <p:nvPr/>
        </p:nvSpPr>
        <p:spPr>
          <a:xfrm>
            <a:off x="163612" y="2192573"/>
            <a:ext cx="1513552" cy="523220"/>
          </a:xfrm>
          <a:prstGeom prst="rect">
            <a:avLst/>
          </a:prstGeom>
          <a:noFill/>
        </p:spPr>
        <p:txBody>
          <a:bodyPr wrap="square" rtlCol="0">
            <a:spAutoFit/>
          </a:bodyPr>
          <a:lstStyle/>
          <a:p>
            <a:r>
              <a:rPr kumimoji="1" lang="ja-JP" altLang="en-US" sz="1400" dirty="0" smtClean="0"/>
              <a:t>「シン・テレワークシステム クライアント」</a:t>
            </a:r>
            <a:endParaRPr kumimoji="1" lang="ja-JP" altLang="en-US" sz="1400" dirty="0"/>
          </a:p>
        </p:txBody>
      </p:sp>
      <p:sp>
        <p:nvSpPr>
          <p:cNvPr id="124" name="右中かっこ 123"/>
          <p:cNvSpPr/>
          <p:nvPr/>
        </p:nvSpPr>
        <p:spPr>
          <a:xfrm>
            <a:off x="8950591" y="4221441"/>
            <a:ext cx="485685" cy="1529729"/>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25" name="テキスト ボックス 124"/>
          <p:cNvSpPr txBox="1"/>
          <p:nvPr/>
        </p:nvSpPr>
        <p:spPr>
          <a:xfrm>
            <a:off x="9600601" y="4256723"/>
            <a:ext cx="2562885" cy="1600438"/>
          </a:xfrm>
          <a:prstGeom prst="rect">
            <a:avLst/>
          </a:prstGeom>
          <a:noFill/>
        </p:spPr>
        <p:txBody>
          <a:bodyPr wrap="square" rtlCol="0">
            <a:spAutoFit/>
          </a:bodyPr>
          <a:lstStyle/>
          <a:p>
            <a:r>
              <a:rPr kumimoji="1" lang="ja-JP" altLang="en-US" sz="1400" dirty="0" smtClean="0"/>
              <a:t>中継ゲートウェイを数百台設置可能。</a:t>
            </a:r>
          </a:p>
          <a:p>
            <a:r>
              <a:rPr lang="en-US" altLang="ja-JP" sz="1400" dirty="0" smtClean="0"/>
              <a:t>1 </a:t>
            </a:r>
            <a:r>
              <a:rPr lang="ja-JP" altLang="en-US" sz="1400" dirty="0" smtClean="0"/>
              <a:t>台の中継ゲートウェイで </a:t>
            </a:r>
            <a:r>
              <a:rPr lang="en-US" altLang="ja-JP" sz="1400" dirty="0" smtClean="0"/>
              <a:t>500 </a:t>
            </a:r>
            <a:r>
              <a:rPr lang="ja-JP" altLang="en-US" sz="1400" dirty="0" smtClean="0"/>
              <a:t>台の「サーバー」からのセッションを受け持つ。</a:t>
            </a:r>
          </a:p>
          <a:p>
            <a:r>
              <a:rPr kumimoji="1" lang="en-US" altLang="ja-JP" sz="1400" dirty="0" smtClean="0"/>
              <a:t>(</a:t>
            </a:r>
            <a:r>
              <a:rPr kumimoji="1" lang="ja-JP" altLang="en-US" sz="1400" dirty="0" smtClean="0"/>
              <a:t>推奨値 </a:t>
            </a:r>
            <a:r>
              <a:rPr kumimoji="1" lang="en-US" altLang="ja-JP" sz="1400" dirty="0" smtClean="0"/>
              <a:t>500, </a:t>
            </a:r>
            <a:r>
              <a:rPr kumimoji="1" lang="ja-JP" altLang="en-US" sz="1400" dirty="0" smtClean="0"/>
              <a:t>上限値 </a:t>
            </a:r>
            <a:r>
              <a:rPr kumimoji="1" lang="en-US" altLang="ja-JP" sz="1400" dirty="0" smtClean="0"/>
              <a:t>1000, </a:t>
            </a:r>
            <a:r>
              <a:rPr kumimoji="1" lang="ja-JP" altLang="en-US" sz="1400" dirty="0" smtClean="0"/>
              <a:t>実績値 </a:t>
            </a:r>
            <a:r>
              <a:rPr kumimoji="1" lang="en-US" altLang="ja-JP" sz="1400" dirty="0" smtClean="0"/>
              <a:t>3000, </a:t>
            </a:r>
            <a:r>
              <a:rPr kumimoji="1" lang="ja-JP" altLang="en-US" sz="1400" dirty="0" smtClean="0"/>
              <a:t>技術上の限界値 </a:t>
            </a:r>
            <a:r>
              <a:rPr kumimoji="1" lang="en-US" altLang="ja-JP" sz="1400" dirty="0" smtClean="0"/>
              <a:t>5000)</a:t>
            </a:r>
            <a:endParaRPr kumimoji="1" lang="ja-JP" altLang="en-US" sz="1400" dirty="0"/>
          </a:p>
        </p:txBody>
      </p:sp>
      <p:pic>
        <p:nvPicPr>
          <p:cNvPr id="126" name="図 125"/>
          <p:cNvPicPr>
            <a:picLocks noChangeAspect="1"/>
          </p:cNvPicPr>
          <p:nvPr/>
        </p:nvPicPr>
        <p:blipFill>
          <a:blip r:embed="rId6"/>
          <a:stretch>
            <a:fillRect/>
          </a:stretch>
        </p:blipFill>
        <p:spPr>
          <a:xfrm rot="19653313">
            <a:off x="6440571" y="3199539"/>
            <a:ext cx="2887184" cy="234733"/>
          </a:xfrm>
          <a:prstGeom prst="rect">
            <a:avLst/>
          </a:prstGeom>
        </p:spPr>
      </p:pic>
      <p:pic>
        <p:nvPicPr>
          <p:cNvPr id="127" name="図 126"/>
          <p:cNvPicPr>
            <a:picLocks noChangeAspect="1"/>
          </p:cNvPicPr>
          <p:nvPr/>
        </p:nvPicPr>
        <p:blipFill>
          <a:blip r:embed="rId6"/>
          <a:stretch>
            <a:fillRect/>
          </a:stretch>
        </p:blipFill>
        <p:spPr>
          <a:xfrm rot="1424198">
            <a:off x="1109080" y="2900841"/>
            <a:ext cx="5660369" cy="234733"/>
          </a:xfrm>
          <a:prstGeom prst="rect">
            <a:avLst/>
          </a:prstGeom>
        </p:spPr>
      </p:pic>
      <p:sp>
        <p:nvSpPr>
          <p:cNvPr id="128" name="テキスト ボックス 127"/>
          <p:cNvSpPr txBox="1"/>
          <p:nvPr/>
        </p:nvSpPr>
        <p:spPr>
          <a:xfrm>
            <a:off x="6959563" y="2321243"/>
            <a:ext cx="1722729" cy="646331"/>
          </a:xfrm>
          <a:prstGeom prst="rect">
            <a:avLst/>
          </a:prstGeom>
          <a:noFill/>
        </p:spPr>
        <p:txBody>
          <a:bodyPr wrap="square" rtlCol="0">
            <a:spAutoFit/>
          </a:bodyPr>
          <a:lstStyle/>
          <a:p>
            <a:r>
              <a:rPr kumimoji="1" lang="ja-JP" altLang="en-US" b="1" dirty="0" smtClean="0">
                <a:solidFill>
                  <a:srgbClr val="FF0000"/>
                </a:solidFill>
              </a:rPr>
              <a:t>サーバー</a:t>
            </a:r>
          </a:p>
          <a:p>
            <a:r>
              <a:rPr kumimoji="1" lang="ja-JP" altLang="en-US" b="1" dirty="0" smtClean="0">
                <a:solidFill>
                  <a:srgbClr val="FF0000"/>
                </a:solidFill>
              </a:rPr>
              <a:t>セッション</a:t>
            </a:r>
            <a:endParaRPr kumimoji="1" lang="ja-JP" altLang="en-US" b="1" dirty="0">
              <a:solidFill>
                <a:srgbClr val="FF0000"/>
              </a:solidFill>
            </a:endParaRPr>
          </a:p>
        </p:txBody>
      </p:sp>
      <p:cxnSp>
        <p:nvCxnSpPr>
          <p:cNvPr id="130" name="直線矢印コネクタ 129"/>
          <p:cNvCxnSpPr>
            <a:endCxn id="126" idx="0"/>
          </p:cNvCxnSpPr>
          <p:nvPr/>
        </p:nvCxnSpPr>
        <p:spPr>
          <a:xfrm>
            <a:off x="7512269" y="2967574"/>
            <a:ext cx="308928" cy="25028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1" name="テキスト ボックス 130"/>
          <p:cNvSpPr txBox="1"/>
          <p:nvPr/>
        </p:nvSpPr>
        <p:spPr>
          <a:xfrm>
            <a:off x="3772020" y="2102064"/>
            <a:ext cx="1722729" cy="646331"/>
          </a:xfrm>
          <a:prstGeom prst="rect">
            <a:avLst/>
          </a:prstGeom>
          <a:noFill/>
        </p:spPr>
        <p:txBody>
          <a:bodyPr wrap="square" rtlCol="0">
            <a:spAutoFit/>
          </a:bodyPr>
          <a:lstStyle/>
          <a:p>
            <a:r>
              <a:rPr kumimoji="1" lang="ja-JP" altLang="en-US" b="1" dirty="0" smtClean="0">
                <a:solidFill>
                  <a:schemeClr val="accent6">
                    <a:lumMod val="75000"/>
                  </a:schemeClr>
                </a:solidFill>
              </a:rPr>
              <a:t>クライアント</a:t>
            </a:r>
          </a:p>
          <a:p>
            <a:r>
              <a:rPr kumimoji="1" lang="ja-JP" altLang="en-US" b="1" dirty="0" smtClean="0">
                <a:solidFill>
                  <a:schemeClr val="accent6">
                    <a:lumMod val="75000"/>
                  </a:schemeClr>
                </a:solidFill>
              </a:rPr>
              <a:t>セッション</a:t>
            </a:r>
            <a:endParaRPr kumimoji="1" lang="ja-JP" altLang="en-US" b="1" dirty="0">
              <a:solidFill>
                <a:schemeClr val="accent6">
                  <a:lumMod val="75000"/>
                </a:schemeClr>
              </a:solidFill>
            </a:endParaRPr>
          </a:p>
        </p:txBody>
      </p:sp>
      <p:cxnSp>
        <p:nvCxnSpPr>
          <p:cNvPr id="132" name="直線矢印コネクタ 131"/>
          <p:cNvCxnSpPr/>
          <p:nvPr/>
        </p:nvCxnSpPr>
        <p:spPr>
          <a:xfrm flipH="1">
            <a:off x="4165952" y="2653323"/>
            <a:ext cx="158504" cy="334025"/>
          </a:xfrm>
          <a:prstGeom prst="straightConnector1">
            <a:avLst/>
          </a:prstGeom>
          <a:ln w="28575">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34" name="図 13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051899" y="2388788"/>
            <a:ext cx="714790" cy="1068816"/>
          </a:xfrm>
          <a:prstGeom prst="rect">
            <a:avLst/>
          </a:prstGeom>
        </p:spPr>
      </p:pic>
      <p:pic>
        <p:nvPicPr>
          <p:cNvPr id="135" name="図 13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762499" y="2122304"/>
            <a:ext cx="714790" cy="1068816"/>
          </a:xfrm>
          <a:prstGeom prst="rect">
            <a:avLst/>
          </a:prstGeom>
        </p:spPr>
      </p:pic>
      <p:sp>
        <p:nvSpPr>
          <p:cNvPr id="136" name="テキスト ボックス 135"/>
          <p:cNvSpPr txBox="1"/>
          <p:nvPr/>
        </p:nvSpPr>
        <p:spPr>
          <a:xfrm>
            <a:off x="2371304" y="1441893"/>
            <a:ext cx="2185634" cy="523220"/>
          </a:xfrm>
          <a:prstGeom prst="rect">
            <a:avLst/>
          </a:prstGeom>
          <a:noFill/>
        </p:spPr>
        <p:txBody>
          <a:bodyPr wrap="square" rtlCol="0">
            <a:spAutoFit/>
          </a:bodyPr>
          <a:lstStyle/>
          <a:p>
            <a:r>
              <a:rPr kumimoji="1" lang="ja-JP" altLang="en-US" sz="1400" dirty="0" smtClean="0"/>
              <a:t>自宅の </a:t>
            </a:r>
            <a:r>
              <a:rPr kumimoji="1" lang="en-US" altLang="ja-JP" sz="1400" dirty="0" smtClean="0"/>
              <a:t>FW </a:t>
            </a:r>
            <a:r>
              <a:rPr kumimoji="1" lang="ja-JP" altLang="en-US" sz="1400" dirty="0" smtClean="0"/>
              <a:t>を通過</a:t>
            </a:r>
          </a:p>
          <a:p>
            <a:r>
              <a:rPr lang="en-US" altLang="ja-JP" sz="1400" dirty="0" smtClean="0"/>
              <a:t>(</a:t>
            </a:r>
            <a:r>
              <a:rPr lang="ja-JP" altLang="en-US" sz="1400" dirty="0" smtClean="0"/>
              <a:t>内から外の </a:t>
            </a:r>
            <a:r>
              <a:rPr lang="en-US" altLang="ja-JP" sz="1400" dirty="0" smtClean="0"/>
              <a:t>HTTPS </a:t>
            </a:r>
            <a:r>
              <a:rPr lang="ja-JP" altLang="en-US" sz="1400" dirty="0" smtClean="0"/>
              <a:t>のため</a:t>
            </a:r>
            <a:r>
              <a:rPr lang="en-US" altLang="ja-JP" sz="1400" dirty="0" smtClean="0"/>
              <a:t>)</a:t>
            </a:r>
            <a:endParaRPr kumimoji="1" lang="ja-JP" altLang="en-US" sz="1400" dirty="0"/>
          </a:p>
        </p:txBody>
      </p:sp>
      <p:sp>
        <p:nvSpPr>
          <p:cNvPr id="137" name="テキスト ボックス 136"/>
          <p:cNvSpPr txBox="1"/>
          <p:nvPr/>
        </p:nvSpPr>
        <p:spPr>
          <a:xfrm>
            <a:off x="6380242" y="1688013"/>
            <a:ext cx="2185634" cy="523220"/>
          </a:xfrm>
          <a:prstGeom prst="rect">
            <a:avLst/>
          </a:prstGeom>
          <a:noFill/>
        </p:spPr>
        <p:txBody>
          <a:bodyPr wrap="square" rtlCol="0">
            <a:spAutoFit/>
          </a:bodyPr>
          <a:lstStyle/>
          <a:p>
            <a:pPr algn="r"/>
            <a:r>
              <a:rPr kumimoji="1" lang="ja-JP" altLang="en-US" sz="1400" dirty="0" smtClean="0"/>
              <a:t>職場の </a:t>
            </a:r>
            <a:r>
              <a:rPr kumimoji="1" lang="en-US" altLang="ja-JP" sz="1400" dirty="0" smtClean="0"/>
              <a:t>FW </a:t>
            </a:r>
            <a:r>
              <a:rPr kumimoji="1" lang="ja-JP" altLang="en-US" sz="1400" dirty="0" smtClean="0"/>
              <a:t>を通過</a:t>
            </a:r>
          </a:p>
          <a:p>
            <a:pPr algn="r"/>
            <a:r>
              <a:rPr lang="en-US" altLang="ja-JP" sz="1400" dirty="0" smtClean="0"/>
              <a:t>(</a:t>
            </a:r>
            <a:r>
              <a:rPr lang="ja-JP" altLang="en-US" sz="1400" dirty="0" smtClean="0"/>
              <a:t>内から外の </a:t>
            </a:r>
            <a:r>
              <a:rPr lang="en-US" altLang="ja-JP" sz="1400" dirty="0" smtClean="0"/>
              <a:t>HTTPS </a:t>
            </a:r>
            <a:r>
              <a:rPr lang="ja-JP" altLang="en-US" sz="1400" dirty="0" smtClean="0"/>
              <a:t>のため</a:t>
            </a:r>
            <a:r>
              <a:rPr lang="en-US" altLang="ja-JP" sz="1400" dirty="0" smtClean="0"/>
              <a:t>)</a:t>
            </a:r>
            <a:endParaRPr kumimoji="1" lang="ja-JP" altLang="en-US" sz="1400" dirty="0"/>
          </a:p>
        </p:txBody>
      </p:sp>
      <p:sp>
        <p:nvSpPr>
          <p:cNvPr id="138" name="テキスト ボックス 137"/>
          <p:cNvSpPr txBox="1"/>
          <p:nvPr/>
        </p:nvSpPr>
        <p:spPr>
          <a:xfrm>
            <a:off x="9723161" y="1212435"/>
            <a:ext cx="1513552" cy="307777"/>
          </a:xfrm>
          <a:prstGeom prst="rect">
            <a:avLst/>
          </a:prstGeom>
          <a:noFill/>
        </p:spPr>
        <p:txBody>
          <a:bodyPr wrap="square" rtlCol="0">
            <a:spAutoFit/>
          </a:bodyPr>
          <a:lstStyle/>
          <a:p>
            <a:r>
              <a:rPr kumimoji="1" lang="ja-JP" altLang="en-US" sz="1400" dirty="0" smtClean="0"/>
              <a:t>職場</a:t>
            </a:r>
            <a:endParaRPr kumimoji="1" lang="ja-JP" altLang="en-US" sz="1400" dirty="0"/>
          </a:p>
        </p:txBody>
      </p:sp>
      <p:sp>
        <p:nvSpPr>
          <p:cNvPr id="139" name="テキスト ボックス 138"/>
          <p:cNvSpPr txBox="1"/>
          <p:nvPr/>
        </p:nvSpPr>
        <p:spPr>
          <a:xfrm>
            <a:off x="457170" y="1185399"/>
            <a:ext cx="1513552" cy="307777"/>
          </a:xfrm>
          <a:prstGeom prst="rect">
            <a:avLst/>
          </a:prstGeom>
          <a:noFill/>
        </p:spPr>
        <p:txBody>
          <a:bodyPr wrap="square" rtlCol="0">
            <a:spAutoFit/>
          </a:bodyPr>
          <a:lstStyle/>
          <a:p>
            <a:r>
              <a:rPr kumimoji="1" lang="ja-JP" altLang="en-US" sz="1400" dirty="0" smtClean="0"/>
              <a:t>自宅</a:t>
            </a:r>
            <a:endParaRPr kumimoji="1" lang="ja-JP" altLang="en-US" sz="1400" dirty="0"/>
          </a:p>
        </p:txBody>
      </p:sp>
      <p:sp>
        <p:nvSpPr>
          <p:cNvPr id="140" name="フローチャート: 磁気ディスク 139"/>
          <p:cNvSpPr/>
          <p:nvPr/>
        </p:nvSpPr>
        <p:spPr>
          <a:xfrm>
            <a:off x="3250796" y="3738969"/>
            <a:ext cx="670034" cy="394138"/>
          </a:xfrm>
          <a:prstGeom prst="flowChartMagneticDisk">
            <a:avLst/>
          </a:prstGeom>
          <a:solidFill>
            <a:srgbClr val="FFC000"/>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2" name="テキスト ボックス 141"/>
          <p:cNvSpPr txBox="1"/>
          <p:nvPr/>
        </p:nvSpPr>
        <p:spPr>
          <a:xfrm>
            <a:off x="2819858" y="3364323"/>
            <a:ext cx="2067260" cy="415498"/>
          </a:xfrm>
          <a:prstGeom prst="rect">
            <a:avLst/>
          </a:prstGeom>
          <a:noFill/>
        </p:spPr>
        <p:txBody>
          <a:bodyPr wrap="square" rtlCol="0">
            <a:spAutoFit/>
          </a:bodyPr>
          <a:lstStyle/>
          <a:p>
            <a:r>
              <a:rPr kumimoji="1" lang="ja-JP" altLang="en-US" sz="1050" dirty="0" smtClean="0"/>
              <a:t>オンメモリセッションテーブル</a:t>
            </a:r>
            <a:endParaRPr kumimoji="1" lang="en-US" altLang="ja-JP" sz="1050" dirty="0" smtClean="0"/>
          </a:p>
          <a:p>
            <a:r>
              <a:rPr lang="en-US" altLang="ja-JP" sz="1050" dirty="0" smtClean="0"/>
              <a:t>+ DB </a:t>
            </a:r>
            <a:r>
              <a:rPr lang="ja-JP" altLang="en-US" sz="1050" dirty="0" smtClean="0"/>
              <a:t>キャッシュ</a:t>
            </a:r>
            <a:endParaRPr kumimoji="1" lang="ja-JP" altLang="en-US" sz="1050" dirty="0"/>
          </a:p>
        </p:txBody>
      </p:sp>
      <p:pic>
        <p:nvPicPr>
          <p:cNvPr id="143" name="図 142"/>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479485" y="3855085"/>
            <a:ext cx="282357" cy="177369"/>
          </a:xfrm>
          <a:prstGeom prst="rect">
            <a:avLst/>
          </a:prstGeom>
        </p:spPr>
      </p:pic>
      <p:pic>
        <p:nvPicPr>
          <p:cNvPr id="144" name="図 14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486625" y="4076579"/>
            <a:ext cx="282357" cy="177369"/>
          </a:xfrm>
          <a:prstGeom prst="rect">
            <a:avLst/>
          </a:prstGeom>
        </p:spPr>
      </p:pic>
      <p:pic>
        <p:nvPicPr>
          <p:cNvPr id="145" name="図 14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493951" y="4242404"/>
            <a:ext cx="282357" cy="177369"/>
          </a:xfrm>
          <a:prstGeom prst="rect">
            <a:avLst/>
          </a:prstGeom>
        </p:spPr>
      </p:pic>
      <p:pic>
        <p:nvPicPr>
          <p:cNvPr id="146" name="図 145"/>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94253" y="4242404"/>
            <a:ext cx="282357" cy="177369"/>
          </a:xfrm>
          <a:prstGeom prst="rect">
            <a:avLst/>
          </a:prstGeom>
        </p:spPr>
      </p:pic>
      <p:pic>
        <p:nvPicPr>
          <p:cNvPr id="147" name="図 14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201518" y="4052471"/>
            <a:ext cx="282357" cy="177369"/>
          </a:xfrm>
          <a:prstGeom prst="rect">
            <a:avLst/>
          </a:prstGeom>
        </p:spPr>
      </p:pic>
      <p:pic>
        <p:nvPicPr>
          <p:cNvPr id="148" name="図 147"/>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93446" y="3800496"/>
            <a:ext cx="282357" cy="177369"/>
          </a:xfrm>
          <a:prstGeom prst="rect">
            <a:avLst/>
          </a:prstGeom>
        </p:spPr>
      </p:pic>
      <p:grpSp>
        <p:nvGrpSpPr>
          <p:cNvPr id="150" name="Group 4338"/>
          <p:cNvGrpSpPr>
            <a:grpSpLocks/>
          </p:cNvGrpSpPr>
          <p:nvPr/>
        </p:nvGrpSpPr>
        <p:grpSpPr bwMode="auto">
          <a:xfrm>
            <a:off x="3382821" y="5202973"/>
            <a:ext cx="501869" cy="756484"/>
            <a:chOff x="536" y="997"/>
            <a:chExt cx="492" cy="685"/>
          </a:xfrm>
        </p:grpSpPr>
        <p:sp>
          <p:nvSpPr>
            <p:cNvPr id="151"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2"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3"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4"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5"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6"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57"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8"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9"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0"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61"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62"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3"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4"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5"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6"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7"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68"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9"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0"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1"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72"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73"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74"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175" name="テキスト ボックス 174"/>
          <p:cNvSpPr txBox="1"/>
          <p:nvPr/>
        </p:nvSpPr>
        <p:spPr>
          <a:xfrm>
            <a:off x="2867368" y="6186592"/>
            <a:ext cx="1543317" cy="646331"/>
          </a:xfrm>
          <a:prstGeom prst="rect">
            <a:avLst/>
          </a:prstGeom>
          <a:noFill/>
        </p:spPr>
        <p:txBody>
          <a:bodyPr wrap="square" rtlCol="0">
            <a:spAutoFit/>
          </a:bodyPr>
          <a:lstStyle/>
          <a:p>
            <a:r>
              <a:rPr kumimoji="1" lang="ja-JP" altLang="en-US" dirty="0" smtClean="0"/>
              <a:t>コントローラ</a:t>
            </a:r>
          </a:p>
          <a:p>
            <a:r>
              <a:rPr lang="en-US" altLang="ja-JP" dirty="0" smtClean="0"/>
              <a:t>(</a:t>
            </a:r>
            <a:r>
              <a:rPr lang="ja-JP" altLang="en-US" dirty="0" smtClean="0"/>
              <a:t>冗長化</a:t>
            </a:r>
            <a:r>
              <a:rPr lang="en-US" altLang="ja-JP" dirty="0" smtClean="0"/>
              <a:t>)</a:t>
            </a:r>
            <a:endParaRPr kumimoji="1" lang="ja-JP" altLang="en-US" dirty="0"/>
          </a:p>
        </p:txBody>
      </p:sp>
      <p:cxnSp>
        <p:nvCxnSpPr>
          <p:cNvPr id="176" name="直線コネクタ 175"/>
          <p:cNvCxnSpPr/>
          <p:nvPr/>
        </p:nvCxnSpPr>
        <p:spPr>
          <a:xfrm>
            <a:off x="2414648" y="4322130"/>
            <a:ext cx="728736" cy="1346521"/>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78" name="フローチャート: 磁気ディスク 177"/>
          <p:cNvSpPr/>
          <p:nvPr/>
        </p:nvSpPr>
        <p:spPr>
          <a:xfrm>
            <a:off x="3524104" y="5521117"/>
            <a:ext cx="670034" cy="394138"/>
          </a:xfrm>
          <a:prstGeom prst="flowChartMagneticDisk">
            <a:avLst/>
          </a:prstGeom>
          <a:solidFill>
            <a:srgbClr val="FFC000"/>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9" name="テキスト ボックス 178"/>
          <p:cNvSpPr txBox="1"/>
          <p:nvPr/>
        </p:nvSpPr>
        <p:spPr>
          <a:xfrm>
            <a:off x="3829196" y="5862553"/>
            <a:ext cx="2067260" cy="415498"/>
          </a:xfrm>
          <a:prstGeom prst="rect">
            <a:avLst/>
          </a:prstGeom>
          <a:noFill/>
        </p:spPr>
        <p:txBody>
          <a:bodyPr wrap="square" rtlCol="0">
            <a:spAutoFit/>
          </a:bodyPr>
          <a:lstStyle/>
          <a:p>
            <a:r>
              <a:rPr kumimoji="1" lang="ja-JP" altLang="en-US" sz="1050" dirty="0" smtClean="0"/>
              <a:t>オンメモリセッションテーブル</a:t>
            </a:r>
            <a:endParaRPr kumimoji="1" lang="en-US" altLang="ja-JP" sz="1050" dirty="0" smtClean="0"/>
          </a:p>
          <a:p>
            <a:r>
              <a:rPr lang="en-US" altLang="ja-JP" sz="1050" dirty="0" smtClean="0"/>
              <a:t>+ DB </a:t>
            </a:r>
            <a:r>
              <a:rPr lang="ja-JP" altLang="en-US" sz="1050" dirty="0" smtClean="0"/>
              <a:t>キャッシュ</a:t>
            </a:r>
            <a:endParaRPr kumimoji="1" lang="ja-JP" altLang="en-US" sz="1050" dirty="0"/>
          </a:p>
        </p:txBody>
      </p:sp>
      <p:sp>
        <p:nvSpPr>
          <p:cNvPr id="180" name="テキスト ボックス 179"/>
          <p:cNvSpPr txBox="1"/>
          <p:nvPr/>
        </p:nvSpPr>
        <p:spPr>
          <a:xfrm rot="638080">
            <a:off x="4385208" y="4467644"/>
            <a:ext cx="2013118" cy="276999"/>
          </a:xfrm>
          <a:prstGeom prst="rect">
            <a:avLst/>
          </a:prstGeom>
          <a:noFill/>
        </p:spPr>
        <p:txBody>
          <a:bodyPr wrap="square" rtlCol="0">
            <a:spAutoFit/>
          </a:bodyPr>
          <a:lstStyle/>
          <a:p>
            <a:r>
              <a:rPr kumimoji="1" lang="ja-JP" altLang="en-US" sz="1200" dirty="0" smtClean="0"/>
              <a:t>登録・セッション一覧の報告</a:t>
            </a:r>
            <a:endParaRPr kumimoji="1" lang="ja-JP" altLang="en-US" sz="1200" dirty="0"/>
          </a:p>
        </p:txBody>
      </p:sp>
      <p:sp>
        <p:nvSpPr>
          <p:cNvPr id="181" name="テキスト ボックス 180"/>
          <p:cNvSpPr txBox="1"/>
          <p:nvPr/>
        </p:nvSpPr>
        <p:spPr>
          <a:xfrm rot="1656572">
            <a:off x="4138742" y="5160474"/>
            <a:ext cx="2013118" cy="276999"/>
          </a:xfrm>
          <a:prstGeom prst="rect">
            <a:avLst/>
          </a:prstGeom>
          <a:noFill/>
        </p:spPr>
        <p:txBody>
          <a:bodyPr wrap="square" rtlCol="0">
            <a:spAutoFit/>
          </a:bodyPr>
          <a:lstStyle/>
          <a:p>
            <a:r>
              <a:rPr kumimoji="1" lang="ja-JP" altLang="en-US" sz="1200" dirty="0" smtClean="0"/>
              <a:t>登録・セッション一覧の報告</a:t>
            </a:r>
            <a:endParaRPr kumimoji="1" lang="ja-JP" altLang="en-US" sz="1200" dirty="0"/>
          </a:p>
        </p:txBody>
      </p:sp>
      <p:sp>
        <p:nvSpPr>
          <p:cNvPr id="182" name="テキスト ボックス 181"/>
          <p:cNvSpPr txBox="1"/>
          <p:nvPr/>
        </p:nvSpPr>
        <p:spPr>
          <a:xfrm>
            <a:off x="8178712" y="6278051"/>
            <a:ext cx="3153550" cy="369332"/>
          </a:xfrm>
          <a:prstGeom prst="rect">
            <a:avLst/>
          </a:prstGeom>
          <a:noFill/>
        </p:spPr>
        <p:txBody>
          <a:bodyPr wrap="square" rtlCol="0">
            <a:spAutoFit/>
          </a:bodyPr>
          <a:lstStyle/>
          <a:p>
            <a:r>
              <a:rPr kumimoji="1" lang="ja-JP" altLang="en-US" dirty="0" smtClean="0"/>
              <a:t>詳しくは、第 </a:t>
            </a:r>
            <a:r>
              <a:rPr kumimoji="1" lang="en-US" altLang="ja-JP" dirty="0" smtClean="0"/>
              <a:t>7 </a:t>
            </a:r>
            <a:r>
              <a:rPr kumimoji="1" lang="ja-JP" altLang="en-US" dirty="0" smtClean="0"/>
              <a:t>章 </a:t>
            </a:r>
            <a:r>
              <a:rPr kumimoji="1" lang="en-US" altLang="ja-JP" dirty="0" smtClean="0"/>
              <a:t>7-1 </a:t>
            </a:r>
            <a:r>
              <a:rPr kumimoji="1" lang="ja-JP" altLang="en-US" dirty="0" smtClean="0"/>
              <a:t>で述べる。</a:t>
            </a:r>
            <a:endParaRPr kumimoji="1" lang="ja-JP" altLang="en-US" dirty="0"/>
          </a:p>
        </p:txBody>
      </p:sp>
      <p:sp>
        <p:nvSpPr>
          <p:cNvPr id="183" name="右矢印 182"/>
          <p:cNvSpPr/>
          <p:nvPr/>
        </p:nvSpPr>
        <p:spPr>
          <a:xfrm>
            <a:off x="7638491" y="6323752"/>
            <a:ext cx="540221" cy="34001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97401044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3522637"/>
          </a:xfrm>
        </p:spPr>
        <p:txBody>
          <a:bodyPr/>
          <a:lstStyle/>
          <a:p>
            <a:r>
              <a:rPr lang="ja-JP" altLang="en-US" dirty="0" smtClean="0"/>
              <a:t>中継ゲートウェイを </a:t>
            </a:r>
            <a:r>
              <a:rPr lang="en-US" altLang="ja-JP" dirty="0" smtClean="0"/>
              <a:t>1 </a:t>
            </a:r>
            <a:r>
              <a:rPr lang="ja-JP" altLang="en-US" dirty="0" smtClean="0"/>
              <a:t>台構築することに成功したら、その後、同じ手順で多数の台数の中継ゲートウェイを構築することができる。</a:t>
            </a:r>
            <a:endParaRPr lang="en-US" altLang="ja-JP" dirty="0" smtClean="0"/>
          </a:p>
          <a:p>
            <a:r>
              <a:rPr kumimoji="1" lang="en-US" altLang="ja-JP" dirty="0" smtClean="0"/>
              <a:t>AWS </a:t>
            </a:r>
            <a:r>
              <a:rPr kumimoji="1" lang="ja-JP" altLang="en-US" dirty="0" smtClean="0"/>
              <a:t>上でクリーンな </a:t>
            </a:r>
            <a:r>
              <a:rPr kumimoji="1" lang="en-US" altLang="ja-JP" dirty="0" smtClean="0"/>
              <a:t>Ubuntu </a:t>
            </a:r>
            <a:r>
              <a:rPr kumimoji="1" lang="ja-JP" altLang="en-US" dirty="0" smtClean="0"/>
              <a:t>上の環境から </a:t>
            </a:r>
            <a:r>
              <a:rPr kumimoji="1" lang="en-US" altLang="ja-JP" dirty="0" smtClean="0"/>
              <a:t>SSH </a:t>
            </a:r>
            <a:r>
              <a:rPr kumimoji="1" lang="ja-JP" altLang="en-US" dirty="0" smtClean="0"/>
              <a:t>で手動で操作を行なっても、</a:t>
            </a:r>
            <a:r>
              <a:rPr kumimoji="1" lang="en-US" altLang="ja-JP" dirty="0" smtClean="0"/>
              <a:t>5 </a:t>
            </a:r>
            <a:r>
              <a:rPr kumimoji="1" lang="ja-JP" altLang="en-US" dirty="0" smtClean="0"/>
              <a:t>分くらいあれば </a:t>
            </a:r>
            <a:r>
              <a:rPr kumimoji="1" lang="en-US" altLang="ja-JP" dirty="0" smtClean="0"/>
              <a:t>1</a:t>
            </a:r>
            <a:r>
              <a:rPr kumimoji="1" lang="ja-JP" altLang="en-US" dirty="0" smtClean="0"/>
              <a:t> 台を構築することができる。</a:t>
            </a:r>
          </a:p>
          <a:p>
            <a:r>
              <a:rPr lang="en-US" altLang="ja-JP" dirty="0" smtClean="0"/>
              <a:t>AWS </a:t>
            </a:r>
            <a:r>
              <a:rPr lang="ja-JP" altLang="en-US" dirty="0" smtClean="0"/>
              <a:t>等のクラウドで、仮想マシンテンプレート </a:t>
            </a:r>
            <a:r>
              <a:rPr lang="en-US" altLang="ja-JP" dirty="0" smtClean="0"/>
              <a:t>(</a:t>
            </a:r>
            <a:r>
              <a:rPr lang="ja-JP" altLang="en-US" dirty="0" smtClean="0"/>
              <a:t>構築済みディスクイメージ</a:t>
            </a:r>
            <a:r>
              <a:rPr lang="en-US" altLang="ja-JP" dirty="0" smtClean="0"/>
              <a:t>) </a:t>
            </a:r>
            <a:r>
              <a:rPr lang="ja-JP" altLang="en-US" dirty="0" smtClean="0"/>
              <a:t>のクローンを行なうことで、</a:t>
            </a:r>
            <a:r>
              <a:rPr lang="en-US" altLang="ja-JP" dirty="0" smtClean="0"/>
              <a:t>1 </a:t>
            </a:r>
            <a:r>
              <a:rPr lang="ja-JP" altLang="en-US" dirty="0" smtClean="0"/>
              <a:t>回の操作で中継ゲートウェイを数百台程度にスケールさせることも可能である。</a:t>
            </a:r>
            <a:r>
              <a:rPr lang="en-US" altLang="ja-JP" dirty="0" smtClean="0"/>
              <a:t>AWS </a:t>
            </a:r>
            <a:r>
              <a:rPr lang="ja-JP" altLang="en-US" dirty="0" smtClean="0"/>
              <a:t>で試してみるとよい。</a:t>
            </a:r>
            <a:r>
              <a:rPr lang="en-US" altLang="ja-JP" dirty="0" smtClean="0"/>
              <a:t>(</a:t>
            </a:r>
            <a:r>
              <a:rPr lang="ja-JP" altLang="en-US" dirty="0" smtClean="0"/>
              <a:t>ただし、それに応じた </a:t>
            </a:r>
            <a:r>
              <a:rPr lang="en-US" altLang="ja-JP" dirty="0" smtClean="0"/>
              <a:t>AWS </a:t>
            </a:r>
            <a:r>
              <a:rPr lang="ja-JP" altLang="en-US" dirty="0" smtClean="0"/>
              <a:t>上の課金が発生するので、短時間のみ試すことをお勧めする。</a:t>
            </a:r>
            <a:r>
              <a:rPr lang="en-US" altLang="ja-JP" dirty="0" smtClean="0"/>
              <a:t>)</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100</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600" dirty="0" smtClean="0"/>
              <a:t>5-7. </a:t>
            </a:r>
            <a:r>
              <a:rPr kumimoji="1" lang="ja-JP" altLang="en-US" sz="3600" dirty="0" smtClean="0"/>
              <a:t>複数の中継ゲートウェイの構築と接続</a:t>
            </a:r>
            <a:endParaRPr kumimoji="1" lang="ja-JP" altLang="en-US" sz="3600" dirty="0"/>
          </a:p>
        </p:txBody>
      </p:sp>
      <p:pic>
        <p:nvPicPr>
          <p:cNvPr id="5" name="図 4"/>
          <p:cNvPicPr>
            <a:picLocks noChangeAspect="1"/>
          </p:cNvPicPr>
          <p:nvPr/>
        </p:nvPicPr>
        <p:blipFill>
          <a:blip r:embed="rId2"/>
          <a:stretch>
            <a:fillRect/>
          </a:stretch>
        </p:blipFill>
        <p:spPr>
          <a:xfrm>
            <a:off x="2396359" y="4516325"/>
            <a:ext cx="5762296" cy="2205150"/>
          </a:xfrm>
          <a:prstGeom prst="rect">
            <a:avLst/>
          </a:prstGeom>
        </p:spPr>
      </p:pic>
      <p:sp>
        <p:nvSpPr>
          <p:cNvPr id="11" name="正方形/長方形 10"/>
          <p:cNvSpPr/>
          <p:nvPr/>
        </p:nvSpPr>
        <p:spPr>
          <a:xfrm>
            <a:off x="2396359" y="5440893"/>
            <a:ext cx="5888420" cy="49839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2" name="図 11"/>
          <p:cNvPicPr>
            <a:picLocks noChangeAspect="1"/>
          </p:cNvPicPr>
          <p:nvPr/>
        </p:nvPicPr>
        <p:blipFill>
          <a:blip r:embed="rId3"/>
          <a:stretch>
            <a:fillRect/>
          </a:stretch>
        </p:blipFill>
        <p:spPr>
          <a:xfrm>
            <a:off x="10744069" y="6005720"/>
            <a:ext cx="1133895" cy="715755"/>
          </a:xfrm>
          <a:prstGeom prst="rect">
            <a:avLst/>
          </a:prstGeom>
        </p:spPr>
      </p:pic>
      <p:sp>
        <p:nvSpPr>
          <p:cNvPr id="13" name="角丸四角形吹き出し 12"/>
          <p:cNvSpPr/>
          <p:nvPr/>
        </p:nvSpPr>
        <p:spPr>
          <a:xfrm>
            <a:off x="8473965" y="4658710"/>
            <a:ext cx="2970651" cy="960190"/>
          </a:xfrm>
          <a:prstGeom prst="wedgeRoundRectCallout">
            <a:avLst>
              <a:gd name="adj1" fmla="val 27517"/>
              <a:gd name="adj2" fmla="val 86767"/>
              <a:gd name="adj3" fmla="val 16667"/>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400" dirty="0" smtClean="0"/>
              <a:t>数百台もの中継ゲートウェイを </a:t>
            </a:r>
            <a:r>
              <a:rPr kumimoji="1" lang="en-US" altLang="ja-JP" sz="1400" dirty="0" smtClean="0"/>
              <a:t>1 </a:t>
            </a:r>
            <a:r>
              <a:rPr kumimoji="1" lang="ja-JP" altLang="en-US" sz="1400" dirty="0" smtClean="0"/>
              <a:t>台のコントローラに接続して、負荷分散をすることができる。</a:t>
            </a:r>
            <a:endParaRPr kumimoji="1" lang="ja-JP" altLang="en-US" sz="1400" dirty="0"/>
          </a:p>
        </p:txBody>
      </p:sp>
    </p:spTree>
    <p:extLst>
      <p:ext uri="{BB962C8B-B14F-4D97-AF65-F5344CB8AC3E}">
        <p14:creationId xmlns:p14="http://schemas.microsoft.com/office/powerpoint/2010/main" val="348575121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197069" y="1136074"/>
            <a:ext cx="11895083" cy="2182568"/>
          </a:xfrm>
        </p:spPr>
        <p:txBody>
          <a:bodyPr>
            <a:normAutofit/>
          </a:bodyPr>
          <a:lstStyle/>
          <a:p>
            <a:r>
              <a:rPr kumimoji="1" lang="ja-JP" altLang="en-US" sz="1600" dirty="0" smtClean="0"/>
              <a:t>これまでで</a:t>
            </a:r>
            <a:r>
              <a:rPr lang="ja-JP" altLang="en-US" sz="1600" dirty="0" smtClean="0"/>
              <a:t>説明した </a:t>
            </a:r>
            <a:r>
              <a:rPr lang="en-US" altLang="ja-JP" sz="1600" dirty="0" err="1" smtClean="0"/>
              <a:t>thingate</a:t>
            </a:r>
            <a:r>
              <a:rPr lang="en-US" altLang="ja-JP" sz="1600" dirty="0" smtClean="0"/>
              <a:t> </a:t>
            </a:r>
            <a:r>
              <a:rPr lang="ja-JP" altLang="en-US" sz="1600" dirty="0" smtClean="0"/>
              <a:t>プロセスは、一度起動すると、終了するまで継続して稼働する。</a:t>
            </a:r>
            <a:r>
              <a:rPr kumimoji="1" lang="ja-JP" altLang="en-US" sz="1600" dirty="0" smtClean="0"/>
              <a:t>しかしながら、</a:t>
            </a:r>
            <a:r>
              <a:rPr lang="en-US" altLang="ja-JP" sz="1600" dirty="0" smtClean="0"/>
              <a:t>Linux </a:t>
            </a:r>
            <a:r>
              <a:rPr kumimoji="1" lang="ja-JP" altLang="en-US" sz="1600" dirty="0" smtClean="0"/>
              <a:t>を一度シャットダウンした場合、何らかの方法で、次回起動時に自動起動するようにしておく必要がある。</a:t>
            </a:r>
            <a:endParaRPr kumimoji="1" lang="en-US" altLang="ja-JP" sz="1600" dirty="0" smtClean="0"/>
          </a:p>
          <a:p>
            <a:r>
              <a:rPr lang="en-US" altLang="ja-JP" sz="1600" dirty="0" smtClean="0"/>
              <a:t>Linux </a:t>
            </a:r>
            <a:r>
              <a:rPr lang="ja-JP" altLang="en-US" sz="1600" dirty="0" smtClean="0"/>
              <a:t>の起動時に自動的に </a:t>
            </a:r>
            <a:r>
              <a:rPr lang="en-US" altLang="ja-JP" sz="1600" dirty="0" err="1" smtClean="0"/>
              <a:t>thingate</a:t>
            </a:r>
            <a:r>
              <a:rPr lang="en-US" altLang="ja-JP" sz="1600" dirty="0" smtClean="0"/>
              <a:t> </a:t>
            </a:r>
            <a:r>
              <a:rPr lang="ja-JP" altLang="en-US" sz="1600" dirty="0" smtClean="0"/>
              <a:t>プロセスを起動する方法は、</a:t>
            </a:r>
            <a:r>
              <a:rPr lang="en-US" altLang="ja-JP" sz="1600" dirty="0" smtClean="0"/>
              <a:t>OS </a:t>
            </a:r>
            <a:r>
              <a:rPr lang="ja-JP" altLang="en-US" sz="1600" dirty="0" smtClean="0"/>
              <a:t>のディストリビューションによって様々であるが、一般には以下の方法が利用される。</a:t>
            </a:r>
            <a:endParaRPr lang="en-US" altLang="ja-JP" sz="1600" dirty="0" smtClean="0"/>
          </a:p>
          <a:p>
            <a:pPr marL="800100" lvl="1" indent="-342900">
              <a:buFont typeface="+mj-lt"/>
              <a:buAutoNum type="arabicPeriod"/>
            </a:pPr>
            <a:r>
              <a:rPr kumimoji="1" lang="ja-JP" altLang="en-US" sz="1200" dirty="0" smtClean="0"/>
              <a:t>簡易</a:t>
            </a:r>
            <a:r>
              <a:rPr kumimoji="1" lang="en-US" altLang="ja-JP" sz="1200" dirty="0" smtClean="0"/>
              <a:t>: /</a:t>
            </a:r>
            <a:r>
              <a:rPr kumimoji="1" lang="en-US" altLang="ja-JP" sz="1200" dirty="0" err="1" smtClean="0"/>
              <a:t>etc</a:t>
            </a:r>
            <a:r>
              <a:rPr kumimoji="1" lang="en-US" altLang="ja-JP" sz="1200" dirty="0" smtClean="0"/>
              <a:t>/</a:t>
            </a:r>
            <a:r>
              <a:rPr kumimoji="1" lang="en-US" altLang="ja-JP" sz="1200" dirty="0" err="1" smtClean="0"/>
              <a:t>rc.local</a:t>
            </a:r>
            <a:r>
              <a:rPr kumimoji="1" lang="en-US" altLang="ja-JP" sz="1200" dirty="0" smtClean="0"/>
              <a:t> </a:t>
            </a:r>
            <a:r>
              <a:rPr kumimoji="1" lang="ja-JP" altLang="en-US" sz="1200" dirty="0" smtClean="0"/>
              <a:t>ファイル </a:t>
            </a:r>
            <a:r>
              <a:rPr kumimoji="1" lang="en-US" altLang="ja-JP" sz="1200" dirty="0" smtClean="0"/>
              <a:t>(</a:t>
            </a:r>
            <a:r>
              <a:rPr kumimoji="1" lang="ja-JP" altLang="en-US" sz="1200" dirty="0" smtClean="0"/>
              <a:t>シェルスクリプト</a:t>
            </a:r>
            <a:r>
              <a:rPr kumimoji="1" lang="en-US" altLang="ja-JP" sz="1200" dirty="0" smtClean="0"/>
              <a:t>)</a:t>
            </a:r>
            <a:r>
              <a:rPr kumimoji="1" lang="ja-JP" altLang="en-US" sz="1200" dirty="0" smtClean="0"/>
              <a:t> を作成し、これに記載しておく方法。</a:t>
            </a:r>
            <a:endParaRPr kumimoji="1" lang="en-US" altLang="ja-JP" sz="1200" dirty="0" smtClean="0"/>
          </a:p>
          <a:p>
            <a:pPr marL="800100" lvl="1" indent="-342900">
              <a:buFont typeface="+mj-lt"/>
              <a:buAutoNum type="arabicPeriod"/>
            </a:pPr>
            <a:r>
              <a:rPr kumimoji="1" lang="ja-JP" altLang="en-US" sz="1200" dirty="0" smtClean="0"/>
              <a:t>本格</a:t>
            </a:r>
            <a:r>
              <a:rPr kumimoji="1" lang="en-US" altLang="ja-JP" sz="1200" dirty="0" smtClean="0"/>
              <a:t>: UNIX </a:t>
            </a:r>
            <a:r>
              <a:rPr kumimoji="1" lang="ja-JP" altLang="en-US" sz="1200" dirty="0" smtClean="0"/>
              <a:t>用デーモンスクリプトを記述し、</a:t>
            </a:r>
            <a:r>
              <a:rPr kumimoji="1" lang="en-US" altLang="ja-JP" sz="1200" dirty="0" smtClean="0"/>
              <a:t>”/</a:t>
            </a:r>
            <a:r>
              <a:rPr kumimoji="1" lang="en-US" altLang="ja-JP" sz="1200" dirty="0" err="1" smtClean="0"/>
              <a:t>etc</a:t>
            </a:r>
            <a:r>
              <a:rPr kumimoji="1" lang="en-US" altLang="ja-JP" sz="1200" dirty="0" smtClean="0"/>
              <a:t>/</a:t>
            </a:r>
            <a:r>
              <a:rPr kumimoji="1" lang="en-US" altLang="ja-JP" sz="1200" dirty="0" err="1" smtClean="0"/>
              <a:t>init.d</a:t>
            </a:r>
            <a:r>
              <a:rPr kumimoji="1" lang="en-US" altLang="ja-JP" sz="1200" dirty="0" smtClean="0"/>
              <a:t>/</a:t>
            </a:r>
            <a:r>
              <a:rPr kumimoji="1" lang="ja-JP" altLang="en-US" sz="1200" dirty="0" smtClean="0"/>
              <a:t>デーモン名 </a:t>
            </a:r>
            <a:r>
              <a:rPr kumimoji="1" lang="en-US" altLang="ja-JP" sz="1200" dirty="0" smtClean="0"/>
              <a:t>start” </a:t>
            </a:r>
            <a:r>
              <a:rPr kumimoji="1" lang="ja-JP" altLang="en-US" sz="1200" dirty="0" smtClean="0"/>
              <a:t>や </a:t>
            </a:r>
            <a:r>
              <a:rPr kumimoji="1" lang="en-US" altLang="ja-JP" sz="1200" dirty="0" smtClean="0"/>
              <a:t>“</a:t>
            </a:r>
            <a:r>
              <a:rPr kumimoji="1" lang="en-US" altLang="ja-JP" sz="1200" dirty="0" err="1" smtClean="0"/>
              <a:t>systemctl</a:t>
            </a:r>
            <a:r>
              <a:rPr kumimoji="1" lang="en-US" altLang="ja-JP" sz="1200" dirty="0" smtClean="0"/>
              <a:t> start </a:t>
            </a:r>
            <a:r>
              <a:rPr kumimoji="1" lang="ja-JP" altLang="en-US" sz="1200" dirty="0" smtClean="0"/>
              <a:t>デーモン名</a:t>
            </a:r>
            <a:r>
              <a:rPr lang="en-US" altLang="ja-JP" sz="1200" dirty="0" smtClean="0"/>
              <a:t>” </a:t>
            </a:r>
            <a:r>
              <a:rPr lang="ja-JP" altLang="en-US" sz="1200" dirty="0" smtClean="0"/>
              <a:t>等で起動するようにして、</a:t>
            </a:r>
            <a:br>
              <a:rPr lang="ja-JP" altLang="en-US" sz="1200" dirty="0" smtClean="0"/>
            </a:br>
            <a:r>
              <a:rPr lang="ja-JP" altLang="en-US" sz="1200" dirty="0" smtClean="0"/>
              <a:t>デーモンを </a:t>
            </a:r>
            <a:r>
              <a:rPr lang="en-US" altLang="ja-JP" sz="1200" dirty="0" smtClean="0"/>
              <a:t>OS </a:t>
            </a:r>
            <a:r>
              <a:rPr lang="ja-JP" altLang="en-US" sz="1200" dirty="0" smtClean="0"/>
              <a:t>起動時に自動起動するように設定する方法。</a:t>
            </a:r>
            <a:endParaRPr lang="en-US" altLang="ja-JP" sz="1200" dirty="0" smtClean="0"/>
          </a:p>
          <a:p>
            <a:r>
              <a:rPr kumimoji="1" lang="ja-JP" altLang="en-US" sz="1600" dirty="0" smtClean="0"/>
              <a:t>上記 </a:t>
            </a:r>
            <a:r>
              <a:rPr lang="en-US" altLang="ja-JP" sz="1600" dirty="0" smtClean="0"/>
              <a:t>2. </a:t>
            </a:r>
            <a:r>
              <a:rPr lang="ja-JP" altLang="en-US" sz="1600" dirty="0" smtClean="0"/>
              <a:t>は </a:t>
            </a:r>
            <a:r>
              <a:rPr lang="en-US" altLang="ja-JP" sz="1600" dirty="0" smtClean="0"/>
              <a:t>OS </a:t>
            </a:r>
            <a:r>
              <a:rPr lang="ja-JP" altLang="en-US" sz="1600" dirty="0" smtClean="0"/>
              <a:t>によって異なるため、以下では、</a:t>
            </a:r>
            <a:r>
              <a:rPr lang="en-US" altLang="ja-JP" sz="1600" dirty="0" smtClean="0"/>
              <a:t>1 </a:t>
            </a:r>
            <a:r>
              <a:rPr lang="ja-JP" altLang="en-US" sz="1600" dirty="0" smtClean="0"/>
              <a:t>の方法を解説する。</a:t>
            </a:r>
            <a:endParaRPr kumimoji="1" lang="ja-JP" altLang="en-US" sz="16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101</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5-8. </a:t>
            </a:r>
            <a:r>
              <a:rPr kumimoji="1" lang="ja-JP" altLang="en-US" dirty="0" smtClean="0"/>
              <a:t>中継ゲートウェイのプロセスの自動起動方法</a:t>
            </a:r>
            <a:endParaRPr kumimoji="1" lang="ja-JP" altLang="en-US" dirty="0"/>
          </a:p>
        </p:txBody>
      </p:sp>
      <p:sp>
        <p:nvSpPr>
          <p:cNvPr id="5" name="テキスト ボックス 4"/>
          <p:cNvSpPr txBox="1"/>
          <p:nvPr/>
        </p:nvSpPr>
        <p:spPr>
          <a:xfrm>
            <a:off x="197069" y="3318642"/>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1. </a:t>
            </a:r>
            <a:r>
              <a:rPr kumimoji="1" lang="ja-JP" altLang="en-US" dirty="0" smtClean="0"/>
              <a:t>テキストエディタで </a:t>
            </a:r>
            <a:r>
              <a:rPr kumimoji="1" lang="en-US" altLang="ja-JP" dirty="0" smtClean="0"/>
              <a:t>/</a:t>
            </a:r>
            <a:r>
              <a:rPr kumimoji="1" lang="en-US" altLang="ja-JP" dirty="0" err="1" smtClean="0"/>
              <a:t>etc</a:t>
            </a:r>
            <a:r>
              <a:rPr kumimoji="1" lang="en-US" altLang="ja-JP" dirty="0" smtClean="0"/>
              <a:t>/</a:t>
            </a:r>
            <a:r>
              <a:rPr kumimoji="1" lang="en-US" altLang="ja-JP" dirty="0" err="1" smtClean="0"/>
              <a:t>rc.local</a:t>
            </a:r>
            <a:r>
              <a:rPr kumimoji="1" lang="en-US" altLang="ja-JP" dirty="0" smtClean="0"/>
              <a:t> </a:t>
            </a:r>
            <a:r>
              <a:rPr kumimoji="1" lang="ja-JP" altLang="en-US" dirty="0" smtClean="0"/>
              <a:t>を開く </a:t>
            </a:r>
            <a:r>
              <a:rPr kumimoji="1" lang="en-US" altLang="ja-JP" dirty="0" smtClean="0"/>
              <a:t>(</a:t>
            </a:r>
            <a:r>
              <a:rPr kumimoji="1" lang="ja-JP" altLang="en-US" dirty="0" smtClean="0"/>
              <a:t>まだなければ作成する</a:t>
            </a:r>
            <a:r>
              <a:rPr kumimoji="1" lang="en-US" altLang="ja-JP" dirty="0" smtClean="0"/>
              <a:t>)</a:t>
            </a:r>
            <a:endParaRPr lang="ja-JP" altLang="en-US" dirty="0" smtClean="0"/>
          </a:p>
        </p:txBody>
      </p:sp>
      <p:sp>
        <p:nvSpPr>
          <p:cNvPr id="6" name="テキスト ボックス 5"/>
          <p:cNvSpPr txBox="1"/>
          <p:nvPr/>
        </p:nvSpPr>
        <p:spPr>
          <a:xfrm>
            <a:off x="287701" y="3801012"/>
            <a:ext cx="11353780"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a:t>
            </a:r>
            <a:r>
              <a:rPr lang="en-US" altLang="ja-JP" dirty="0" err="1">
                <a:solidFill>
                  <a:schemeClr val="bg1"/>
                </a:solidFill>
                <a:latin typeface="Consolas" panose="020B0609020204030204" pitchFamily="49" charset="0"/>
              </a:rPr>
              <a:t>nano</a:t>
            </a:r>
            <a:r>
              <a:rPr lang="en-US" altLang="ja-JP" dirty="0">
                <a:solidFill>
                  <a:schemeClr val="bg1"/>
                </a:solidFill>
                <a:latin typeface="Consolas" panose="020B0609020204030204" pitchFamily="49" charset="0"/>
              </a:rPr>
              <a:t> /</a:t>
            </a:r>
            <a:r>
              <a:rPr lang="en-US" altLang="ja-JP" dirty="0" err="1">
                <a:solidFill>
                  <a:schemeClr val="bg1"/>
                </a:solidFill>
                <a:latin typeface="Consolas" panose="020B0609020204030204" pitchFamily="49" charset="0"/>
              </a:rPr>
              <a:t>etc</a:t>
            </a:r>
            <a:r>
              <a:rPr lang="en-US" altLang="ja-JP" dirty="0">
                <a:solidFill>
                  <a:schemeClr val="bg1"/>
                </a:solidFill>
                <a:latin typeface="Consolas" panose="020B0609020204030204" pitchFamily="49" charset="0"/>
              </a:rPr>
              <a:t>/</a:t>
            </a:r>
            <a:r>
              <a:rPr lang="en-US" altLang="ja-JP" dirty="0" err="1">
                <a:solidFill>
                  <a:schemeClr val="bg1"/>
                </a:solidFill>
                <a:latin typeface="Consolas" panose="020B0609020204030204" pitchFamily="49" charset="0"/>
              </a:rPr>
              <a:t>rc.local</a:t>
            </a:r>
            <a:endParaRPr kumimoji="1" lang="ja-JP" altLang="en-US" dirty="0">
              <a:solidFill>
                <a:schemeClr val="bg1"/>
              </a:solidFill>
              <a:latin typeface="Consolas" panose="020B0609020204030204" pitchFamily="49" charset="0"/>
            </a:endParaRPr>
          </a:p>
        </p:txBody>
      </p:sp>
      <p:sp>
        <p:nvSpPr>
          <p:cNvPr id="7" name="テキスト ボックス 6"/>
          <p:cNvSpPr txBox="1"/>
          <p:nvPr/>
        </p:nvSpPr>
        <p:spPr>
          <a:xfrm>
            <a:off x="287701" y="4696297"/>
            <a:ext cx="11353780" cy="646331"/>
          </a:xfrm>
          <a:prstGeom prst="rect">
            <a:avLst/>
          </a:prstGeom>
          <a:solidFill>
            <a:schemeClr val="tx1"/>
          </a:solidFill>
        </p:spPr>
        <p:txBody>
          <a:bodyPr wrap="square" rtlCol="0">
            <a:spAutoFit/>
          </a:bodyPr>
          <a:lstStyle/>
          <a:p>
            <a:r>
              <a:rPr lang="en-US" altLang="ja-JP" dirty="0">
                <a:solidFill>
                  <a:schemeClr val="bg1"/>
                </a:solidFill>
                <a:latin typeface="Consolas" panose="020B0609020204030204" pitchFamily="49" charset="0"/>
              </a:rPr>
              <a:t>#!/bin/bash</a:t>
            </a:r>
          </a:p>
          <a:p>
            <a:r>
              <a:rPr lang="en-US" altLang="ja-JP" dirty="0">
                <a:solidFill>
                  <a:schemeClr val="bg1"/>
                </a:solidFill>
                <a:latin typeface="Consolas" panose="020B0609020204030204" pitchFamily="49" charset="0"/>
              </a:rPr>
              <a:t>/home/</a:t>
            </a:r>
            <a:r>
              <a:rPr lang="en-US" altLang="ja-JP" dirty="0" err="1">
                <a:solidFill>
                  <a:schemeClr val="bg1"/>
                </a:solidFill>
                <a:latin typeface="Consolas" panose="020B0609020204030204" pitchFamily="49" charset="0"/>
              </a:rPr>
              <a:t>ubuntu</a:t>
            </a:r>
            <a:r>
              <a:rPr lang="en-US" altLang="ja-JP" dirty="0">
                <a:solidFill>
                  <a:schemeClr val="bg1"/>
                </a:solidFill>
                <a:latin typeface="Consolas" panose="020B0609020204030204" pitchFamily="49" charset="0"/>
              </a:rPr>
              <a:t>/IPA-DN-</a:t>
            </a:r>
            <a:r>
              <a:rPr lang="en-US" altLang="ja-JP" dirty="0" err="1">
                <a:solidFill>
                  <a:schemeClr val="bg1"/>
                </a:solidFill>
                <a:latin typeface="Consolas" panose="020B0609020204030204" pitchFamily="49" charset="0"/>
              </a:rPr>
              <a:t>ThinApps</a:t>
            </a:r>
            <a:r>
              <a:rPr lang="en-US" altLang="ja-JP" dirty="0">
                <a:solidFill>
                  <a:schemeClr val="bg1"/>
                </a:solidFill>
                <a:latin typeface="Consolas" panose="020B0609020204030204" pitchFamily="49" charset="0"/>
              </a:rPr>
              <a:t>-Private/</a:t>
            </a:r>
            <a:r>
              <a:rPr lang="en-US" altLang="ja-JP" dirty="0" err="1">
                <a:solidFill>
                  <a:schemeClr val="bg1"/>
                </a:solidFill>
                <a:latin typeface="Consolas" panose="020B0609020204030204" pitchFamily="49" charset="0"/>
              </a:rPr>
              <a:t>src</a:t>
            </a:r>
            <a:r>
              <a:rPr lang="en-US" altLang="ja-JP" dirty="0">
                <a:solidFill>
                  <a:schemeClr val="bg1"/>
                </a:solidFill>
                <a:latin typeface="Consolas" panose="020B0609020204030204" pitchFamily="49" charset="0"/>
              </a:rPr>
              <a:t>/bin/</a:t>
            </a:r>
            <a:r>
              <a:rPr lang="en-US" altLang="ja-JP" dirty="0" err="1">
                <a:solidFill>
                  <a:schemeClr val="bg1"/>
                </a:solidFill>
                <a:latin typeface="Consolas" panose="020B0609020204030204" pitchFamily="49" charset="0"/>
              </a:rPr>
              <a:t>thingate</a:t>
            </a:r>
            <a:r>
              <a:rPr lang="en-US" altLang="ja-JP" dirty="0">
                <a:solidFill>
                  <a:schemeClr val="bg1"/>
                </a:solidFill>
                <a:latin typeface="Consolas" panose="020B0609020204030204" pitchFamily="49" charset="0"/>
              </a:rPr>
              <a:t> start</a:t>
            </a:r>
          </a:p>
        </p:txBody>
      </p:sp>
      <p:sp>
        <p:nvSpPr>
          <p:cNvPr id="8" name="テキスト ボックス 7"/>
          <p:cNvSpPr txBox="1"/>
          <p:nvPr/>
        </p:nvSpPr>
        <p:spPr>
          <a:xfrm>
            <a:off x="197069" y="4248654"/>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2. </a:t>
            </a:r>
            <a:r>
              <a:rPr kumimoji="1" lang="ja-JP" altLang="en-US" dirty="0" smtClean="0"/>
              <a:t>以下のような内容を記入 </a:t>
            </a:r>
            <a:r>
              <a:rPr kumimoji="1" lang="en-US" altLang="ja-JP" dirty="0" smtClean="0"/>
              <a:t>(</a:t>
            </a:r>
            <a:r>
              <a:rPr kumimoji="1" lang="ja-JP" altLang="en-US" dirty="0" smtClean="0"/>
              <a:t>必要に応じて追記</a:t>
            </a:r>
            <a:r>
              <a:rPr kumimoji="1" lang="en-US" altLang="ja-JP" dirty="0" smtClean="0"/>
              <a:t>)</a:t>
            </a:r>
            <a:r>
              <a:rPr kumimoji="1" lang="ja-JP" altLang="en-US" dirty="0" smtClean="0"/>
              <a:t> し、保存する。</a:t>
            </a:r>
            <a:endParaRPr lang="ja-JP" altLang="en-US" dirty="0" smtClean="0"/>
          </a:p>
        </p:txBody>
      </p:sp>
      <p:sp>
        <p:nvSpPr>
          <p:cNvPr id="9" name="テキスト ボックス 8"/>
          <p:cNvSpPr txBox="1"/>
          <p:nvPr/>
        </p:nvSpPr>
        <p:spPr>
          <a:xfrm>
            <a:off x="197069" y="5420939"/>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3. </a:t>
            </a:r>
            <a:r>
              <a:rPr kumimoji="1" lang="ja-JP" altLang="en-US" dirty="0" smtClean="0"/>
              <a:t>実行権限を付与する。</a:t>
            </a:r>
            <a:endParaRPr lang="ja-JP" altLang="en-US" dirty="0" smtClean="0"/>
          </a:p>
        </p:txBody>
      </p:sp>
      <p:sp>
        <p:nvSpPr>
          <p:cNvPr id="10" name="テキスト ボックス 9"/>
          <p:cNvSpPr txBox="1"/>
          <p:nvPr/>
        </p:nvSpPr>
        <p:spPr>
          <a:xfrm>
            <a:off x="332741" y="5869951"/>
            <a:ext cx="11353780"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a:t>
            </a:r>
            <a:r>
              <a:rPr lang="en-US" altLang="ja-JP" dirty="0" err="1">
                <a:solidFill>
                  <a:schemeClr val="bg1"/>
                </a:solidFill>
                <a:latin typeface="Consolas" panose="020B0609020204030204" pitchFamily="49" charset="0"/>
              </a:rPr>
              <a:t>chmod</a:t>
            </a:r>
            <a:r>
              <a:rPr lang="en-US" altLang="ja-JP" dirty="0">
                <a:solidFill>
                  <a:schemeClr val="bg1"/>
                </a:solidFill>
                <a:latin typeface="Consolas" panose="020B0609020204030204" pitchFamily="49" charset="0"/>
              </a:rPr>
              <a:t> 755 /</a:t>
            </a:r>
            <a:r>
              <a:rPr lang="en-US" altLang="ja-JP" dirty="0" err="1">
                <a:solidFill>
                  <a:schemeClr val="bg1"/>
                </a:solidFill>
                <a:latin typeface="Consolas" panose="020B0609020204030204" pitchFamily="49" charset="0"/>
              </a:rPr>
              <a:t>etc</a:t>
            </a:r>
            <a:r>
              <a:rPr lang="en-US" altLang="ja-JP" dirty="0">
                <a:solidFill>
                  <a:schemeClr val="bg1"/>
                </a:solidFill>
                <a:latin typeface="Consolas" panose="020B0609020204030204" pitchFamily="49" charset="0"/>
              </a:rPr>
              <a:t>/</a:t>
            </a:r>
            <a:r>
              <a:rPr lang="en-US" altLang="ja-JP" dirty="0" err="1">
                <a:solidFill>
                  <a:schemeClr val="bg1"/>
                </a:solidFill>
                <a:latin typeface="Consolas" panose="020B0609020204030204" pitchFamily="49" charset="0"/>
              </a:rPr>
              <a:t>rc.local</a:t>
            </a:r>
            <a:endParaRPr lang="en-US" altLang="ja-JP" dirty="0">
              <a:solidFill>
                <a:schemeClr val="bg1"/>
              </a:solidFill>
              <a:latin typeface="Consolas" panose="020B0609020204030204" pitchFamily="49" charset="0"/>
            </a:endParaRPr>
          </a:p>
        </p:txBody>
      </p:sp>
      <p:sp>
        <p:nvSpPr>
          <p:cNvPr id="11" name="テキスト ボックス 10"/>
          <p:cNvSpPr txBox="1"/>
          <p:nvPr/>
        </p:nvSpPr>
        <p:spPr>
          <a:xfrm>
            <a:off x="197069" y="6317593"/>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4. </a:t>
            </a:r>
            <a:r>
              <a:rPr kumimoji="1" lang="en-US" altLang="ja-JP" b="1" dirty="0" err="1" smtClean="0"/>
              <a:t>sudo</a:t>
            </a:r>
            <a:r>
              <a:rPr kumimoji="1" lang="en-US" altLang="ja-JP" b="1" dirty="0" smtClean="0"/>
              <a:t> reboot </a:t>
            </a:r>
            <a:r>
              <a:rPr kumimoji="1" lang="ja-JP" altLang="en-US" dirty="0" smtClean="0"/>
              <a:t>コマンドで </a:t>
            </a:r>
            <a:r>
              <a:rPr kumimoji="1" lang="en-US" altLang="ja-JP" dirty="0" smtClean="0"/>
              <a:t>Linux </a:t>
            </a:r>
            <a:r>
              <a:rPr kumimoji="1" lang="ja-JP" altLang="en-US" dirty="0" smtClean="0"/>
              <a:t>を再起動し、再起動後、自動的にデーモンが起動するかどうかテストする。</a:t>
            </a:r>
            <a:endParaRPr lang="ja-JP" altLang="en-US" dirty="0" smtClean="0"/>
          </a:p>
        </p:txBody>
      </p:sp>
    </p:spTree>
    <p:extLst>
      <p:ext uri="{BB962C8B-B14F-4D97-AF65-F5344CB8AC3E}">
        <p14:creationId xmlns:p14="http://schemas.microsoft.com/office/powerpoint/2010/main" val="20344851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102</a:t>
            </a:fld>
            <a:endParaRPr kumimoji="1" lang="ja-JP" altLang="en-US" dirty="0"/>
          </a:p>
        </p:txBody>
      </p:sp>
      <p:sp>
        <p:nvSpPr>
          <p:cNvPr id="3" name="テキスト ボックス 2"/>
          <p:cNvSpPr txBox="1"/>
          <p:nvPr/>
        </p:nvSpPr>
        <p:spPr>
          <a:xfrm>
            <a:off x="275896" y="1191459"/>
            <a:ext cx="11603421" cy="1107996"/>
          </a:xfrm>
          <a:prstGeom prst="rect">
            <a:avLst/>
          </a:prstGeom>
          <a:solidFill>
            <a:schemeClr val="accent4"/>
          </a:solidFill>
        </p:spPr>
        <p:txBody>
          <a:bodyPr wrap="square" rtlCol="0" anchor="ctr">
            <a:spAutoFit/>
          </a:bodyPr>
          <a:lstStyle/>
          <a:p>
            <a:pPr algn="ctr"/>
            <a:r>
              <a:rPr kumimoji="1" lang="en-US" altLang="ja-JP" sz="6600" dirty="0" smtClean="0"/>
              <a:t>6. </a:t>
            </a:r>
            <a:r>
              <a:rPr kumimoji="1" lang="ja-JP" altLang="en-US" sz="6600" dirty="0" smtClean="0"/>
              <a:t>アプリケーションをビルドしよう</a:t>
            </a:r>
            <a:endParaRPr kumimoji="1" lang="ja-JP" altLang="en-US" sz="6600" dirty="0"/>
          </a:p>
        </p:txBody>
      </p:sp>
      <p:pic>
        <p:nvPicPr>
          <p:cNvPr id="81" name="図 8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25103" y="3765785"/>
            <a:ext cx="1955605" cy="1947247"/>
          </a:xfrm>
          <a:prstGeom prst="rect">
            <a:avLst/>
          </a:prstGeom>
        </p:spPr>
      </p:pic>
      <p:pic>
        <p:nvPicPr>
          <p:cNvPr id="84" name="図 8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10831" y="4977517"/>
            <a:ext cx="2104423" cy="1378833"/>
          </a:xfrm>
          <a:prstGeom prst="rect">
            <a:avLst/>
          </a:prstGeom>
        </p:spPr>
      </p:pic>
    </p:spTree>
    <p:extLst>
      <p:ext uri="{BB962C8B-B14F-4D97-AF65-F5344CB8AC3E}">
        <p14:creationId xmlns:p14="http://schemas.microsoft.com/office/powerpoint/2010/main" val="421416722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545147"/>
            <a:ext cx="11545223" cy="3459990"/>
          </a:xfrm>
        </p:spPr>
        <p:txBody>
          <a:bodyPr>
            <a:normAutofit/>
          </a:bodyPr>
          <a:lstStyle/>
          <a:p>
            <a:pPr marL="514350" indent="-514350">
              <a:buFont typeface="+mj-lt"/>
              <a:buAutoNum type="arabicPeriod"/>
            </a:pPr>
            <a:r>
              <a:rPr lang="ja-JP" altLang="en-US" sz="4000" dirty="0" smtClean="0"/>
              <a:t>作業用マシンへの </a:t>
            </a:r>
            <a:r>
              <a:rPr lang="en-US" altLang="ja-JP" sz="4000" dirty="0" smtClean="0"/>
              <a:t>Visual Studio 2019 </a:t>
            </a:r>
            <a:r>
              <a:rPr lang="ja-JP" altLang="en-US" sz="4000" dirty="0" smtClean="0"/>
              <a:t>のインストール</a:t>
            </a:r>
            <a:br>
              <a:rPr lang="ja-JP" altLang="en-US" sz="4000" dirty="0" smtClean="0"/>
            </a:br>
            <a:r>
              <a:rPr lang="ja-JP" altLang="en-US" sz="4000" dirty="0" smtClean="0"/>
              <a:t>↓</a:t>
            </a:r>
            <a:endParaRPr lang="en-US" altLang="ja-JP" sz="4000" dirty="0" smtClean="0"/>
          </a:p>
          <a:p>
            <a:pPr marL="514350" indent="-514350">
              <a:buFont typeface="+mj-lt"/>
              <a:buAutoNum type="arabicPeriod"/>
            </a:pPr>
            <a:r>
              <a:rPr kumimoji="1" lang="ja-JP" altLang="en-US" sz="4000" dirty="0" smtClean="0"/>
              <a:t>ソースコード一式のダウンロード</a:t>
            </a:r>
            <a:br>
              <a:rPr kumimoji="1" lang="ja-JP" altLang="en-US" sz="4000" dirty="0" smtClean="0"/>
            </a:br>
            <a:r>
              <a:rPr kumimoji="1" lang="ja-JP" altLang="en-US" sz="4000" dirty="0" smtClean="0"/>
              <a:t>↓</a:t>
            </a:r>
          </a:p>
          <a:p>
            <a:pPr marL="514350" indent="-514350">
              <a:buFont typeface="+mj-lt"/>
              <a:buAutoNum type="arabicPeriod"/>
            </a:pPr>
            <a:r>
              <a:rPr kumimoji="1" lang="ja-JP" altLang="en-US" sz="4000" dirty="0" smtClean="0"/>
              <a:t>ソースコードのビルド</a:t>
            </a:r>
            <a:endParaRPr kumimoji="1" lang="ja-JP" altLang="en-US" sz="4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103</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6-1. </a:t>
            </a:r>
            <a:r>
              <a:rPr kumimoji="1" lang="ja-JP" altLang="en-US" dirty="0" smtClean="0"/>
              <a:t>アプリケーション・インストーラ構築の流れ</a:t>
            </a:r>
            <a:endParaRPr kumimoji="1" lang="ja-JP" altLang="en-US" dirty="0"/>
          </a:p>
        </p:txBody>
      </p:sp>
    </p:spTree>
    <p:extLst>
      <p:ext uri="{BB962C8B-B14F-4D97-AF65-F5344CB8AC3E}">
        <p14:creationId xmlns:p14="http://schemas.microsoft.com/office/powerpoint/2010/main" val="43169289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669079"/>
          </a:xfrm>
        </p:spPr>
        <p:txBody>
          <a:bodyPr>
            <a:normAutofit fontScale="85000" lnSpcReduction="20000"/>
          </a:bodyPr>
          <a:lstStyle/>
          <a:p>
            <a:r>
              <a:rPr kumimoji="1" lang="ja-JP" altLang="en-US" dirty="0" smtClean="0"/>
              <a:t>作業用マシンに、</a:t>
            </a:r>
            <a:r>
              <a:rPr kumimoji="1" lang="en-US" altLang="ja-JP" dirty="0" smtClean="0"/>
              <a:t>Microsoft </a:t>
            </a:r>
            <a:r>
              <a:rPr kumimoji="1" lang="ja-JP" altLang="en-US" dirty="0" smtClean="0"/>
              <a:t>社の </a:t>
            </a:r>
            <a:r>
              <a:rPr kumimoji="1" lang="en-US" altLang="ja-JP" dirty="0" smtClean="0"/>
              <a:t>Visual Studio 2019 </a:t>
            </a:r>
            <a:r>
              <a:rPr kumimoji="1" lang="ja-JP" altLang="en-US" dirty="0" smtClean="0"/>
              <a:t>をダウンロードしてインストールする。</a:t>
            </a:r>
            <a:r>
              <a:rPr lang="en-US" altLang="ja-JP" dirty="0"/>
              <a:t/>
            </a:r>
            <a:br>
              <a:rPr lang="en-US" altLang="ja-JP" dirty="0"/>
            </a:br>
            <a:r>
              <a:rPr lang="en-US" altLang="ja-JP" dirty="0"/>
              <a:t>https://visualstudio.microsoft.com/ja/downloads/</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104</a:t>
            </a:fld>
            <a:endParaRPr kumimoji="1" lang="ja-JP" altLang="en-US" dirty="0"/>
          </a:p>
        </p:txBody>
      </p:sp>
      <p:sp>
        <p:nvSpPr>
          <p:cNvPr id="4" name="タイトル 3"/>
          <p:cNvSpPr>
            <a:spLocks noGrp="1"/>
          </p:cNvSpPr>
          <p:nvPr>
            <p:ph type="title"/>
          </p:nvPr>
        </p:nvSpPr>
        <p:spPr/>
        <p:txBody>
          <a:bodyPr>
            <a:noAutofit/>
          </a:bodyPr>
          <a:lstStyle/>
          <a:p>
            <a:r>
              <a:rPr kumimoji="1" lang="en-US" altLang="ja-JP" sz="3200" dirty="0" smtClean="0"/>
              <a:t>6-2.</a:t>
            </a:r>
            <a:r>
              <a:rPr lang="ja-JP" altLang="en-US" sz="3200" dirty="0"/>
              <a:t>作業用マシンへの </a:t>
            </a:r>
            <a:r>
              <a:rPr lang="en-US" altLang="ja-JP" sz="3200" dirty="0"/>
              <a:t>Visual Studio 2019 </a:t>
            </a:r>
            <a:r>
              <a:rPr lang="ja-JP" altLang="en-US" sz="3200" dirty="0"/>
              <a:t>のインストール</a:t>
            </a:r>
            <a:endParaRPr kumimoji="1" lang="ja-JP" altLang="en-US" sz="3200" dirty="0"/>
          </a:p>
        </p:txBody>
      </p:sp>
      <p:pic>
        <p:nvPicPr>
          <p:cNvPr id="8" name="図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9597" y="1805152"/>
            <a:ext cx="6182638" cy="3294993"/>
          </a:xfrm>
          <a:prstGeom prst="rect">
            <a:avLst/>
          </a:prstGeom>
          <a:ln w="12700">
            <a:solidFill>
              <a:schemeClr val="tx1"/>
            </a:solidFill>
          </a:ln>
        </p:spPr>
      </p:pic>
      <p:sp>
        <p:nvSpPr>
          <p:cNvPr id="9" name="正方形/長方形 8"/>
          <p:cNvSpPr/>
          <p:nvPr/>
        </p:nvSpPr>
        <p:spPr>
          <a:xfrm>
            <a:off x="1083389" y="3718877"/>
            <a:ext cx="5305095" cy="79006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 name="図 9"/>
          <p:cNvPicPr>
            <a:picLocks noChangeAspect="1"/>
          </p:cNvPicPr>
          <p:nvPr/>
        </p:nvPicPr>
        <p:blipFill>
          <a:blip r:embed="rId3"/>
          <a:stretch>
            <a:fillRect/>
          </a:stretch>
        </p:blipFill>
        <p:spPr>
          <a:xfrm>
            <a:off x="10256466" y="5872041"/>
            <a:ext cx="1534477" cy="968617"/>
          </a:xfrm>
          <a:prstGeom prst="rect">
            <a:avLst/>
          </a:prstGeom>
        </p:spPr>
      </p:pic>
      <p:sp>
        <p:nvSpPr>
          <p:cNvPr id="11" name="角丸四角形吹き出し 10"/>
          <p:cNvSpPr/>
          <p:nvPr/>
        </p:nvSpPr>
        <p:spPr>
          <a:xfrm>
            <a:off x="7007772" y="1631731"/>
            <a:ext cx="4870192" cy="4121127"/>
          </a:xfrm>
          <a:prstGeom prst="wedgeRoundRectCallout">
            <a:avLst>
              <a:gd name="adj1" fmla="val 21015"/>
              <a:gd name="adj2" fmla="val 55664"/>
              <a:gd name="adj3" fmla="val 16667"/>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en-US" altLang="ja-JP" sz="1600" dirty="0" smtClean="0"/>
              <a:t>VS2019 </a:t>
            </a:r>
            <a:r>
              <a:rPr kumimoji="1" lang="ja-JP" altLang="en-US" sz="1600" dirty="0" smtClean="0"/>
              <a:t>には、複数のエディションがある。</a:t>
            </a:r>
            <a:endParaRPr kumimoji="1" lang="en-US" altLang="ja-JP" sz="1600" dirty="0" smtClean="0"/>
          </a:p>
          <a:p>
            <a:r>
              <a:rPr kumimoji="1" lang="en-US" altLang="ja-JP" sz="1600" dirty="0" smtClean="0"/>
              <a:t>Community </a:t>
            </a:r>
            <a:r>
              <a:rPr kumimoji="1" lang="ja-JP" altLang="en-US" sz="1600" dirty="0" smtClean="0"/>
              <a:t>はほぼフル機能が利用できる。</a:t>
            </a:r>
            <a:endParaRPr kumimoji="1" lang="en-US" altLang="ja-JP" sz="1600" dirty="0" smtClean="0"/>
          </a:p>
          <a:p>
            <a:pPr marL="285750" indent="-285750">
              <a:buFont typeface="Arial" panose="020B0604020202020204" pitchFamily="34" charset="0"/>
              <a:buChar char="•"/>
            </a:pPr>
            <a:r>
              <a:rPr kumimoji="1" lang="ja-JP" altLang="en-US" sz="1600" dirty="0" smtClean="0"/>
              <a:t>小規模企業 </a:t>
            </a:r>
            <a:r>
              <a:rPr kumimoji="1" lang="en-US" altLang="ja-JP" sz="1600" dirty="0" smtClean="0"/>
              <a:t>(</a:t>
            </a:r>
            <a:r>
              <a:rPr kumimoji="1" lang="ja-JP" altLang="en-US" sz="1600" dirty="0" smtClean="0"/>
              <a:t>年売上 </a:t>
            </a:r>
            <a:r>
              <a:rPr kumimoji="1" lang="en-US" altLang="ja-JP" sz="1600" dirty="0" smtClean="0"/>
              <a:t>100 </a:t>
            </a:r>
            <a:r>
              <a:rPr kumimoji="1" lang="ja-JP" altLang="en-US" sz="1600" dirty="0" smtClean="0"/>
              <a:t>万ドル以下</a:t>
            </a:r>
            <a:r>
              <a:rPr kumimoji="1" lang="en-US" altLang="ja-JP" sz="1600" dirty="0" smtClean="0"/>
              <a:t>) </a:t>
            </a:r>
            <a:r>
              <a:rPr kumimoji="1" lang="ja-JP" altLang="en-US" sz="1600" dirty="0" err="1" smtClean="0"/>
              <a:t>での</a:t>
            </a:r>
            <a:r>
              <a:rPr kumimoji="1" lang="ja-JP" altLang="en-US" sz="1600" dirty="0" smtClean="0"/>
              <a:t>利用 または</a:t>
            </a:r>
            <a:endParaRPr kumimoji="1" lang="en-US" altLang="ja-JP" sz="1600" dirty="0" smtClean="0"/>
          </a:p>
          <a:p>
            <a:pPr marL="285750" indent="-285750">
              <a:buFont typeface="Arial" panose="020B0604020202020204" pitchFamily="34" charset="0"/>
              <a:buChar char="•"/>
            </a:pPr>
            <a:r>
              <a:rPr kumimoji="1" lang="ja-JP" altLang="en-US" sz="1600" dirty="0" smtClean="0"/>
              <a:t>オープンソースソフトウェア開発への貢献</a:t>
            </a:r>
            <a:endParaRPr kumimoji="1" lang="en-US" altLang="ja-JP" sz="1600" dirty="0" smtClean="0"/>
          </a:p>
          <a:p>
            <a:r>
              <a:rPr kumimoji="1" lang="ja-JP" altLang="en-US" sz="1600" dirty="0" smtClean="0"/>
              <a:t>の目的であれば、</a:t>
            </a:r>
            <a:r>
              <a:rPr kumimoji="1" lang="en-US" altLang="ja-JP" sz="1600" dirty="0" smtClean="0"/>
              <a:t>Community </a:t>
            </a:r>
            <a:r>
              <a:rPr kumimoji="1" lang="ja-JP" altLang="en-US" sz="1600" dirty="0" smtClean="0"/>
              <a:t>が利用可能である。</a:t>
            </a:r>
            <a:endParaRPr kumimoji="1" lang="en-US" altLang="ja-JP" sz="1600" dirty="0" smtClean="0"/>
          </a:p>
          <a:p>
            <a:endParaRPr lang="en-US" altLang="ja-JP" sz="1600" dirty="0"/>
          </a:p>
          <a:p>
            <a:r>
              <a:rPr kumimoji="1" lang="ja-JP" altLang="en-US" sz="1600" dirty="0" smtClean="0"/>
              <a:t>シン・テレワークシステムのソースコードはオープンソースであるので、評価・テストする目的であれば、</a:t>
            </a:r>
            <a:r>
              <a:rPr kumimoji="1" lang="en-US" altLang="ja-JP" sz="1600" dirty="0" smtClean="0"/>
              <a:t>Community </a:t>
            </a:r>
            <a:r>
              <a:rPr kumimoji="1" lang="ja-JP" altLang="en-US" sz="1600" dirty="0" smtClean="0"/>
              <a:t>エディションで良いと考えられる。</a:t>
            </a:r>
            <a:endParaRPr kumimoji="1" lang="en-US" altLang="ja-JP" sz="1600" dirty="0" smtClean="0"/>
          </a:p>
          <a:p>
            <a:endParaRPr lang="en-US" altLang="ja-JP" sz="1600" dirty="0"/>
          </a:p>
          <a:p>
            <a:r>
              <a:rPr kumimoji="1" lang="ja-JP" altLang="en-US" sz="1600" dirty="0" smtClean="0"/>
              <a:t>一方、年売上 </a:t>
            </a:r>
            <a:r>
              <a:rPr kumimoji="1" lang="en-US" altLang="ja-JP" sz="1600" dirty="0" smtClean="0"/>
              <a:t>100 </a:t>
            </a:r>
            <a:r>
              <a:rPr kumimoji="1" lang="ja-JP" altLang="en-US" sz="1600" dirty="0" smtClean="0"/>
              <a:t>万ドル以上の企業で、かつ、オープンソースへの貢献を意図していない利用の場合 </a:t>
            </a:r>
            <a:r>
              <a:rPr kumimoji="1" lang="en-US" altLang="ja-JP" sz="1600" dirty="0" smtClean="0"/>
              <a:t>(</a:t>
            </a:r>
            <a:r>
              <a:rPr kumimoji="1" lang="ja-JP" altLang="en-US" sz="1600" dirty="0" smtClean="0"/>
              <a:t>単に社内システムを構築する等</a:t>
            </a:r>
            <a:r>
              <a:rPr kumimoji="1" lang="en-US" altLang="ja-JP" sz="1600" dirty="0" smtClean="0"/>
              <a:t>) </a:t>
            </a:r>
            <a:r>
              <a:rPr kumimoji="1" lang="ja-JP" altLang="en-US" sz="1600" dirty="0" smtClean="0"/>
              <a:t>は </a:t>
            </a:r>
            <a:r>
              <a:rPr kumimoji="1" lang="en-US" altLang="ja-JP" sz="1600" dirty="0" smtClean="0"/>
              <a:t>Professional </a:t>
            </a:r>
            <a:r>
              <a:rPr kumimoji="1" lang="ja-JP" altLang="en-US" sz="1600" dirty="0" smtClean="0"/>
              <a:t>エディションが必要であると考えられる。</a:t>
            </a:r>
            <a:endParaRPr kumimoji="1" lang="ja-JP" altLang="en-US" sz="1600" dirty="0"/>
          </a:p>
        </p:txBody>
      </p:sp>
      <p:sp>
        <p:nvSpPr>
          <p:cNvPr id="12" name="テキスト ボックス 11"/>
          <p:cNvSpPr txBox="1"/>
          <p:nvPr/>
        </p:nvSpPr>
        <p:spPr>
          <a:xfrm>
            <a:off x="890752" y="5232121"/>
            <a:ext cx="6345621" cy="1569660"/>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sz="1600" dirty="0" smtClean="0"/>
              <a:t>個人または小規模企業での利用</a:t>
            </a:r>
          </a:p>
          <a:p>
            <a:pPr marL="285750" indent="-285750">
              <a:buFont typeface="Arial" panose="020B0604020202020204" pitchFamily="34" charset="0"/>
              <a:buChar char="•"/>
            </a:pPr>
            <a:r>
              <a:rPr kumimoji="1" lang="ja-JP" altLang="en-US" sz="1600" dirty="0" smtClean="0"/>
              <a:t>大企業であっても、オープンソースへの貢献を目的としてシン・テレワークシステムをビルドし検証する場合</a:t>
            </a:r>
            <a:endParaRPr kumimoji="1" lang="en-US" altLang="ja-JP" sz="1600" dirty="0" smtClean="0"/>
          </a:p>
          <a:p>
            <a:r>
              <a:rPr kumimoji="1" lang="ja-JP" altLang="en-US" sz="1600" dirty="0" smtClean="0"/>
              <a:t>は </a:t>
            </a:r>
            <a:r>
              <a:rPr kumimoji="1" lang="en-US" altLang="ja-JP" sz="1600" dirty="0" smtClean="0"/>
              <a:t>Community </a:t>
            </a:r>
            <a:r>
              <a:rPr kumimoji="1" lang="ja-JP" altLang="en-US" sz="1600" dirty="0" smtClean="0"/>
              <a:t>エディションをダウンロードすればよい。</a:t>
            </a:r>
            <a:endParaRPr kumimoji="1" lang="en-US" altLang="ja-JP" sz="1600" dirty="0" smtClean="0"/>
          </a:p>
          <a:p>
            <a:r>
              <a:rPr kumimoji="1" lang="ja-JP" altLang="en-US" sz="1600" dirty="0" smtClean="0"/>
              <a:t>上記に該当せず、商用目的のみで利用する場合は、</a:t>
            </a:r>
            <a:r>
              <a:rPr kumimoji="1" lang="en-US" altLang="ja-JP" sz="1600" dirty="0" smtClean="0"/>
              <a:t>Professional </a:t>
            </a:r>
            <a:r>
              <a:rPr kumimoji="1" lang="ja-JP" altLang="en-US" sz="1600" dirty="0" smtClean="0"/>
              <a:t>エディションの体験版をダウンロードし、体験期間終了後に購入すること。</a:t>
            </a:r>
          </a:p>
        </p:txBody>
      </p:sp>
    </p:spTree>
    <p:extLst>
      <p:ext uri="{BB962C8B-B14F-4D97-AF65-F5344CB8AC3E}">
        <p14:creationId xmlns:p14="http://schemas.microsoft.com/office/powerpoint/2010/main" val="248373678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851338" y="5557345"/>
            <a:ext cx="11026626" cy="1164130"/>
          </a:xfrm>
        </p:spPr>
        <p:txBody>
          <a:bodyPr>
            <a:normAutofit fontScale="92500" lnSpcReduction="20000"/>
          </a:bodyPr>
          <a:lstStyle/>
          <a:p>
            <a:r>
              <a:rPr kumimoji="1" lang="en-US" altLang="ja-JP" dirty="0" smtClean="0"/>
              <a:t>Visual Studio 2019 </a:t>
            </a:r>
            <a:r>
              <a:rPr kumimoji="1" lang="ja-JP" altLang="en-US" dirty="0" smtClean="0"/>
              <a:t>のインストーラでは、最初に、「</a:t>
            </a:r>
            <a:r>
              <a:rPr kumimoji="1" lang="en-US" altLang="ja-JP" dirty="0" smtClean="0"/>
              <a:t>.NET </a:t>
            </a:r>
            <a:r>
              <a:rPr kumimoji="1" lang="ja-JP" altLang="en-US" dirty="0" smtClean="0"/>
              <a:t>デスクトップ開発」と「</a:t>
            </a:r>
            <a:r>
              <a:rPr kumimoji="1" lang="en-US" altLang="ja-JP" dirty="0" smtClean="0"/>
              <a:t>C++ </a:t>
            </a:r>
            <a:r>
              <a:rPr kumimoji="1" lang="ja-JP" altLang="en-US" dirty="0" smtClean="0"/>
              <a:t>によるデスクトップ開発」の </a:t>
            </a:r>
            <a:r>
              <a:rPr kumimoji="1" lang="en-US" altLang="ja-JP" dirty="0" smtClean="0"/>
              <a:t>2 </a:t>
            </a:r>
            <a:r>
              <a:rPr kumimoji="1" lang="ja-JP" altLang="en-US" dirty="0" err="1" smtClean="0"/>
              <a:t>つを</a:t>
            </a:r>
            <a:r>
              <a:rPr kumimoji="1" lang="ja-JP" altLang="en-US" dirty="0" smtClean="0"/>
              <a:t>チェックする。</a:t>
            </a:r>
            <a:endParaRPr kumimoji="1" lang="en-US" altLang="ja-JP" dirty="0" smtClean="0"/>
          </a:p>
          <a:p>
            <a:r>
              <a:rPr kumimoji="1" lang="ja-JP" altLang="en-US" b="1" dirty="0" smtClean="0">
                <a:solidFill>
                  <a:srgbClr val="C00000"/>
                </a:solidFill>
              </a:rPr>
              <a:t>次に、「個別のコンポーネント」画面に移動する。</a:t>
            </a:r>
            <a:endParaRPr kumimoji="1" lang="ja-JP" altLang="en-US" b="1" dirty="0">
              <a:solidFill>
                <a:srgbClr val="C00000"/>
              </a:solidFill>
            </a:endParaRP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105</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pic>
        <p:nvPicPr>
          <p:cNvPr id="5" name="図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5668" y="176304"/>
            <a:ext cx="9480331" cy="5291347"/>
          </a:xfrm>
          <a:prstGeom prst="rect">
            <a:avLst/>
          </a:prstGeom>
        </p:spPr>
      </p:pic>
      <p:sp>
        <p:nvSpPr>
          <p:cNvPr id="6" name="正方形/長方形 5"/>
          <p:cNvSpPr/>
          <p:nvPr/>
        </p:nvSpPr>
        <p:spPr>
          <a:xfrm>
            <a:off x="618306" y="2828126"/>
            <a:ext cx="6145101" cy="892536"/>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44755272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922222" y="4249982"/>
            <a:ext cx="10947798" cy="2174465"/>
          </a:xfrm>
        </p:spPr>
        <p:txBody>
          <a:bodyPr>
            <a:normAutofit fontScale="85000" lnSpcReduction="20000"/>
          </a:bodyPr>
          <a:lstStyle/>
          <a:p>
            <a:r>
              <a:rPr kumimoji="1" lang="ja-JP" altLang="en-US" dirty="0" smtClean="0"/>
              <a:t>「個別のコンポーネント」として、上図のとおり、</a:t>
            </a:r>
            <a:endParaRPr kumimoji="1" lang="en-US" altLang="ja-JP" dirty="0" smtClean="0"/>
          </a:p>
          <a:p>
            <a:pPr lvl="1"/>
            <a:r>
              <a:rPr lang="en-US" altLang="ja-JP" dirty="0" err="1" smtClean="0"/>
              <a:t>Git</a:t>
            </a:r>
            <a:r>
              <a:rPr lang="en-US" altLang="ja-JP" dirty="0" smtClean="0"/>
              <a:t> for Windows</a:t>
            </a:r>
          </a:p>
          <a:p>
            <a:pPr lvl="1"/>
            <a:r>
              <a:rPr kumimoji="1" lang="en-US" altLang="ja-JP" dirty="0" smtClean="0"/>
              <a:t>VS 2017 (v141) </a:t>
            </a:r>
            <a:r>
              <a:rPr kumimoji="1" lang="ja-JP" altLang="en-US" dirty="0" smtClean="0"/>
              <a:t>ツールの </a:t>
            </a:r>
            <a:r>
              <a:rPr kumimoji="1" lang="en-US" altLang="ja-JP" dirty="0" smtClean="0"/>
              <a:t>C++ Windows XP </a:t>
            </a:r>
            <a:r>
              <a:rPr kumimoji="1" lang="ja-JP" altLang="en-US" dirty="0" smtClean="0"/>
              <a:t>サポート </a:t>
            </a:r>
            <a:r>
              <a:rPr kumimoji="1" lang="en-US" altLang="ja-JP" dirty="0" smtClean="0"/>
              <a:t>(</a:t>
            </a:r>
            <a:r>
              <a:rPr kumimoji="1" lang="ja-JP" altLang="en-US" dirty="0" smtClean="0"/>
              <a:t>非推奨</a:t>
            </a:r>
            <a:r>
              <a:rPr kumimoji="1" lang="en-US" altLang="ja-JP" dirty="0" smtClean="0"/>
              <a:t>)</a:t>
            </a:r>
          </a:p>
          <a:p>
            <a:pPr lvl="1"/>
            <a:r>
              <a:rPr lang="en-US" altLang="ja-JP" dirty="0" smtClean="0"/>
              <a:t>Windows Universal CRT SDK</a:t>
            </a:r>
          </a:p>
          <a:p>
            <a:pPr marL="457200" lvl="1" indent="0">
              <a:buNone/>
            </a:pPr>
            <a:r>
              <a:rPr kumimoji="1" lang="ja-JP" altLang="en-US" b="1" u="sng" dirty="0" smtClean="0">
                <a:solidFill>
                  <a:srgbClr val="FF0000"/>
                </a:solidFill>
              </a:rPr>
              <a:t>の </a:t>
            </a:r>
            <a:r>
              <a:rPr kumimoji="1" lang="en-US" altLang="ja-JP" b="1" u="sng" dirty="0" smtClean="0">
                <a:solidFill>
                  <a:srgbClr val="FF0000"/>
                </a:solidFill>
              </a:rPr>
              <a:t>3 </a:t>
            </a:r>
            <a:r>
              <a:rPr kumimoji="1" lang="ja-JP" altLang="en-US" b="1" u="sng" dirty="0" err="1" smtClean="0">
                <a:solidFill>
                  <a:srgbClr val="FF0000"/>
                </a:solidFill>
              </a:rPr>
              <a:t>つを</a:t>
            </a:r>
            <a:r>
              <a:rPr kumimoji="1" lang="ja-JP" altLang="en-US" b="1" u="sng" dirty="0" smtClean="0">
                <a:solidFill>
                  <a:srgbClr val="FF0000"/>
                </a:solidFill>
              </a:rPr>
              <a:t>忘れずに手動でチェックし</a:t>
            </a:r>
            <a:r>
              <a:rPr kumimoji="1" lang="ja-JP" altLang="en-US" dirty="0" smtClean="0"/>
              <a:t>、インストールを開始する。</a:t>
            </a:r>
            <a:endParaRPr kumimoji="1" lang="en-US" altLang="ja-JP" dirty="0" smtClean="0"/>
          </a:p>
          <a:p>
            <a:r>
              <a:rPr lang="en-US" altLang="ja-JP" dirty="0" smtClean="0"/>
              <a:t>Visual Studio 2019 </a:t>
            </a:r>
            <a:r>
              <a:rPr lang="ja-JP" altLang="en-US" dirty="0" smtClean="0"/>
              <a:t>のインストールが完了したら、</a:t>
            </a:r>
            <a:r>
              <a:rPr lang="en-US" altLang="ja-JP" dirty="0" smtClean="0"/>
              <a:t>VS2019 </a:t>
            </a:r>
            <a:r>
              <a:rPr lang="ja-JP" altLang="en-US" dirty="0" smtClean="0"/>
              <a:t>が自動で起動することがあるが、一度終了する。</a:t>
            </a:r>
            <a:endParaRPr lang="en-US" altLang="ja-JP" dirty="0" smtClean="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106</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pic>
        <p:nvPicPr>
          <p:cNvPr id="5" name="図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4665" y="1"/>
            <a:ext cx="7104008" cy="3965028"/>
          </a:xfrm>
          <a:prstGeom prst="rect">
            <a:avLst/>
          </a:prstGeom>
        </p:spPr>
      </p:pic>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95729" y="674506"/>
            <a:ext cx="6298324" cy="3515344"/>
          </a:xfrm>
          <a:prstGeom prst="rect">
            <a:avLst/>
          </a:prstGeom>
        </p:spPr>
      </p:pic>
      <p:sp>
        <p:nvSpPr>
          <p:cNvPr id="7" name="正方形/長方形 6"/>
          <p:cNvSpPr/>
          <p:nvPr/>
        </p:nvSpPr>
        <p:spPr>
          <a:xfrm>
            <a:off x="332741" y="1606299"/>
            <a:ext cx="1178962" cy="26979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3992128" y="2489167"/>
            <a:ext cx="2038182" cy="35650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62218215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107</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600" dirty="0" smtClean="0"/>
              <a:t>6-3. </a:t>
            </a:r>
            <a:r>
              <a:rPr kumimoji="1" lang="ja-JP" altLang="en-US" sz="3600" dirty="0" smtClean="0"/>
              <a:t>シン・テレワークシステムのソースコードのダウンロード</a:t>
            </a:r>
            <a:endParaRPr kumimoji="1" lang="ja-JP" altLang="en-US" sz="3600" dirty="0"/>
          </a:p>
        </p:txBody>
      </p:sp>
      <p:pic>
        <p:nvPicPr>
          <p:cNvPr id="6" name="図 5"/>
          <p:cNvPicPr>
            <a:picLocks noChangeAspect="1"/>
          </p:cNvPicPr>
          <p:nvPr/>
        </p:nvPicPr>
        <p:blipFill>
          <a:blip r:embed="rId2"/>
          <a:stretch>
            <a:fillRect/>
          </a:stretch>
        </p:blipFill>
        <p:spPr>
          <a:xfrm>
            <a:off x="446525" y="1813198"/>
            <a:ext cx="2486025" cy="1323975"/>
          </a:xfrm>
          <a:prstGeom prst="rect">
            <a:avLst/>
          </a:prstGeom>
        </p:spPr>
      </p:pic>
      <p:sp>
        <p:nvSpPr>
          <p:cNvPr id="7" name="テキスト ボックス 6"/>
          <p:cNvSpPr txBox="1"/>
          <p:nvPr/>
        </p:nvSpPr>
        <p:spPr>
          <a:xfrm>
            <a:off x="277562" y="1053501"/>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1. </a:t>
            </a:r>
            <a:r>
              <a:rPr kumimoji="1" lang="ja-JP" altLang="en-US" dirty="0" smtClean="0"/>
              <a:t>デスクトップ等、適当な場所に、構築作業用の新しいフォルダを作成する。たとえば、デスクトップに </a:t>
            </a:r>
            <a:r>
              <a:rPr kumimoji="1" lang="en-US" altLang="ja-JP" dirty="0" smtClean="0"/>
              <a:t>“Thin” </a:t>
            </a:r>
            <a:r>
              <a:rPr kumimoji="1" lang="ja-JP" altLang="en-US" dirty="0" smtClean="0"/>
              <a:t>というフォルダを作成する。</a:t>
            </a:r>
            <a:endParaRPr lang="ja-JP" altLang="en-US" dirty="0" smtClean="0"/>
          </a:p>
        </p:txBody>
      </p:sp>
      <p:pic>
        <p:nvPicPr>
          <p:cNvPr id="10" name="図 9"/>
          <p:cNvPicPr>
            <a:picLocks noChangeAspect="1"/>
          </p:cNvPicPr>
          <p:nvPr/>
        </p:nvPicPr>
        <p:blipFill>
          <a:blip r:embed="rId3"/>
          <a:stretch>
            <a:fillRect/>
          </a:stretch>
        </p:blipFill>
        <p:spPr>
          <a:xfrm>
            <a:off x="3161400" y="1813199"/>
            <a:ext cx="5036669" cy="2136064"/>
          </a:xfrm>
          <a:prstGeom prst="rect">
            <a:avLst/>
          </a:prstGeom>
        </p:spPr>
      </p:pic>
      <p:pic>
        <p:nvPicPr>
          <p:cNvPr id="9" name="図 8"/>
          <p:cNvPicPr>
            <a:picLocks noChangeAspect="1"/>
          </p:cNvPicPr>
          <p:nvPr/>
        </p:nvPicPr>
        <p:blipFill>
          <a:blip r:embed="rId4"/>
          <a:stretch>
            <a:fillRect/>
          </a:stretch>
        </p:blipFill>
        <p:spPr>
          <a:xfrm>
            <a:off x="6970410" y="2288093"/>
            <a:ext cx="4585714" cy="2398249"/>
          </a:xfrm>
          <a:prstGeom prst="rect">
            <a:avLst/>
          </a:prstGeom>
        </p:spPr>
      </p:pic>
      <p:sp>
        <p:nvSpPr>
          <p:cNvPr id="11" name="右矢印 10"/>
          <p:cNvSpPr/>
          <p:nvPr/>
        </p:nvSpPr>
        <p:spPr>
          <a:xfrm>
            <a:off x="2144110" y="3200400"/>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右矢印 11"/>
          <p:cNvSpPr/>
          <p:nvPr/>
        </p:nvSpPr>
        <p:spPr>
          <a:xfrm>
            <a:off x="5999768" y="4094093"/>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p:cNvSpPr txBox="1"/>
          <p:nvPr/>
        </p:nvSpPr>
        <p:spPr>
          <a:xfrm>
            <a:off x="332741" y="4807181"/>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2. </a:t>
            </a:r>
            <a:r>
              <a:rPr kumimoji="1" lang="ja-JP" altLang="en-US" dirty="0" smtClean="0"/>
              <a:t>コマンドプロンプト </a:t>
            </a:r>
            <a:r>
              <a:rPr kumimoji="1" lang="en-US" altLang="ja-JP" dirty="0" smtClean="0"/>
              <a:t>(Windows + R </a:t>
            </a:r>
            <a:r>
              <a:rPr kumimoji="1" lang="ja-JP" altLang="en-US" dirty="0" smtClean="0"/>
              <a:t>→ </a:t>
            </a:r>
            <a:r>
              <a:rPr kumimoji="1" lang="en-US" altLang="ja-JP" dirty="0" smtClean="0"/>
              <a:t>“</a:t>
            </a:r>
            <a:r>
              <a:rPr kumimoji="1" lang="en-US" altLang="ja-JP" dirty="0" err="1" smtClean="0"/>
              <a:t>cmd</a:t>
            </a:r>
            <a:r>
              <a:rPr kumimoji="1" lang="en-US" altLang="ja-JP" dirty="0" smtClean="0"/>
              <a:t>” </a:t>
            </a:r>
            <a:r>
              <a:rPr kumimoji="1" lang="ja-JP" altLang="en-US" dirty="0" smtClean="0"/>
              <a:t>を実行</a:t>
            </a:r>
            <a:r>
              <a:rPr kumimoji="1" lang="en-US" altLang="ja-JP" dirty="0" smtClean="0"/>
              <a:t>) </a:t>
            </a:r>
            <a:r>
              <a:rPr kumimoji="1" lang="ja-JP" altLang="en-US" dirty="0" smtClean="0"/>
              <a:t>を起動し、</a:t>
            </a:r>
            <a:r>
              <a:rPr kumimoji="1" lang="en-US" altLang="ja-JP" dirty="0" smtClean="0"/>
              <a:t>1 </a:t>
            </a:r>
            <a:r>
              <a:rPr kumimoji="1" lang="ja-JP" altLang="en-US" dirty="0" smtClean="0"/>
              <a:t>で作成したフォルダに </a:t>
            </a:r>
            <a:r>
              <a:rPr kumimoji="1" lang="en-US" altLang="ja-JP" dirty="0" smtClean="0"/>
              <a:t>CD (</a:t>
            </a:r>
            <a:r>
              <a:rPr kumimoji="1" lang="ja-JP" altLang="en-US" dirty="0" smtClean="0"/>
              <a:t>カレントディレクトリの移動</a:t>
            </a:r>
            <a:r>
              <a:rPr kumimoji="1" lang="en-US" altLang="ja-JP" dirty="0" smtClean="0"/>
              <a:t>) </a:t>
            </a:r>
            <a:r>
              <a:rPr kumimoji="1" lang="ja-JP" altLang="en-US" dirty="0" smtClean="0"/>
              <a:t>する。</a:t>
            </a:r>
            <a:endParaRPr lang="ja-JP" altLang="en-US" dirty="0" smtClean="0"/>
          </a:p>
        </p:txBody>
      </p:sp>
      <p:sp>
        <p:nvSpPr>
          <p:cNvPr id="15" name="テキスト ボックス 14"/>
          <p:cNvSpPr txBox="1"/>
          <p:nvPr/>
        </p:nvSpPr>
        <p:spPr>
          <a:xfrm>
            <a:off x="423373" y="5243557"/>
            <a:ext cx="11353780" cy="369332"/>
          </a:xfrm>
          <a:prstGeom prst="rect">
            <a:avLst/>
          </a:prstGeom>
          <a:solidFill>
            <a:schemeClr val="tx1"/>
          </a:solidFill>
        </p:spPr>
        <p:txBody>
          <a:bodyPr wrap="square" rtlCol="0">
            <a:spAutoFit/>
          </a:bodyPr>
          <a:lstStyle/>
          <a:p>
            <a:r>
              <a:rPr kumimoji="1" lang="ja-JP" altLang="en-US" dirty="0" smtClean="0">
                <a:solidFill>
                  <a:schemeClr val="bg1"/>
                </a:solidFill>
                <a:latin typeface="Consolas" panose="020B0609020204030204" pitchFamily="49" charset="0"/>
              </a:rPr>
              <a:t>例</a:t>
            </a:r>
            <a:r>
              <a:rPr kumimoji="1" lang="en-US" altLang="ja-JP" dirty="0" smtClean="0">
                <a:solidFill>
                  <a:schemeClr val="bg1"/>
                </a:solidFill>
                <a:latin typeface="Consolas" panose="020B0609020204030204" pitchFamily="49" charset="0"/>
              </a:rPr>
              <a:t>: cd </a:t>
            </a:r>
            <a:r>
              <a:rPr kumimoji="1" lang="en-US" altLang="ja-JP" dirty="0" smtClean="0">
                <a:solidFill>
                  <a:schemeClr val="bg1"/>
                </a:solidFill>
                <a:latin typeface="Consolas" panose="020B0609020204030204" pitchFamily="49" charset="0"/>
              </a:rPr>
              <a:t>/d C</a:t>
            </a:r>
            <a:r>
              <a:rPr kumimoji="1" lang="en-US" altLang="ja-JP" dirty="0" smtClean="0">
                <a:solidFill>
                  <a:schemeClr val="bg1"/>
                </a:solidFill>
                <a:latin typeface="Consolas" panose="020B0609020204030204" pitchFamily="49" charset="0"/>
              </a:rPr>
              <a:t>:\Users\&lt;</a:t>
            </a:r>
            <a:r>
              <a:rPr kumimoji="1" lang="ja-JP" altLang="en-US" dirty="0" smtClean="0">
                <a:solidFill>
                  <a:schemeClr val="bg1"/>
                </a:solidFill>
                <a:latin typeface="Consolas" panose="020B0609020204030204" pitchFamily="49" charset="0"/>
              </a:rPr>
              <a:t>ユーザー名</a:t>
            </a:r>
            <a:r>
              <a:rPr kumimoji="1" lang="en-US" altLang="ja-JP" dirty="0" smtClean="0">
                <a:solidFill>
                  <a:schemeClr val="bg1"/>
                </a:solidFill>
                <a:latin typeface="Consolas" panose="020B0609020204030204" pitchFamily="49" charset="0"/>
              </a:rPr>
              <a:t>&gt;\</a:t>
            </a:r>
            <a:r>
              <a:rPr kumimoji="1" lang="en-US" altLang="ja-JP" dirty="0" smtClean="0">
                <a:solidFill>
                  <a:schemeClr val="bg1"/>
                </a:solidFill>
                <a:latin typeface="Consolas" panose="020B0609020204030204" pitchFamily="49" charset="0"/>
              </a:rPr>
              <a:t>Desktop\Thin\</a:t>
            </a:r>
            <a:endParaRPr kumimoji="1" lang="ja-JP" altLang="en-US" dirty="0">
              <a:solidFill>
                <a:schemeClr val="bg1"/>
              </a:solidFill>
              <a:latin typeface="Consolas" panose="020B0609020204030204" pitchFamily="49" charset="0"/>
            </a:endParaRPr>
          </a:p>
        </p:txBody>
      </p:sp>
      <p:sp>
        <p:nvSpPr>
          <p:cNvPr id="16" name="テキスト ボックス 15"/>
          <p:cNvSpPr txBox="1"/>
          <p:nvPr/>
        </p:nvSpPr>
        <p:spPr>
          <a:xfrm>
            <a:off x="332741" y="5735308"/>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3. </a:t>
            </a:r>
            <a:r>
              <a:rPr kumimoji="1" lang="en-US" altLang="ja-JP" dirty="0" err="1" smtClean="0"/>
              <a:t>Git</a:t>
            </a:r>
            <a:r>
              <a:rPr kumimoji="1" lang="en-US" altLang="ja-JP" dirty="0" smtClean="0"/>
              <a:t> </a:t>
            </a:r>
            <a:r>
              <a:rPr kumimoji="1" lang="ja-JP" altLang="en-US" dirty="0" smtClean="0"/>
              <a:t>を用いてソースコード一式をダウンロードする。 </a:t>
            </a:r>
            <a:r>
              <a:rPr kumimoji="1" lang="en-US" altLang="ja-JP" dirty="0" smtClean="0"/>
              <a:t>(</a:t>
            </a:r>
            <a:r>
              <a:rPr kumimoji="1" lang="ja-JP" altLang="en-US" dirty="0" smtClean="0"/>
              <a:t>下記の入力例の改行はなくし、</a:t>
            </a:r>
            <a:r>
              <a:rPr kumimoji="1" lang="en-US" altLang="ja-JP" dirty="0" smtClean="0"/>
              <a:t>1 </a:t>
            </a:r>
            <a:r>
              <a:rPr kumimoji="1" lang="ja-JP" altLang="en-US" dirty="0" smtClean="0"/>
              <a:t>行で入力すること。</a:t>
            </a:r>
            <a:r>
              <a:rPr kumimoji="1" lang="en-US" altLang="ja-JP" dirty="0" smtClean="0"/>
              <a:t>)</a:t>
            </a:r>
            <a:endParaRPr lang="ja-JP" altLang="en-US" dirty="0" smtClean="0"/>
          </a:p>
        </p:txBody>
      </p:sp>
      <p:sp>
        <p:nvSpPr>
          <p:cNvPr id="17" name="テキスト ボックス 16"/>
          <p:cNvSpPr txBox="1"/>
          <p:nvPr/>
        </p:nvSpPr>
        <p:spPr>
          <a:xfrm>
            <a:off x="446525" y="6133647"/>
            <a:ext cx="11353780" cy="646331"/>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git</a:t>
            </a:r>
            <a:r>
              <a:rPr lang="en-US" altLang="ja-JP" dirty="0">
                <a:solidFill>
                  <a:schemeClr val="bg1"/>
                </a:solidFill>
                <a:latin typeface="Consolas" panose="020B0609020204030204" pitchFamily="49" charset="0"/>
              </a:rPr>
              <a:t> clone https</a:t>
            </a:r>
            <a:r>
              <a:rPr lang="en-US" altLang="ja-JP" dirty="0" smtClean="0">
                <a:solidFill>
                  <a:schemeClr val="bg1"/>
                </a:solidFill>
                <a:latin typeface="Consolas" panose="020B0609020204030204" pitchFamily="49" charset="0"/>
              </a:rPr>
              <a:t>://github.com/IPA-CyberLab/IPA-DN-ThinApps-Private.git </a:t>
            </a:r>
            <a:r>
              <a:rPr lang="en-US" altLang="ja-JP" dirty="0">
                <a:solidFill>
                  <a:schemeClr val="bg1"/>
                </a:solidFill>
                <a:latin typeface="Consolas" panose="020B0609020204030204" pitchFamily="49" charset="0"/>
              </a:rPr>
              <a:t>--recursive -b </a:t>
            </a:r>
            <a:r>
              <a:rPr lang="en-US" altLang="ja-JP" dirty="0" smtClean="0">
                <a:solidFill>
                  <a:schemeClr val="bg1"/>
                </a:solidFill>
                <a:latin typeface="Consolas" panose="020B0609020204030204" pitchFamily="49" charset="0"/>
              </a:rPr>
              <a:t>beta8preview2</a:t>
            </a:r>
            <a:endParaRPr kumimoji="1" lang="ja-JP" altLang="en-US" dirty="0">
              <a:solidFill>
                <a:schemeClr val="bg1"/>
              </a:solidFill>
              <a:latin typeface="Consolas" panose="020B0609020204030204" pitchFamily="49" charset="0"/>
            </a:endParaRPr>
          </a:p>
        </p:txBody>
      </p:sp>
    </p:spTree>
    <p:extLst>
      <p:ext uri="{BB962C8B-B14F-4D97-AF65-F5344CB8AC3E}">
        <p14:creationId xmlns:p14="http://schemas.microsoft.com/office/powerpoint/2010/main" val="131935208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717331" y="4572082"/>
            <a:ext cx="11274776" cy="2285917"/>
          </a:xfrm>
        </p:spPr>
        <p:txBody>
          <a:bodyPr>
            <a:normAutofit fontScale="62500" lnSpcReduction="20000"/>
          </a:bodyPr>
          <a:lstStyle/>
          <a:p>
            <a:pPr marL="457200" indent="-457200">
              <a:lnSpc>
                <a:spcPct val="120000"/>
              </a:lnSpc>
              <a:buFont typeface="+mj-lt"/>
              <a:buAutoNum type="arabicPeriod"/>
            </a:pPr>
            <a:r>
              <a:rPr kumimoji="1" lang="ja-JP" altLang="en-US" sz="2000" dirty="0" smtClean="0"/>
              <a:t>上図のように、ソースコード集の </a:t>
            </a:r>
            <a:r>
              <a:rPr kumimoji="1" lang="en-US" altLang="ja-JP" sz="2000" dirty="0" smtClean="0"/>
              <a:t>“</a:t>
            </a:r>
            <a:r>
              <a:rPr kumimoji="1" lang="en-US" altLang="ja-JP" sz="2000" dirty="0" err="1" smtClean="0"/>
              <a:t>src</a:t>
            </a:r>
            <a:r>
              <a:rPr kumimoji="1" lang="en-US" altLang="ja-JP" sz="2000" dirty="0" smtClean="0"/>
              <a:t>\bin\EntryPoint</a:t>
            </a:r>
            <a:r>
              <a:rPr lang="en-US" altLang="ja-JP" sz="2000" dirty="0" smtClean="0"/>
              <a:t>.dat” </a:t>
            </a:r>
            <a:r>
              <a:rPr lang="ja-JP" altLang="en-US" sz="2000" dirty="0" smtClean="0"/>
              <a:t>をメモ帳等のテキストエディタで開くと、下の方に </a:t>
            </a:r>
            <a:r>
              <a:rPr lang="en-US" altLang="ja-JP" sz="2000" dirty="0" smtClean="0"/>
              <a:t>https:// </a:t>
            </a:r>
            <a:r>
              <a:rPr lang="ja-JP" altLang="en-US" sz="2000" dirty="0" smtClean="0"/>
              <a:t>で始まる </a:t>
            </a:r>
            <a:r>
              <a:rPr lang="en-US" altLang="ja-JP" sz="2000" dirty="0" smtClean="0"/>
              <a:t>URL </a:t>
            </a:r>
            <a:r>
              <a:rPr lang="ja-JP" altLang="en-US" sz="2000" dirty="0" smtClean="0"/>
              <a:t>がある。</a:t>
            </a:r>
            <a:r>
              <a:rPr kumimoji="1" lang="ja-JP" altLang="en-US" sz="2000" dirty="0" smtClean="0"/>
              <a:t>これを、「</a:t>
            </a:r>
            <a:r>
              <a:rPr lang="en-US" altLang="ja-JP" sz="2000" dirty="0" smtClean="0"/>
              <a:t>3-5</a:t>
            </a:r>
            <a:r>
              <a:rPr lang="ja-JP" altLang="en-US" sz="2000" dirty="0" smtClean="0"/>
              <a:t>」または「</a:t>
            </a:r>
            <a:r>
              <a:rPr lang="en-US" altLang="ja-JP" sz="2000" dirty="0" smtClean="0"/>
              <a:t>4-5</a:t>
            </a:r>
            <a:r>
              <a:rPr lang="ja-JP" altLang="en-US" sz="2000" dirty="0" smtClean="0"/>
              <a:t>」の「</a:t>
            </a:r>
            <a:r>
              <a:rPr lang="en-US" altLang="ja-JP" sz="2000" dirty="0" smtClean="0"/>
              <a:t>7</a:t>
            </a:r>
            <a:r>
              <a:rPr lang="ja-JP" altLang="en-US" sz="2000" dirty="0" smtClean="0"/>
              <a:t>」の「サービスポート」の </a:t>
            </a:r>
            <a:r>
              <a:rPr lang="en-US" altLang="ja-JP" sz="2000" dirty="0" smtClean="0"/>
              <a:t>URL </a:t>
            </a:r>
            <a:r>
              <a:rPr lang="ja-JP" altLang="en-US" sz="2000" dirty="0" smtClean="0"/>
              <a:t>と同じ文字列 </a:t>
            </a:r>
            <a:r>
              <a:rPr lang="en-US" altLang="ja-JP" sz="2000" dirty="0" smtClean="0"/>
              <a:t>(</a:t>
            </a:r>
            <a:r>
              <a:rPr lang="ja-JP" altLang="en-US" sz="2000" dirty="0" smtClean="0"/>
              <a:t>すなわち、下記の文字列</a:t>
            </a:r>
            <a:r>
              <a:rPr lang="en-US" altLang="ja-JP" sz="2000" dirty="0" smtClean="0"/>
              <a:t>) </a:t>
            </a:r>
            <a:r>
              <a:rPr lang="ja-JP" altLang="en-US" sz="2000" dirty="0" smtClean="0"/>
              <a:t>に置き換える。</a:t>
            </a:r>
            <a:r>
              <a:rPr lang="en-US" altLang="ja-JP" sz="2000" dirty="0" smtClean="0"/>
              <a:t>※ URL </a:t>
            </a:r>
            <a:r>
              <a:rPr lang="ja-JP" altLang="en-US" sz="2000" dirty="0" smtClean="0"/>
              <a:t>の末尾は </a:t>
            </a:r>
            <a:r>
              <a:rPr lang="en-US" altLang="ja-JP" sz="2000" dirty="0" smtClean="0"/>
              <a:t>“/</a:t>
            </a:r>
            <a:r>
              <a:rPr lang="en-US" altLang="ja-JP" sz="2000" dirty="0" err="1" smtClean="0"/>
              <a:t>thincontrol</a:t>
            </a:r>
            <a:r>
              <a:rPr lang="en-US" altLang="ja-JP" sz="2000" dirty="0" smtClean="0"/>
              <a:t>/” </a:t>
            </a:r>
            <a:r>
              <a:rPr lang="ja-JP" altLang="en-US" sz="2000" dirty="0" smtClean="0"/>
              <a:t>である。 </a:t>
            </a:r>
            <a:r>
              <a:rPr lang="en-US" altLang="ja-JP" sz="2000" dirty="0" smtClean="0"/>
              <a:t>“/</a:t>
            </a:r>
            <a:r>
              <a:rPr lang="en-US" altLang="ja-JP" sz="2000" dirty="0" err="1" smtClean="0"/>
              <a:t>thingate</a:t>
            </a:r>
            <a:r>
              <a:rPr lang="en-US" altLang="ja-JP" sz="2000" dirty="0" smtClean="0"/>
              <a:t>/” </a:t>
            </a:r>
            <a:r>
              <a:rPr lang="ja-JP" altLang="en-US" sz="2000" dirty="0" smtClean="0"/>
              <a:t>ではないので、注意すること。</a:t>
            </a:r>
            <a:endParaRPr lang="en-US" altLang="ja-JP" sz="2000" dirty="0" smtClean="0"/>
          </a:p>
          <a:p>
            <a:pPr lvl="1">
              <a:lnSpc>
                <a:spcPct val="120000"/>
              </a:lnSpc>
            </a:pPr>
            <a:r>
              <a:rPr lang="en-US" altLang="ja-JP" sz="1900" b="1" u="sng" dirty="0">
                <a:solidFill>
                  <a:srgbClr val="0000FF"/>
                </a:solidFill>
              </a:rPr>
              <a:t>https://&lt;</a:t>
            </a:r>
            <a:r>
              <a:rPr lang="ja-JP" altLang="en-US" sz="1900" b="1" u="sng" dirty="0">
                <a:solidFill>
                  <a:srgbClr val="0000FF"/>
                </a:solidFill>
              </a:rPr>
              <a:t>コントローラのグローバル </a:t>
            </a:r>
            <a:r>
              <a:rPr lang="en-US" altLang="ja-JP" sz="1900" b="1" u="sng" dirty="0">
                <a:solidFill>
                  <a:srgbClr val="0000FF"/>
                </a:solidFill>
              </a:rPr>
              <a:t>IPv4 </a:t>
            </a:r>
            <a:r>
              <a:rPr lang="ja-JP" altLang="en-US" sz="1900" b="1" u="sng" dirty="0">
                <a:solidFill>
                  <a:srgbClr val="0000FF"/>
                </a:solidFill>
              </a:rPr>
              <a:t>アドレス</a:t>
            </a:r>
            <a:r>
              <a:rPr lang="en-US" altLang="ja-JP" sz="1900" b="1" u="sng" dirty="0">
                <a:solidFill>
                  <a:srgbClr val="0000FF"/>
                </a:solidFill>
              </a:rPr>
              <a:t>&gt;/</a:t>
            </a:r>
            <a:r>
              <a:rPr lang="en-US" altLang="ja-JP" sz="1900" b="1" u="sng" dirty="0" err="1">
                <a:solidFill>
                  <a:srgbClr val="0000FF"/>
                </a:solidFill>
              </a:rPr>
              <a:t>thincontrol</a:t>
            </a:r>
            <a:r>
              <a:rPr lang="en-US" altLang="ja-JP" sz="1900" b="1" u="sng" dirty="0">
                <a:solidFill>
                  <a:srgbClr val="0000FF"/>
                </a:solidFill>
              </a:rPr>
              <a:t>/</a:t>
            </a:r>
            <a:endParaRPr lang="en-US" altLang="ja-JP" sz="1900" b="1" u="sng" dirty="0" smtClean="0">
              <a:solidFill>
                <a:srgbClr val="0000FF"/>
              </a:solidFill>
            </a:endParaRPr>
          </a:p>
          <a:p>
            <a:pPr marL="457200" indent="-457200">
              <a:lnSpc>
                <a:spcPct val="120000"/>
              </a:lnSpc>
              <a:buFont typeface="+mj-lt"/>
              <a:buAutoNum type="arabicPeriod"/>
            </a:pPr>
            <a:r>
              <a:rPr lang="en-US" altLang="ja-JP" sz="2000" dirty="0" smtClean="0"/>
              <a:t>“SYSTEM:” </a:t>
            </a:r>
            <a:r>
              <a:rPr lang="ja-JP" altLang="en-US" sz="2000" dirty="0" smtClean="0"/>
              <a:t>で始まる行がある。ここに、サンプルとして </a:t>
            </a:r>
            <a:r>
              <a:rPr lang="en-US" altLang="ja-JP" sz="2000" dirty="0" smtClean="0"/>
              <a:t>“</a:t>
            </a:r>
            <a:r>
              <a:rPr lang="en-US" altLang="ja-JP" sz="2000" dirty="0" err="1" smtClean="0"/>
              <a:t>MiKaKa</a:t>
            </a:r>
            <a:r>
              <a:rPr lang="en-US" altLang="ja-JP" sz="2000" dirty="0" smtClean="0"/>
              <a:t> Corporation Private Gateway 001” </a:t>
            </a:r>
            <a:r>
              <a:rPr lang="ja-JP" altLang="en-US" sz="2000" dirty="0" smtClean="0"/>
              <a:t>という文字列が書かれている。これを、自組織のシステムを意味する適当な文字列 </a:t>
            </a:r>
            <a:r>
              <a:rPr lang="en-US" altLang="ja-JP" sz="2000" dirty="0" smtClean="0"/>
              <a:t>(</a:t>
            </a:r>
            <a:r>
              <a:rPr lang="ja-JP" altLang="en-US" sz="2000" dirty="0" smtClean="0"/>
              <a:t>英数字のみ</a:t>
            </a:r>
            <a:r>
              <a:rPr lang="en-US" altLang="ja-JP" sz="2000" dirty="0" smtClean="0"/>
              <a:t>) </a:t>
            </a:r>
            <a:r>
              <a:rPr lang="ja-JP" altLang="en-US" sz="2000" dirty="0" smtClean="0"/>
              <a:t>に置換する。</a:t>
            </a:r>
            <a:r>
              <a:rPr lang="en-US" altLang="ja-JP" sz="2000" dirty="0" smtClean="0"/>
              <a:t/>
            </a:r>
            <a:br>
              <a:rPr lang="en-US" altLang="ja-JP" sz="2000" dirty="0" smtClean="0"/>
            </a:br>
            <a:r>
              <a:rPr lang="en-US" altLang="ja-JP" sz="2000" dirty="0" smtClean="0"/>
              <a:t>(</a:t>
            </a:r>
            <a:r>
              <a:rPr lang="ja-JP" altLang="en-US" sz="2000" dirty="0" smtClean="0"/>
              <a:t>置換しなくても動作するが、アプリケーションの起動画面に表示されるので、できれば置換したほうがよい。</a:t>
            </a:r>
            <a:r>
              <a:rPr lang="en-US" altLang="ja-JP" sz="2000" dirty="0" smtClean="0"/>
              <a:t>)</a:t>
            </a:r>
            <a:br>
              <a:rPr lang="en-US" altLang="ja-JP" sz="2000" dirty="0" smtClean="0"/>
            </a:br>
            <a:r>
              <a:rPr lang="en-US" altLang="ja-JP" sz="2000" dirty="0" smtClean="0"/>
              <a:t>※ “SYSTEM:”</a:t>
            </a:r>
            <a:r>
              <a:rPr lang="ja-JP" altLang="en-US" sz="2000" dirty="0" smtClean="0"/>
              <a:t> の文字は削除しないこと。</a:t>
            </a:r>
            <a:endParaRPr lang="en-US" altLang="ja-JP" sz="2000" dirty="0"/>
          </a:p>
          <a:p>
            <a:pPr marL="457200" indent="-457200">
              <a:lnSpc>
                <a:spcPct val="120000"/>
              </a:lnSpc>
              <a:buFont typeface="+mj-lt"/>
              <a:buAutoNum type="arabicPeriod"/>
            </a:pPr>
            <a:r>
              <a:rPr lang="en-US" altLang="ja-JP" sz="2000" dirty="0" smtClean="0"/>
              <a:t>EntryPoint.dat </a:t>
            </a:r>
            <a:r>
              <a:rPr lang="ja-JP" altLang="en-US" sz="2000" dirty="0" smtClean="0"/>
              <a:t>ファイルを保存して、テキストエディタを閉じる。</a:t>
            </a:r>
            <a:endParaRPr kumimoji="1" lang="ja-JP" altLang="en-US"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108</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6-4. </a:t>
            </a:r>
            <a:r>
              <a:rPr kumimoji="1" lang="ja-JP" altLang="en-US" dirty="0" smtClean="0"/>
              <a:t>コントローラの </a:t>
            </a:r>
            <a:r>
              <a:rPr kumimoji="1" lang="en-US" altLang="ja-JP" dirty="0" smtClean="0"/>
              <a:t>IP </a:t>
            </a:r>
            <a:r>
              <a:rPr kumimoji="1" lang="ja-JP" altLang="en-US" dirty="0" smtClean="0"/>
              <a:t>アドレス等の指定</a:t>
            </a:r>
            <a:endParaRPr kumimoji="1" lang="ja-JP" altLang="en-US" dirty="0"/>
          </a:p>
        </p:txBody>
      </p:sp>
      <p:pic>
        <p:nvPicPr>
          <p:cNvPr id="5" name="図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4822" y="1135312"/>
            <a:ext cx="3466185" cy="2246391"/>
          </a:xfrm>
          <a:prstGeom prst="rect">
            <a:avLst/>
          </a:prstGeom>
          <a:ln>
            <a:solidFill>
              <a:schemeClr val="tx1"/>
            </a:solidFill>
          </a:ln>
        </p:spPr>
      </p:pic>
      <p:pic>
        <p:nvPicPr>
          <p:cNvPr id="6" name="図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81704" y="1431231"/>
            <a:ext cx="4280338" cy="2406515"/>
          </a:xfrm>
          <a:prstGeom prst="rect">
            <a:avLst/>
          </a:prstGeom>
        </p:spPr>
      </p:pic>
      <p:sp>
        <p:nvSpPr>
          <p:cNvPr id="8" name="正方形/長方形 7"/>
          <p:cNvSpPr/>
          <p:nvPr/>
        </p:nvSpPr>
        <p:spPr>
          <a:xfrm>
            <a:off x="902087" y="1606299"/>
            <a:ext cx="2038182" cy="14367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4204963" y="2079637"/>
            <a:ext cx="753292" cy="15906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p:cNvSpPr/>
          <p:nvPr/>
        </p:nvSpPr>
        <p:spPr>
          <a:xfrm>
            <a:off x="4756755" y="2956034"/>
            <a:ext cx="1462741" cy="18130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ボックス 12"/>
          <p:cNvSpPr txBox="1"/>
          <p:nvPr/>
        </p:nvSpPr>
        <p:spPr>
          <a:xfrm>
            <a:off x="332741" y="3515710"/>
            <a:ext cx="2788831" cy="369332"/>
          </a:xfrm>
          <a:prstGeom prst="rect">
            <a:avLst/>
          </a:prstGeom>
          <a:noFill/>
        </p:spPr>
        <p:txBody>
          <a:bodyPr wrap="square" rtlCol="0">
            <a:spAutoFit/>
          </a:bodyPr>
          <a:lstStyle/>
          <a:p>
            <a:r>
              <a:rPr lang="en-US" altLang="ja-JP" dirty="0" err="1" smtClean="0"/>
              <a:t>src</a:t>
            </a:r>
            <a:r>
              <a:rPr lang="en-US" altLang="ja-JP" dirty="0" smtClean="0"/>
              <a:t>\bin </a:t>
            </a:r>
            <a:r>
              <a:rPr lang="ja-JP" altLang="en-US" dirty="0" smtClean="0"/>
              <a:t>ディレクトリを開く。</a:t>
            </a:r>
            <a:endParaRPr kumimoji="1" lang="ja-JP" altLang="en-US" dirty="0"/>
          </a:p>
        </p:txBody>
      </p:sp>
      <p:sp>
        <p:nvSpPr>
          <p:cNvPr id="14" name="テキスト ボックス 13"/>
          <p:cNvSpPr txBox="1"/>
          <p:nvPr/>
        </p:nvSpPr>
        <p:spPr>
          <a:xfrm>
            <a:off x="3485845" y="3917730"/>
            <a:ext cx="2788831" cy="646331"/>
          </a:xfrm>
          <a:prstGeom prst="rect">
            <a:avLst/>
          </a:prstGeom>
          <a:noFill/>
        </p:spPr>
        <p:txBody>
          <a:bodyPr wrap="square" rtlCol="0">
            <a:spAutoFit/>
          </a:bodyPr>
          <a:lstStyle/>
          <a:p>
            <a:r>
              <a:rPr lang="en-US" altLang="ja-JP" dirty="0" smtClean="0"/>
              <a:t>EntryPoint.dat </a:t>
            </a:r>
            <a:r>
              <a:rPr lang="ja-JP" altLang="en-US" dirty="0" smtClean="0"/>
              <a:t>をメモ帳などのテキストエディタで開く。</a:t>
            </a:r>
            <a:endParaRPr kumimoji="1" lang="ja-JP" altLang="en-US" dirty="0"/>
          </a:p>
        </p:txBody>
      </p:sp>
      <p:sp>
        <p:nvSpPr>
          <p:cNvPr id="15" name="右矢印 14"/>
          <p:cNvSpPr/>
          <p:nvPr/>
        </p:nvSpPr>
        <p:spPr>
          <a:xfrm>
            <a:off x="2339150" y="3882241"/>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右矢印 15"/>
          <p:cNvSpPr/>
          <p:nvPr/>
        </p:nvSpPr>
        <p:spPr>
          <a:xfrm>
            <a:off x="6380846" y="4158154"/>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テキスト ボックス 17"/>
          <p:cNvSpPr txBox="1"/>
          <p:nvPr/>
        </p:nvSpPr>
        <p:spPr>
          <a:xfrm>
            <a:off x="7213556" y="4270298"/>
            <a:ext cx="4224465" cy="369332"/>
          </a:xfrm>
          <a:prstGeom prst="rect">
            <a:avLst/>
          </a:prstGeom>
          <a:noFill/>
        </p:spPr>
        <p:txBody>
          <a:bodyPr wrap="square" rtlCol="0">
            <a:spAutoFit/>
          </a:bodyPr>
          <a:lstStyle/>
          <a:p>
            <a:r>
              <a:rPr lang="en-US" altLang="ja-JP" dirty="0" smtClean="0"/>
              <a:t>URL </a:t>
            </a:r>
            <a:r>
              <a:rPr lang="ja-JP" altLang="en-US" dirty="0" smtClean="0"/>
              <a:t>およびシステム名を書換える。</a:t>
            </a:r>
            <a:endParaRPr kumimoji="1" lang="ja-JP" altLang="en-US" dirty="0"/>
          </a:p>
        </p:txBody>
      </p:sp>
      <p:pic>
        <p:nvPicPr>
          <p:cNvPr id="19" name="図 18"/>
          <p:cNvPicPr>
            <a:picLocks noChangeAspect="1"/>
          </p:cNvPicPr>
          <p:nvPr/>
        </p:nvPicPr>
        <p:blipFill>
          <a:blip r:embed="rId4"/>
          <a:stretch>
            <a:fillRect/>
          </a:stretch>
        </p:blipFill>
        <p:spPr>
          <a:xfrm>
            <a:off x="7213556" y="1626851"/>
            <a:ext cx="4043782" cy="2658365"/>
          </a:xfrm>
          <a:prstGeom prst="rect">
            <a:avLst/>
          </a:prstGeom>
        </p:spPr>
      </p:pic>
      <p:sp>
        <p:nvSpPr>
          <p:cNvPr id="12" name="正方形/長方形 11"/>
          <p:cNvSpPr/>
          <p:nvPr/>
        </p:nvSpPr>
        <p:spPr>
          <a:xfrm>
            <a:off x="7209400" y="3632431"/>
            <a:ext cx="1958663" cy="36205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57380611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4414344"/>
            <a:ext cx="11545223" cy="1693590"/>
          </a:xfrm>
        </p:spPr>
        <p:txBody>
          <a:bodyPr>
            <a:normAutofit fontScale="85000" lnSpcReduction="10000"/>
          </a:bodyPr>
          <a:lstStyle/>
          <a:p>
            <a:r>
              <a:rPr kumimoji="1" lang="ja-JP" altLang="en-US" dirty="0" smtClean="0"/>
              <a:t>ビルドは、 </a:t>
            </a:r>
            <a:r>
              <a:rPr kumimoji="1" lang="en-US" altLang="ja-JP" dirty="0" err="1" smtClean="0"/>
              <a:t>src</a:t>
            </a:r>
            <a:r>
              <a:rPr kumimoji="1" lang="en-US" altLang="ja-JP" dirty="0" smtClean="0"/>
              <a:t>\BuildAll.cmd (</a:t>
            </a:r>
            <a:r>
              <a:rPr kumimoji="1" lang="ja-JP" altLang="en-US" dirty="0" smtClean="0"/>
              <a:t>バッチファイル</a:t>
            </a:r>
            <a:r>
              <a:rPr kumimoji="1" lang="en-US" altLang="ja-JP" dirty="0" smtClean="0"/>
              <a:t>) </a:t>
            </a:r>
            <a:r>
              <a:rPr kumimoji="1" lang="ja-JP" altLang="en-US" dirty="0" smtClean="0"/>
              <a:t>をダブルクリックすることで開始される。</a:t>
            </a:r>
            <a:endParaRPr kumimoji="1" lang="en-US" altLang="ja-JP" dirty="0" smtClean="0"/>
          </a:p>
          <a:p>
            <a:r>
              <a:rPr kumimoji="1" lang="ja-JP" altLang="en-US" dirty="0" smtClean="0"/>
              <a:t>ビルドが開始されると、</a:t>
            </a:r>
            <a:r>
              <a:rPr kumimoji="1" lang="en-US" altLang="ja-JP" dirty="0" smtClean="0"/>
              <a:t>”Increments build number (y/n) ?” </a:t>
            </a:r>
            <a:r>
              <a:rPr kumimoji="1" lang="ja-JP" altLang="en-US" dirty="0" smtClean="0"/>
              <a:t>と表示される。</a:t>
            </a:r>
            <a:br>
              <a:rPr kumimoji="1" lang="ja-JP" altLang="en-US" dirty="0" smtClean="0"/>
            </a:br>
            <a:r>
              <a:rPr kumimoji="1" lang="ja-JP" altLang="en-US" dirty="0" smtClean="0"/>
              <a:t>ここでは、</a:t>
            </a:r>
            <a:r>
              <a:rPr kumimoji="1" lang="en-US" altLang="ja-JP" dirty="0" smtClean="0"/>
              <a:t>”y” </a:t>
            </a:r>
            <a:r>
              <a:rPr kumimoji="1" lang="ja-JP" altLang="en-US" dirty="0" smtClean="0"/>
              <a:t>と入力し、</a:t>
            </a:r>
            <a:r>
              <a:rPr lang="en-US" altLang="ja-JP" dirty="0" smtClean="0"/>
              <a:t>Enter </a:t>
            </a:r>
            <a:r>
              <a:rPr lang="ja-JP" altLang="en-US" dirty="0" smtClean="0"/>
              <a:t>キーを押す。</a:t>
            </a:r>
            <a:endParaRPr lang="en-US" altLang="ja-JP" dirty="0" smtClean="0"/>
          </a:p>
          <a:p>
            <a:r>
              <a:rPr kumimoji="1" lang="ja-JP" altLang="en-US" dirty="0" smtClean="0"/>
              <a:t>ビルドが完了すると、</a:t>
            </a:r>
            <a:r>
              <a:rPr kumimoji="1" lang="en-US" altLang="ja-JP" dirty="0" smtClean="0"/>
              <a:t>win32_outputs\Public\</a:t>
            </a:r>
            <a:r>
              <a:rPr lang="en-US" altLang="ja-JP" dirty="0" smtClean="0"/>
              <a:t>&lt;</a:t>
            </a:r>
            <a:r>
              <a:rPr lang="ja-JP" altLang="en-US" dirty="0" smtClean="0"/>
              <a:t>識別子</a:t>
            </a:r>
            <a:r>
              <a:rPr lang="en-US" altLang="ja-JP" dirty="0" smtClean="0"/>
              <a:t>&gt;\ </a:t>
            </a:r>
            <a:r>
              <a:rPr lang="ja-JP" altLang="en-US" dirty="0" smtClean="0"/>
              <a:t>にインストーラ一式が生成される。</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109</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dirty="0" smtClean="0"/>
              <a:t>6-5</a:t>
            </a:r>
            <a:r>
              <a:rPr kumimoji="1" lang="en-US" altLang="ja-JP" dirty="0" smtClean="0"/>
              <a:t>. </a:t>
            </a:r>
            <a:r>
              <a:rPr kumimoji="1" lang="ja-JP" altLang="en-US" dirty="0" smtClean="0"/>
              <a:t>ビルドの実施</a:t>
            </a:r>
            <a:endParaRPr kumimoji="1" lang="ja-JP" altLang="en-US" dirty="0"/>
          </a:p>
        </p:txBody>
      </p:sp>
      <p:pic>
        <p:nvPicPr>
          <p:cNvPr id="5" name="図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8601" y="1081611"/>
            <a:ext cx="5297214" cy="2978229"/>
          </a:xfrm>
          <a:prstGeom prst="rect">
            <a:avLst/>
          </a:prstGeom>
        </p:spPr>
      </p:pic>
      <p:sp>
        <p:nvSpPr>
          <p:cNvPr id="6" name="正方形/長方形 5"/>
          <p:cNvSpPr/>
          <p:nvPr/>
        </p:nvSpPr>
        <p:spPr>
          <a:xfrm>
            <a:off x="1012446" y="2495419"/>
            <a:ext cx="524692" cy="17336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7" name="図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59433" y="1100481"/>
            <a:ext cx="5578919" cy="3136611"/>
          </a:xfrm>
          <a:prstGeom prst="rect">
            <a:avLst/>
          </a:prstGeom>
        </p:spPr>
      </p:pic>
      <p:sp>
        <p:nvSpPr>
          <p:cNvPr id="8" name="正方形/長方形 7"/>
          <p:cNvSpPr/>
          <p:nvPr/>
        </p:nvSpPr>
        <p:spPr>
          <a:xfrm>
            <a:off x="7176764" y="1596785"/>
            <a:ext cx="1202608" cy="33449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7778068" y="3654185"/>
            <a:ext cx="3399684" cy="33449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右矢印 9"/>
          <p:cNvSpPr/>
          <p:nvPr/>
        </p:nvSpPr>
        <p:spPr>
          <a:xfrm>
            <a:off x="5645782" y="2668786"/>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7173312" y="2073166"/>
            <a:ext cx="1437288" cy="369332"/>
          </a:xfrm>
          <a:prstGeom prst="rect">
            <a:avLst/>
          </a:prstGeom>
          <a:noFill/>
        </p:spPr>
        <p:txBody>
          <a:bodyPr wrap="square" rtlCol="0">
            <a:spAutoFit/>
          </a:bodyPr>
          <a:lstStyle/>
          <a:p>
            <a:r>
              <a:rPr kumimoji="1" lang="ja-JP" altLang="en-US" dirty="0" smtClean="0">
                <a:solidFill>
                  <a:srgbClr val="FF0000"/>
                </a:solidFill>
              </a:rPr>
              <a:t>完了</a:t>
            </a:r>
            <a:r>
              <a:rPr kumimoji="1" lang="en-US" altLang="ja-JP" dirty="0" smtClean="0">
                <a:solidFill>
                  <a:srgbClr val="FF0000"/>
                </a:solidFill>
              </a:rPr>
              <a:t>!</a:t>
            </a:r>
            <a:endParaRPr kumimoji="1" lang="ja-JP" altLang="en-US" dirty="0">
              <a:solidFill>
                <a:srgbClr val="FF0000"/>
              </a:solidFill>
            </a:endParaRPr>
          </a:p>
        </p:txBody>
      </p:sp>
      <p:sp>
        <p:nvSpPr>
          <p:cNvPr id="12" name="テキスト ボックス 11"/>
          <p:cNvSpPr txBox="1"/>
          <p:nvPr/>
        </p:nvSpPr>
        <p:spPr>
          <a:xfrm>
            <a:off x="717332" y="2873477"/>
            <a:ext cx="1437288" cy="369332"/>
          </a:xfrm>
          <a:prstGeom prst="rect">
            <a:avLst/>
          </a:prstGeom>
          <a:noFill/>
        </p:spPr>
        <p:txBody>
          <a:bodyPr wrap="square" rtlCol="0">
            <a:spAutoFit/>
          </a:bodyPr>
          <a:lstStyle/>
          <a:p>
            <a:r>
              <a:rPr kumimoji="1" lang="ja-JP" altLang="en-US" dirty="0" smtClean="0">
                <a:solidFill>
                  <a:srgbClr val="FF0000"/>
                </a:solidFill>
              </a:rPr>
              <a:t>開始</a:t>
            </a:r>
            <a:r>
              <a:rPr kumimoji="1" lang="en-US" altLang="ja-JP" dirty="0" smtClean="0">
                <a:solidFill>
                  <a:srgbClr val="FF0000"/>
                </a:solidFill>
              </a:rPr>
              <a:t>!</a:t>
            </a:r>
            <a:endParaRPr kumimoji="1" lang="ja-JP" altLang="en-US" dirty="0">
              <a:solidFill>
                <a:srgbClr val="FF0000"/>
              </a:solidFill>
            </a:endParaRPr>
          </a:p>
        </p:txBody>
      </p:sp>
    </p:spTree>
    <p:extLst>
      <p:ext uri="{BB962C8B-B14F-4D97-AF65-F5344CB8AC3E}">
        <p14:creationId xmlns:p14="http://schemas.microsoft.com/office/powerpoint/2010/main" val="3221889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157655" y="1136073"/>
            <a:ext cx="11878835" cy="5585402"/>
          </a:xfrm>
        </p:spPr>
        <p:txBody>
          <a:bodyPr>
            <a:normAutofit fontScale="92500" lnSpcReduction="20000"/>
          </a:bodyPr>
          <a:lstStyle/>
          <a:p>
            <a:pPr>
              <a:lnSpc>
                <a:spcPct val="120000"/>
              </a:lnSpc>
            </a:pPr>
            <a:r>
              <a:rPr kumimoji="1" lang="ja-JP" altLang="en-US" sz="1200" b="1" dirty="0" smtClean="0"/>
              <a:t>ハイパースケール版は、</a:t>
            </a:r>
            <a:r>
              <a:rPr kumimoji="1" lang="en-US" altLang="ja-JP" sz="1200" b="1" dirty="0" smtClean="0"/>
              <a:t>2020/04 </a:t>
            </a:r>
            <a:r>
              <a:rPr kumimoji="1" lang="ja-JP" altLang="en-US" sz="1200" b="1" dirty="0" smtClean="0"/>
              <a:t>より無償開放している「</a:t>
            </a:r>
            <a:r>
              <a:rPr kumimoji="1" lang="en-US" altLang="ja-JP" sz="1200" b="1" dirty="0" smtClean="0"/>
              <a:t>NTT </a:t>
            </a:r>
            <a:r>
              <a:rPr kumimoji="1" lang="ja-JP" altLang="en-US" sz="1200" b="1" dirty="0" smtClean="0"/>
              <a:t>東日本 </a:t>
            </a:r>
            <a:r>
              <a:rPr kumimoji="1" lang="en-US" altLang="ja-JP" sz="1200" b="1" dirty="0" smtClean="0"/>
              <a:t>- IPA </a:t>
            </a:r>
            <a:r>
              <a:rPr kumimoji="1" lang="ja-JP" altLang="en-US" sz="1200" b="1" dirty="0" smtClean="0"/>
              <a:t>シン・テレワークシステム」 </a:t>
            </a:r>
            <a:r>
              <a:rPr lang="en-US" altLang="ja-JP" sz="1200" b="1" dirty="0" smtClean="0"/>
              <a:t>(</a:t>
            </a:r>
            <a:r>
              <a:rPr lang="ja-JP" altLang="en-US" sz="1200" b="1" dirty="0" smtClean="0"/>
              <a:t>パブリック版</a:t>
            </a:r>
            <a:r>
              <a:rPr lang="en-US" altLang="ja-JP" sz="1200" b="1" dirty="0" smtClean="0"/>
              <a:t>) </a:t>
            </a:r>
            <a:r>
              <a:rPr kumimoji="1" lang="ja-JP" altLang="en-US" sz="1200" b="1" dirty="0" smtClean="0"/>
              <a:t>で使用しているものと同じ技術・同じコードであり、高い性能とスケーラビリティを有する。</a:t>
            </a:r>
            <a:endParaRPr kumimoji="1" lang="en-US" altLang="ja-JP" sz="1200" b="1" dirty="0" smtClean="0"/>
          </a:p>
          <a:p>
            <a:pPr>
              <a:lnSpc>
                <a:spcPct val="120000"/>
              </a:lnSpc>
            </a:pPr>
            <a:r>
              <a:rPr kumimoji="1" lang="ja-JP" altLang="en-US" sz="1200" b="1" dirty="0" smtClean="0"/>
              <a:t>大量のユーザー・セッションを、大量に分散した中継ゲートウェイで処理している。</a:t>
            </a:r>
            <a:endParaRPr kumimoji="1" lang="en-US" altLang="ja-JP" sz="1200" b="1" dirty="0" smtClean="0"/>
          </a:p>
          <a:p>
            <a:pPr lvl="1">
              <a:lnSpc>
                <a:spcPct val="120000"/>
              </a:lnSpc>
            </a:pPr>
            <a:r>
              <a:rPr kumimoji="1" lang="en-US" altLang="ja-JP" sz="1200" dirty="0" smtClean="0"/>
              <a:t>10</a:t>
            </a:r>
            <a:r>
              <a:rPr kumimoji="1" lang="ja-JP" altLang="en-US" sz="1200" dirty="0" smtClean="0"/>
              <a:t> 万を超える登録ユーザー、平日日中 </a:t>
            </a:r>
            <a:r>
              <a:rPr kumimoji="1" lang="en-US" altLang="ja-JP" sz="1200" dirty="0" smtClean="0"/>
              <a:t>6</a:t>
            </a:r>
            <a:r>
              <a:rPr kumimoji="1" lang="ja-JP" altLang="en-US" sz="1200" dirty="0" smtClean="0"/>
              <a:t> 万を超えるセッションを分散処理。</a:t>
            </a:r>
            <a:endParaRPr kumimoji="1" lang="en-US" altLang="ja-JP" sz="1200" dirty="0" smtClean="0"/>
          </a:p>
          <a:p>
            <a:pPr lvl="1">
              <a:lnSpc>
                <a:spcPct val="120000"/>
              </a:lnSpc>
            </a:pPr>
            <a:r>
              <a:rPr kumimoji="1" lang="ja-JP" altLang="en-US" sz="1200" dirty="0" smtClean="0"/>
              <a:t>パブリック版のコントローラは、数万円程度で購入した安価な中古サーバーで運用しているが、十分な性能を発揮。</a:t>
            </a:r>
            <a:br>
              <a:rPr kumimoji="1" lang="ja-JP" altLang="en-US" sz="1200" dirty="0" smtClean="0"/>
            </a:br>
            <a:r>
              <a:rPr kumimoji="1" lang="ja-JP" altLang="en-US" sz="1200" dirty="0" smtClean="0"/>
              <a:t>現在のハードウェアで </a:t>
            </a:r>
            <a:r>
              <a:rPr kumimoji="1" lang="en-US" altLang="ja-JP" sz="1200" dirty="0" smtClean="0"/>
              <a:t>50 </a:t>
            </a:r>
            <a:r>
              <a:rPr kumimoji="1" lang="ja-JP" altLang="en-US" sz="1200" dirty="0" smtClean="0"/>
              <a:t>万ユーザー、より高性能なサーバーに置換すれば数百万ユーザーを単一のシステムで維持可能。</a:t>
            </a:r>
            <a:r>
              <a:rPr lang="en-US" altLang="ja-JP" sz="1200" dirty="0" smtClean="0"/>
              <a:t>(</a:t>
            </a:r>
            <a:r>
              <a:rPr lang="ja-JP" altLang="en-US" sz="1200" dirty="0" smtClean="0"/>
              <a:t>システムを分割すれば、さらに数十倍、数千万ユーザーに拡大可能。</a:t>
            </a:r>
            <a:r>
              <a:rPr lang="en-US" altLang="ja-JP" sz="1200" dirty="0" smtClean="0"/>
              <a:t>)</a:t>
            </a:r>
          </a:p>
          <a:p>
            <a:pPr>
              <a:lnSpc>
                <a:spcPct val="120000"/>
              </a:lnSpc>
            </a:pPr>
            <a:r>
              <a:rPr kumimoji="1" lang="ja-JP" altLang="en-US" sz="1400" b="1" dirty="0" smtClean="0"/>
              <a:t>一部の中継ゲートウェイがダウンしても、サービスを続行できる。</a:t>
            </a:r>
            <a:endParaRPr kumimoji="1" lang="en-US" altLang="ja-JP" sz="1400" b="1" dirty="0" smtClean="0"/>
          </a:p>
          <a:p>
            <a:pPr lvl="1">
              <a:lnSpc>
                <a:spcPct val="120000"/>
              </a:lnSpc>
            </a:pPr>
            <a:r>
              <a:rPr kumimoji="1" lang="ja-JP" altLang="en-US" sz="1200" dirty="0" smtClean="0"/>
              <a:t>パブリック版では </a:t>
            </a:r>
            <a:r>
              <a:rPr kumimoji="1" lang="en-US" altLang="ja-JP" sz="1200" dirty="0" smtClean="0"/>
              <a:t>240 </a:t>
            </a:r>
            <a:r>
              <a:rPr kumimoji="1" lang="ja-JP" altLang="en-US" sz="1200" dirty="0" smtClean="0"/>
              <a:t>台の中継ゲートウェイ </a:t>
            </a:r>
            <a:r>
              <a:rPr kumimoji="1" lang="en-US" altLang="ja-JP" sz="1200" dirty="0" smtClean="0"/>
              <a:t>(Raspberry Pi 4 </a:t>
            </a:r>
            <a:r>
              <a:rPr kumimoji="1" lang="ja-JP" altLang="en-US" sz="1200" dirty="0" smtClean="0"/>
              <a:t>等で安価に構築</a:t>
            </a:r>
            <a:r>
              <a:rPr kumimoji="1" lang="en-US" altLang="ja-JP" sz="1200" dirty="0" smtClean="0"/>
              <a:t>) </a:t>
            </a:r>
            <a:r>
              <a:rPr kumimoji="1" lang="ja-JP" altLang="en-US" sz="1200" dirty="0" smtClean="0"/>
              <a:t>が合計 </a:t>
            </a:r>
            <a:r>
              <a:rPr kumimoji="1" lang="en-US" altLang="ja-JP" sz="1200" dirty="0" smtClean="0"/>
              <a:t>4 </a:t>
            </a:r>
            <a:r>
              <a:rPr kumimoji="1" lang="ja-JP" altLang="en-US" sz="1200" dirty="0" smtClean="0"/>
              <a:t>系統のインターネット接続系に接続されている。中継ゲートウェイの一部がダウンしたり、インターネット接続回線がダウンしても、自動的に他の中継ゲートウェイに処理が再バランスされ、サービスが継続される。</a:t>
            </a:r>
            <a:endParaRPr kumimoji="1" lang="en-US" altLang="ja-JP" sz="1200" dirty="0" smtClean="0"/>
          </a:p>
          <a:p>
            <a:pPr>
              <a:lnSpc>
                <a:spcPct val="120000"/>
              </a:lnSpc>
            </a:pPr>
            <a:r>
              <a:rPr kumimoji="1" lang="en-US" altLang="ja-JP" sz="1400" b="1" dirty="0" smtClean="0"/>
              <a:t>2 </a:t>
            </a:r>
            <a:r>
              <a:rPr kumimoji="1" lang="ja-JP" altLang="en-US" sz="1400" b="1" dirty="0" smtClean="0"/>
              <a:t>台以上のコントローラに冗長化可能。コントローラの負荷も分散され、一部がダウンしても、サービスを続行できる。</a:t>
            </a:r>
            <a:endParaRPr kumimoji="1" lang="en-US" altLang="ja-JP" sz="1400" b="1" dirty="0" smtClean="0"/>
          </a:p>
          <a:p>
            <a:pPr lvl="1">
              <a:lnSpc>
                <a:spcPct val="120000"/>
              </a:lnSpc>
            </a:pPr>
            <a:r>
              <a:rPr kumimoji="1" lang="ja-JP" altLang="en-US" sz="1200" dirty="0" smtClean="0"/>
              <a:t>コントローラは、すべての中継ゲートウェイからの定期的なセッション一覧情報の報告を受けることで、現在生存している中継ゲートウェイの一覧とセッションテーブルを常に維持。</a:t>
            </a:r>
          </a:p>
          <a:p>
            <a:pPr lvl="1">
              <a:lnSpc>
                <a:spcPct val="120000"/>
              </a:lnSpc>
            </a:pPr>
            <a:r>
              <a:rPr kumimoji="1" lang="ja-JP" altLang="en-US" sz="1200" dirty="0" smtClean="0"/>
              <a:t>すなわち、コントローラは携帯電話システムの「ロケーションレジスタ」に相当し、中継ゲートウェイは「基地局」に相当。</a:t>
            </a:r>
            <a:endParaRPr kumimoji="1" lang="en-US" altLang="ja-JP" sz="1200" dirty="0" smtClean="0"/>
          </a:p>
          <a:p>
            <a:pPr lvl="1">
              <a:lnSpc>
                <a:spcPct val="120000"/>
              </a:lnSpc>
            </a:pPr>
            <a:r>
              <a:rPr kumimoji="1" lang="ja-JP" altLang="en-US" sz="1200" dirty="0" smtClean="0"/>
              <a:t>コントローラは </a:t>
            </a:r>
            <a:r>
              <a:rPr kumimoji="1" lang="en-US" altLang="ja-JP" sz="1200" dirty="0" smtClean="0"/>
              <a:t>2 </a:t>
            </a:r>
            <a:r>
              <a:rPr kumimoji="1" lang="ja-JP" altLang="en-US" sz="1200" dirty="0" smtClean="0"/>
              <a:t>台以上で冗長化可能。一部のコントローラがダウンしても、生存しているものでサービスを維持可能。</a:t>
            </a:r>
            <a:endParaRPr kumimoji="1" lang="en-US" altLang="ja-JP" sz="1200" dirty="0" smtClean="0"/>
          </a:p>
          <a:p>
            <a:pPr>
              <a:lnSpc>
                <a:spcPct val="120000"/>
              </a:lnSpc>
            </a:pPr>
            <a:r>
              <a:rPr kumimoji="1" lang="ja-JP" altLang="en-US" sz="1400" b="1" dirty="0" smtClean="0"/>
              <a:t>データベースをコントローラと同居させることも、独立させることも可能。データベースサーバーがダウンしても、サービスを続行できる。</a:t>
            </a:r>
            <a:endParaRPr kumimoji="1" lang="en-US" altLang="ja-JP" sz="1400" b="1" dirty="0" smtClean="0"/>
          </a:p>
          <a:p>
            <a:pPr lvl="1">
              <a:lnSpc>
                <a:spcPct val="120000"/>
              </a:lnSpc>
            </a:pPr>
            <a:r>
              <a:rPr kumimoji="1" lang="ja-JP" altLang="en-US" sz="1200" dirty="0" smtClean="0"/>
              <a:t>コントローラの登録情報は </a:t>
            </a:r>
            <a:r>
              <a:rPr lang="en-US" altLang="ja-JP" sz="1200" dirty="0" smtClean="0"/>
              <a:t>Microsoft SQL Server 2019 Express </a:t>
            </a:r>
            <a:r>
              <a:rPr lang="ja-JP" altLang="en-US" sz="1200" dirty="0" smtClean="0"/>
              <a:t>で堅牢に管理。複数のコントローラは単一の </a:t>
            </a:r>
            <a:r>
              <a:rPr lang="en-US" altLang="ja-JP" sz="1200" dirty="0" smtClean="0"/>
              <a:t>DB </a:t>
            </a:r>
            <a:r>
              <a:rPr lang="ja-JP" altLang="en-US" sz="1200" dirty="0" smtClean="0"/>
              <a:t>をマスタとして利用。</a:t>
            </a:r>
            <a:endParaRPr lang="en-US" altLang="ja-JP" sz="1200" dirty="0" smtClean="0"/>
          </a:p>
          <a:p>
            <a:pPr lvl="1">
              <a:lnSpc>
                <a:spcPct val="120000"/>
              </a:lnSpc>
            </a:pPr>
            <a:r>
              <a:rPr kumimoji="1" lang="en-US" altLang="ja-JP" sz="1200" dirty="0" smtClean="0"/>
              <a:t>DB </a:t>
            </a:r>
            <a:r>
              <a:rPr kumimoji="1" lang="ja-JP" altLang="en-US" sz="1200" dirty="0" smtClean="0"/>
              <a:t>をコントローラから独立させることが可能。</a:t>
            </a:r>
            <a:endParaRPr kumimoji="1" lang="en-US" altLang="ja-JP" sz="1200" dirty="0" smtClean="0"/>
          </a:p>
          <a:p>
            <a:pPr lvl="1">
              <a:lnSpc>
                <a:spcPct val="120000"/>
              </a:lnSpc>
            </a:pPr>
            <a:r>
              <a:rPr lang="en-US" altLang="ja-JP" sz="1200" dirty="0" smtClean="0"/>
              <a:t>DB </a:t>
            </a:r>
            <a:r>
              <a:rPr lang="ja-JP" altLang="en-US" sz="1200" dirty="0" smtClean="0"/>
              <a:t>の内容は、全コントローラがキャッシュを保持。</a:t>
            </a:r>
            <a:r>
              <a:rPr lang="en-US" altLang="ja-JP" sz="1200" dirty="0" smtClean="0"/>
              <a:t>DB</a:t>
            </a:r>
            <a:r>
              <a:rPr lang="ja-JP" altLang="en-US" sz="1200" dirty="0" smtClean="0"/>
              <a:t> が停止した場合も、サービスは継続。</a:t>
            </a:r>
            <a:r>
              <a:rPr lang="en-US" altLang="ja-JP" sz="1200" dirty="0" smtClean="0"/>
              <a:t>※ </a:t>
            </a:r>
            <a:r>
              <a:rPr lang="en-US" altLang="ja-JP" sz="1200" dirty="0"/>
              <a:t>DB</a:t>
            </a:r>
            <a:r>
              <a:rPr lang="ja-JP" altLang="en-US" sz="1200" dirty="0"/>
              <a:t> ダウン</a:t>
            </a:r>
            <a:r>
              <a:rPr lang="ja-JP" altLang="en-US" sz="1200" dirty="0" smtClean="0"/>
              <a:t>時には、一部の機能が停止する。</a:t>
            </a:r>
            <a:r>
              <a:rPr lang="en-US" altLang="ja-JP" sz="1200" dirty="0" smtClean="0"/>
              <a:t>7-1 </a:t>
            </a:r>
            <a:r>
              <a:rPr lang="ja-JP" altLang="en-US" sz="1200" dirty="0" smtClean="0"/>
              <a:t>を参照。</a:t>
            </a:r>
            <a:endParaRPr lang="en-US" altLang="ja-JP" sz="1200" dirty="0" smtClean="0"/>
          </a:p>
          <a:p>
            <a:pPr lvl="1">
              <a:lnSpc>
                <a:spcPct val="120000"/>
              </a:lnSpc>
            </a:pPr>
            <a:r>
              <a:rPr kumimoji="1" lang="en-US" altLang="ja-JP" sz="1200" dirty="0" smtClean="0"/>
              <a:t>DB </a:t>
            </a:r>
            <a:r>
              <a:rPr kumimoji="1" lang="ja-JP" altLang="en-US" sz="1200" dirty="0" smtClean="0"/>
              <a:t>ダウンしてもサービス継続できることから、</a:t>
            </a:r>
            <a:r>
              <a:rPr kumimoji="1" lang="en-US" altLang="ja-JP" sz="1200" dirty="0" smtClean="0"/>
              <a:t>DB </a:t>
            </a:r>
            <a:r>
              <a:rPr kumimoji="1" lang="ja-JP" altLang="en-US" sz="1200" dirty="0" err="1" smtClean="0"/>
              <a:t>を冗</a:t>
            </a:r>
            <a:r>
              <a:rPr kumimoji="1" lang="ja-JP" altLang="en-US" sz="1200" dirty="0" smtClean="0"/>
              <a:t>長させる必要性は低い。</a:t>
            </a:r>
            <a:r>
              <a:rPr kumimoji="1" lang="en-US" altLang="ja-JP" sz="1200" dirty="0" smtClean="0"/>
              <a:t>VM </a:t>
            </a:r>
            <a:r>
              <a:rPr kumimoji="1" lang="ja-JP" altLang="en-US" sz="1200" dirty="0" smtClean="0"/>
              <a:t>技術を用いて </a:t>
            </a:r>
            <a:r>
              <a:rPr kumimoji="1" lang="en-US" altLang="ja-JP" sz="1200" dirty="0" smtClean="0"/>
              <a:t>DB </a:t>
            </a:r>
            <a:r>
              <a:rPr kumimoji="1" lang="ja-JP" altLang="en-US" sz="1200" dirty="0" smtClean="0"/>
              <a:t>サーバーの冗長は可能。</a:t>
            </a:r>
            <a:endParaRPr kumimoji="1" lang="en-US" altLang="ja-JP" sz="1200" dirty="0" smtClean="0"/>
          </a:p>
          <a:p>
            <a:pPr>
              <a:lnSpc>
                <a:spcPct val="120000"/>
              </a:lnSpc>
            </a:pPr>
            <a:r>
              <a:rPr kumimoji="1" lang="ja-JP" altLang="en-US" sz="1400" b="1" dirty="0" smtClean="0"/>
              <a:t>ソフトウェア負荷分散・冗長技術により、インターネット回線設備やサーバーハードウェアは安価な商品でも </a:t>
            </a:r>
            <a:r>
              <a:rPr kumimoji="1" lang="en-US" altLang="ja-JP" sz="1400" b="1" dirty="0" smtClean="0"/>
              <a:t>OK</a:t>
            </a:r>
            <a:r>
              <a:rPr kumimoji="1" lang="ja-JP" altLang="en-US" sz="1400" b="1" dirty="0" err="1" smtClean="0"/>
              <a:t>。</a:t>
            </a:r>
            <a:r>
              <a:rPr kumimoji="1" lang="ja-JP" altLang="en-US" sz="1400" b="1" dirty="0" smtClean="0"/>
              <a:t>一部の回線や </a:t>
            </a:r>
            <a:r>
              <a:rPr kumimoji="1" lang="en-US" altLang="ja-JP" sz="1400" b="1" dirty="0" smtClean="0"/>
              <a:t>HW</a:t>
            </a:r>
            <a:r>
              <a:rPr lang="ja-JP" altLang="en-US" sz="1400" b="1" dirty="0"/>
              <a:t> </a:t>
            </a:r>
            <a:r>
              <a:rPr lang="ja-JP" altLang="en-US" sz="1400" b="1" dirty="0" smtClean="0"/>
              <a:t>が停止しても、サービスを続行できる。</a:t>
            </a:r>
            <a:endParaRPr kumimoji="1" lang="en-US" altLang="ja-JP" sz="1400" b="1" dirty="0" smtClean="0"/>
          </a:p>
          <a:p>
            <a:pPr lvl="1">
              <a:lnSpc>
                <a:spcPct val="120000"/>
              </a:lnSpc>
            </a:pPr>
            <a:r>
              <a:rPr kumimoji="1" lang="ja-JP" altLang="en-US" sz="1200" dirty="0" smtClean="0"/>
              <a:t>「シン・テレワークシステム」の思想は、ソフトウェア技術により、安価で壊れてもよいハードウェアを並べ、高性能なハードウェア設備やインターネット回線設備によるレガシーなシステムに勝つことである。</a:t>
            </a:r>
            <a:endParaRPr kumimoji="1" lang="en-US" altLang="ja-JP" sz="1200" dirty="0" smtClean="0"/>
          </a:p>
          <a:p>
            <a:pPr lvl="1">
              <a:lnSpc>
                <a:spcPct val="120000"/>
              </a:lnSpc>
            </a:pPr>
            <a:r>
              <a:rPr lang="en-US" altLang="ja-JP" sz="1200" dirty="0" smtClean="0"/>
              <a:t>SLA</a:t>
            </a:r>
            <a:r>
              <a:rPr lang="ja-JP" altLang="en-US" sz="1200" dirty="0" smtClean="0"/>
              <a:t> により</a:t>
            </a:r>
            <a:r>
              <a:rPr kumimoji="1" lang="ja-JP" altLang="en-US" sz="1200" dirty="0" smtClean="0"/>
              <a:t>品質保証されたインターネット回線は不要となり、ブロードバンド的・フレッツ的な、いつ停止するかわからない回線を複数本敷設して大規模システムが構築可能。</a:t>
            </a:r>
            <a:endParaRPr kumimoji="1" lang="en-US" altLang="ja-JP" sz="1200" dirty="0" smtClean="0"/>
          </a:p>
          <a:p>
            <a:pPr lvl="1">
              <a:lnSpc>
                <a:spcPct val="120000"/>
              </a:lnSpc>
            </a:pPr>
            <a:r>
              <a:rPr lang="ja-JP" altLang="en-US" sz="1200" dirty="0" smtClean="0"/>
              <a:t>複数の拠点に分散してシステムを構築可能で、一部の拠点がダウンしてもシステム全体は止まらず稼働。データセンタ、サーバールーム、</a:t>
            </a:r>
            <a:r>
              <a:rPr lang="en-US" altLang="ja-JP" sz="1200" dirty="0" smtClean="0"/>
              <a:t>UPS </a:t>
            </a:r>
            <a:r>
              <a:rPr lang="ja-JP" altLang="en-US" sz="1200" dirty="0" smtClean="0"/>
              <a:t>を不要とし、極めて安価な自宅ラックの集合体で、従来のキャリア品質と同等以上のサービスを構築することを可能とする。</a:t>
            </a:r>
            <a:endParaRPr kumimoji="1" lang="en-US" altLang="ja-JP" sz="1200" dirty="0" smtClean="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11</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1-4. </a:t>
            </a:r>
            <a:r>
              <a:rPr kumimoji="1" lang="ja-JP" altLang="en-US" dirty="0" smtClean="0"/>
              <a:t>ハイパースケール版の革新点</a:t>
            </a:r>
            <a:endParaRPr kumimoji="1" lang="ja-JP" altLang="en-US" dirty="0"/>
          </a:p>
        </p:txBody>
      </p:sp>
    </p:spTree>
    <p:extLst>
      <p:ext uri="{BB962C8B-B14F-4D97-AF65-F5344CB8AC3E}">
        <p14:creationId xmlns:p14="http://schemas.microsoft.com/office/powerpoint/2010/main" val="135109248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411569" y="4755724"/>
            <a:ext cx="11545223" cy="994612"/>
          </a:xfrm>
        </p:spPr>
        <p:txBody>
          <a:bodyPr>
            <a:normAutofit fontScale="92500"/>
          </a:bodyPr>
          <a:lstStyle/>
          <a:p>
            <a:r>
              <a:rPr kumimoji="1" lang="ja-JP" altLang="en-US" dirty="0" smtClean="0"/>
              <a:t>ビルドされたインストーラを、任意の端末にインストールし、構築し稼働しているコントローラおよび中継ゲートウェイを経由してテレワーク通信が可能となっていることを確認する。</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110</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sz="2800" dirty="0"/>
              <a:t>6</a:t>
            </a:r>
            <a:r>
              <a:rPr kumimoji="1" lang="en-US" altLang="ja-JP" sz="2800" dirty="0" smtClean="0"/>
              <a:t>-6. </a:t>
            </a:r>
            <a:r>
              <a:rPr kumimoji="1" lang="ja-JP" altLang="en-US" sz="2800" dirty="0" smtClean="0"/>
              <a:t>生成されたインストーラを用いた、エンドユーザーの視点に立ったゲートウェイシステム全体の動作の確認</a:t>
            </a:r>
            <a:endParaRPr kumimoji="1" lang="ja-JP" altLang="en-US" sz="2800" dirty="0"/>
          </a:p>
        </p:txBody>
      </p:sp>
      <p:pic>
        <p:nvPicPr>
          <p:cNvPr id="5" name="図 4"/>
          <p:cNvPicPr>
            <a:picLocks noChangeAspect="1"/>
          </p:cNvPicPr>
          <p:nvPr/>
        </p:nvPicPr>
        <p:blipFill>
          <a:blip r:embed="rId2"/>
          <a:stretch>
            <a:fillRect/>
          </a:stretch>
        </p:blipFill>
        <p:spPr>
          <a:xfrm>
            <a:off x="222382" y="1097186"/>
            <a:ext cx="3742645" cy="2756407"/>
          </a:xfrm>
          <a:prstGeom prst="rect">
            <a:avLst/>
          </a:prstGeom>
        </p:spPr>
      </p:pic>
      <p:pic>
        <p:nvPicPr>
          <p:cNvPr id="8" name="図 7"/>
          <p:cNvPicPr>
            <a:picLocks noChangeAspect="1"/>
          </p:cNvPicPr>
          <p:nvPr/>
        </p:nvPicPr>
        <p:blipFill>
          <a:blip r:embed="rId3"/>
          <a:stretch>
            <a:fillRect/>
          </a:stretch>
        </p:blipFill>
        <p:spPr>
          <a:xfrm>
            <a:off x="4084816" y="1097186"/>
            <a:ext cx="2863767" cy="3501340"/>
          </a:xfrm>
          <a:prstGeom prst="rect">
            <a:avLst/>
          </a:prstGeom>
        </p:spPr>
      </p:pic>
      <p:pic>
        <p:nvPicPr>
          <p:cNvPr id="9" name="図 8"/>
          <p:cNvPicPr>
            <a:picLocks noChangeAspect="1"/>
          </p:cNvPicPr>
          <p:nvPr/>
        </p:nvPicPr>
        <p:blipFill>
          <a:blip r:embed="rId4"/>
          <a:stretch>
            <a:fillRect/>
          </a:stretch>
        </p:blipFill>
        <p:spPr>
          <a:xfrm>
            <a:off x="7058025" y="2578658"/>
            <a:ext cx="4898767" cy="2063117"/>
          </a:xfrm>
          <a:prstGeom prst="rect">
            <a:avLst/>
          </a:prstGeom>
        </p:spPr>
      </p:pic>
    </p:spTree>
    <p:extLst>
      <p:ext uri="{BB962C8B-B14F-4D97-AF65-F5344CB8AC3E}">
        <p14:creationId xmlns:p14="http://schemas.microsoft.com/office/powerpoint/2010/main" val="418920436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261796" y="158610"/>
            <a:ext cx="5791834" cy="4094457"/>
          </a:xfrm>
        </p:spPr>
        <p:txBody>
          <a:bodyPr>
            <a:normAutofit fontScale="92500" lnSpcReduction="10000"/>
          </a:bodyPr>
          <a:lstStyle/>
          <a:p>
            <a:pPr marL="0" indent="0">
              <a:buNone/>
            </a:pPr>
            <a:r>
              <a:rPr kumimoji="1" lang="ja-JP" altLang="en-US" sz="2000" dirty="0" smtClean="0"/>
              <a:t>以下の挙動の正常性を、一通り確認する。</a:t>
            </a:r>
            <a:endParaRPr kumimoji="1" lang="en-US" altLang="ja-JP" sz="2000" dirty="0" smtClean="0"/>
          </a:p>
          <a:p>
            <a:pPr marL="514350" indent="-514350">
              <a:buFont typeface="+mj-lt"/>
              <a:buAutoNum type="arabicPeriod"/>
            </a:pPr>
            <a:r>
              <a:rPr kumimoji="1" lang="en-US" altLang="ja-JP" sz="2000" dirty="0" smtClean="0"/>
              <a:t>1 </a:t>
            </a:r>
            <a:r>
              <a:rPr kumimoji="1" lang="ja-JP" altLang="en-US" sz="2000" dirty="0" smtClean="0"/>
              <a:t>台以上の </a:t>
            </a:r>
            <a:r>
              <a:rPr kumimoji="1" lang="en-US" altLang="ja-JP" sz="2000" dirty="0" smtClean="0"/>
              <a:t>PC </a:t>
            </a:r>
            <a:r>
              <a:rPr kumimoji="1" lang="ja-JP" altLang="en-US" sz="2000" dirty="0" smtClean="0"/>
              <a:t>で「シン・テレワークシステム サーバー」を起動し、中継システムへの接続が完了すること。</a:t>
            </a:r>
            <a:endParaRPr kumimoji="1" lang="en-US" altLang="ja-JP" sz="2000" dirty="0" smtClean="0"/>
          </a:p>
          <a:p>
            <a:pPr marL="514350" indent="-514350">
              <a:buFont typeface="+mj-lt"/>
              <a:buAutoNum type="arabicPeriod"/>
            </a:pPr>
            <a:r>
              <a:rPr kumimoji="1" lang="ja-JP" altLang="en-US" sz="2000" dirty="0" smtClean="0"/>
              <a:t>「サーバー設定ツール」から、「コンピュータ </a:t>
            </a:r>
            <a:r>
              <a:rPr kumimoji="1" lang="en-US" altLang="ja-JP" sz="2000" dirty="0" smtClean="0"/>
              <a:t>ID</a:t>
            </a:r>
            <a:r>
              <a:rPr kumimoji="1" lang="ja-JP" altLang="en-US" sz="2000" dirty="0" smtClean="0"/>
              <a:t>」の変更が可能であること。</a:t>
            </a:r>
            <a:endParaRPr kumimoji="1" lang="en-US" altLang="ja-JP" sz="2000" dirty="0" smtClean="0"/>
          </a:p>
          <a:p>
            <a:pPr marL="514350" indent="-514350">
              <a:buFont typeface="+mj-lt"/>
              <a:buAutoNum type="arabicPeriod"/>
            </a:pPr>
            <a:r>
              <a:rPr kumimoji="1" lang="ja-JP" altLang="en-US" sz="2000" dirty="0" smtClean="0"/>
              <a:t>別の </a:t>
            </a:r>
            <a:r>
              <a:rPr kumimoji="1" lang="en-US" altLang="ja-JP" sz="2000" dirty="0" smtClean="0"/>
              <a:t>PC </a:t>
            </a:r>
            <a:r>
              <a:rPr kumimoji="1" lang="ja-JP" altLang="en-US" sz="2000" dirty="0" smtClean="0"/>
              <a:t>上の「シン・テレワークシステム クライアント」から、</a:t>
            </a:r>
            <a:r>
              <a:rPr lang="ja-JP" altLang="en-US" sz="2000" dirty="0"/>
              <a:t>中継システムを経由して</a:t>
            </a:r>
            <a:r>
              <a:rPr lang="ja-JP" altLang="en-US" sz="2000" dirty="0" smtClean="0"/>
              <a:t>、</a:t>
            </a:r>
            <a:r>
              <a:rPr lang="ja-JP" altLang="en-US" sz="2000" dirty="0"/>
              <a:t> 「シン・テレワークシステム サーバー</a:t>
            </a:r>
            <a:r>
              <a:rPr lang="ja-JP" altLang="en-US" sz="2000" dirty="0" smtClean="0"/>
              <a:t>」にリモートアクセスできること。</a:t>
            </a:r>
            <a:endParaRPr lang="en-US" altLang="ja-JP" sz="2000" dirty="0" smtClean="0"/>
          </a:p>
          <a:p>
            <a:pPr marL="514350" indent="-514350">
              <a:buFont typeface="+mj-lt"/>
              <a:buAutoNum type="arabicPeriod"/>
            </a:pPr>
            <a:r>
              <a:rPr kumimoji="1" lang="ja-JP" altLang="en-US" sz="2000" dirty="0" smtClean="0"/>
              <a:t>コントローラ管理画面の「セッション一覧」で、接続されているサーバーの一覧が、中継ゲートウェイ毎に表示されること。</a:t>
            </a:r>
            <a:endParaRPr kumimoji="1" lang="en-US" altLang="ja-JP" sz="2000" dirty="0" smtClean="0"/>
          </a:p>
          <a:p>
            <a:pPr marL="514350" indent="-514350">
              <a:buFont typeface="+mj-lt"/>
              <a:buAutoNum type="arabicPeriod"/>
            </a:pPr>
            <a:r>
              <a:rPr lang="ja-JP" altLang="en-US" sz="2000" dirty="0"/>
              <a:t>コントローラ管理画面の</a:t>
            </a:r>
            <a:r>
              <a:rPr lang="ja-JP" altLang="en-US" sz="2000" dirty="0" smtClean="0"/>
              <a:t>「登録済みサーバー一覧」で、コントローラに登録されている </a:t>
            </a:r>
            <a:r>
              <a:rPr lang="en-US" altLang="ja-JP" sz="2000" dirty="0" smtClean="0"/>
              <a:t>(1 </a:t>
            </a:r>
            <a:r>
              <a:rPr lang="ja-JP" altLang="en-US" sz="2000" dirty="0" smtClean="0"/>
              <a:t>回でも起動したことがある</a:t>
            </a:r>
            <a:r>
              <a:rPr lang="en-US" altLang="ja-JP" sz="2000" dirty="0" smtClean="0"/>
              <a:t>) </a:t>
            </a:r>
            <a:r>
              <a:rPr lang="ja-JP" altLang="en-US" sz="2000" dirty="0" smtClean="0"/>
              <a:t>サーバーの一覧が表示されること。</a:t>
            </a:r>
            <a:endParaRPr kumimoji="1" lang="ja-JP" altLang="en-US"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111</a:t>
            </a:fld>
            <a:endParaRPr kumimoji="1" lang="ja-JP" altLang="en-US" dirty="0"/>
          </a:p>
        </p:txBody>
      </p:sp>
      <p:pic>
        <p:nvPicPr>
          <p:cNvPr id="5" name="図 4"/>
          <p:cNvPicPr>
            <a:picLocks noChangeAspect="1"/>
          </p:cNvPicPr>
          <p:nvPr/>
        </p:nvPicPr>
        <p:blipFill>
          <a:blip r:embed="rId2"/>
          <a:stretch>
            <a:fillRect/>
          </a:stretch>
        </p:blipFill>
        <p:spPr>
          <a:xfrm>
            <a:off x="6124575" y="956687"/>
            <a:ext cx="4141641" cy="2360150"/>
          </a:xfrm>
          <a:prstGeom prst="rect">
            <a:avLst/>
          </a:prstGeom>
        </p:spPr>
      </p:pic>
      <p:pic>
        <p:nvPicPr>
          <p:cNvPr id="7" name="図 6"/>
          <p:cNvPicPr>
            <a:picLocks noChangeAspect="1"/>
          </p:cNvPicPr>
          <p:nvPr/>
        </p:nvPicPr>
        <p:blipFill>
          <a:blip r:embed="rId3"/>
          <a:stretch>
            <a:fillRect/>
          </a:stretch>
        </p:blipFill>
        <p:spPr>
          <a:xfrm>
            <a:off x="2987567" y="4108453"/>
            <a:ext cx="8403020" cy="2555150"/>
          </a:xfrm>
          <a:prstGeom prst="rect">
            <a:avLst/>
          </a:prstGeom>
          <a:ln w="19050">
            <a:solidFill>
              <a:schemeClr val="tx1"/>
            </a:solidFill>
          </a:ln>
        </p:spPr>
      </p:pic>
      <p:sp>
        <p:nvSpPr>
          <p:cNvPr id="9" name="正方形/長方形 8"/>
          <p:cNvSpPr/>
          <p:nvPr/>
        </p:nvSpPr>
        <p:spPr>
          <a:xfrm>
            <a:off x="6861451" y="1813034"/>
            <a:ext cx="3330956" cy="135583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2983132" y="4658711"/>
            <a:ext cx="8572991" cy="89075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7019107" y="3316837"/>
            <a:ext cx="4000990" cy="369332"/>
          </a:xfrm>
          <a:prstGeom prst="rect">
            <a:avLst/>
          </a:prstGeom>
          <a:noFill/>
        </p:spPr>
        <p:txBody>
          <a:bodyPr wrap="square" rtlCol="0">
            <a:spAutoFit/>
          </a:bodyPr>
          <a:lstStyle/>
          <a:p>
            <a:r>
              <a:rPr kumimoji="1" lang="ja-JP" altLang="en-US" dirty="0" smtClean="0">
                <a:solidFill>
                  <a:srgbClr val="FF0000"/>
                </a:solidFill>
              </a:rPr>
              <a:t>コンピュータ </a:t>
            </a:r>
            <a:r>
              <a:rPr kumimoji="1" lang="en-US" altLang="ja-JP" dirty="0" smtClean="0">
                <a:solidFill>
                  <a:srgbClr val="FF0000"/>
                </a:solidFill>
              </a:rPr>
              <a:t>ID </a:t>
            </a:r>
            <a:r>
              <a:rPr kumimoji="1" lang="ja-JP" altLang="en-US" dirty="0" smtClean="0">
                <a:solidFill>
                  <a:srgbClr val="FF0000"/>
                </a:solidFill>
              </a:rPr>
              <a:t>の変更が可能か</a:t>
            </a:r>
            <a:r>
              <a:rPr kumimoji="1" lang="en-US" altLang="ja-JP" dirty="0" smtClean="0">
                <a:solidFill>
                  <a:srgbClr val="FF0000"/>
                </a:solidFill>
              </a:rPr>
              <a:t>?</a:t>
            </a:r>
            <a:endParaRPr kumimoji="1" lang="ja-JP" altLang="en-US" dirty="0">
              <a:solidFill>
                <a:srgbClr val="FF0000"/>
              </a:solidFill>
            </a:endParaRPr>
          </a:p>
        </p:txBody>
      </p:sp>
      <p:sp>
        <p:nvSpPr>
          <p:cNvPr id="12" name="テキスト ボックス 11"/>
          <p:cNvSpPr txBox="1"/>
          <p:nvPr/>
        </p:nvSpPr>
        <p:spPr>
          <a:xfrm>
            <a:off x="651502" y="4658711"/>
            <a:ext cx="2166094" cy="1477328"/>
          </a:xfrm>
          <a:prstGeom prst="rect">
            <a:avLst/>
          </a:prstGeom>
          <a:noFill/>
        </p:spPr>
        <p:txBody>
          <a:bodyPr wrap="square" rtlCol="0">
            <a:spAutoFit/>
          </a:bodyPr>
          <a:lstStyle/>
          <a:p>
            <a:r>
              <a:rPr kumimoji="1" lang="ja-JP" altLang="en-US" dirty="0" smtClean="0">
                <a:solidFill>
                  <a:srgbClr val="FF0000"/>
                </a:solidFill>
              </a:rPr>
              <a:t>中継ゲートウェイごとに受け持っているサーバーのセッションがほぼリアルタイムで表示されるか</a:t>
            </a:r>
            <a:r>
              <a:rPr kumimoji="1" lang="en-US" altLang="ja-JP" dirty="0" smtClean="0">
                <a:solidFill>
                  <a:srgbClr val="FF0000"/>
                </a:solidFill>
              </a:rPr>
              <a:t>?</a:t>
            </a:r>
            <a:endParaRPr kumimoji="1" lang="ja-JP" altLang="en-US" dirty="0">
              <a:solidFill>
                <a:srgbClr val="FF0000"/>
              </a:solidFill>
            </a:endParaRPr>
          </a:p>
        </p:txBody>
      </p:sp>
    </p:spTree>
    <p:extLst>
      <p:ext uri="{BB962C8B-B14F-4D97-AF65-F5344CB8AC3E}">
        <p14:creationId xmlns:p14="http://schemas.microsoft.com/office/powerpoint/2010/main" val="39526993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図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10896" y="2918130"/>
            <a:ext cx="1312052" cy="1312052"/>
          </a:xfrm>
          <a:prstGeom prst="rect">
            <a:avLst/>
          </a:prstGeom>
        </p:spPr>
      </p:pic>
      <p:pic>
        <p:nvPicPr>
          <p:cNvPr id="10" name="図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10600" y="3801087"/>
            <a:ext cx="1699610" cy="2793167"/>
          </a:xfrm>
          <a:prstGeom prst="rect">
            <a:avLst/>
          </a:prstGeom>
        </p:spPr>
      </p:pic>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112</a:t>
            </a:fld>
            <a:endParaRPr kumimoji="1" lang="ja-JP" altLang="en-US" dirty="0"/>
          </a:p>
        </p:txBody>
      </p:sp>
      <p:sp>
        <p:nvSpPr>
          <p:cNvPr id="3" name="テキスト ボックス 2"/>
          <p:cNvSpPr txBox="1"/>
          <p:nvPr/>
        </p:nvSpPr>
        <p:spPr>
          <a:xfrm>
            <a:off x="275896" y="1191459"/>
            <a:ext cx="11603421" cy="1107996"/>
          </a:xfrm>
          <a:prstGeom prst="rect">
            <a:avLst/>
          </a:prstGeom>
          <a:solidFill>
            <a:schemeClr val="accent4"/>
          </a:solidFill>
        </p:spPr>
        <p:txBody>
          <a:bodyPr wrap="square" rtlCol="0" anchor="ctr">
            <a:spAutoFit/>
          </a:bodyPr>
          <a:lstStyle/>
          <a:p>
            <a:pPr algn="ctr"/>
            <a:r>
              <a:rPr kumimoji="1" lang="en-US" altLang="ja-JP" sz="6600" dirty="0" smtClean="0"/>
              <a:t>7. </a:t>
            </a:r>
            <a:r>
              <a:rPr kumimoji="1" lang="ja-JP" altLang="en-US" sz="6600" dirty="0" smtClean="0"/>
              <a:t>コントローラの冗長化</a:t>
            </a:r>
            <a:endParaRPr kumimoji="1" lang="ja-JP" altLang="en-US" sz="6600" dirty="0"/>
          </a:p>
        </p:txBody>
      </p:sp>
      <p:pic>
        <p:nvPicPr>
          <p:cNvPr id="7" name="図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9596702" y="3801088"/>
            <a:ext cx="1699610" cy="2793167"/>
          </a:xfrm>
          <a:prstGeom prst="rect">
            <a:avLst/>
          </a:prstGeom>
        </p:spPr>
      </p:pic>
      <p:pic>
        <p:nvPicPr>
          <p:cNvPr id="8" name="図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36550" y="5197670"/>
            <a:ext cx="1067744" cy="1544350"/>
          </a:xfrm>
          <a:prstGeom prst="rect">
            <a:avLst/>
          </a:prstGeom>
        </p:spPr>
      </p:pic>
    </p:spTree>
    <p:extLst>
      <p:ext uri="{BB962C8B-B14F-4D97-AF65-F5344CB8AC3E}">
        <p14:creationId xmlns:p14="http://schemas.microsoft.com/office/powerpoint/2010/main" val="416628253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テキスト ボックス 135"/>
          <p:cNvSpPr txBox="1"/>
          <p:nvPr/>
        </p:nvSpPr>
        <p:spPr>
          <a:xfrm>
            <a:off x="4674340" y="6010606"/>
            <a:ext cx="7012146" cy="646331"/>
          </a:xfrm>
          <a:prstGeom prst="rect">
            <a:avLst/>
          </a:prstGeom>
          <a:solidFill>
            <a:srgbClr val="FFFFCC"/>
          </a:solidFill>
        </p:spPr>
        <p:txBody>
          <a:bodyPr wrap="square" rtlCol="0">
            <a:spAutoFit/>
          </a:bodyPr>
          <a:lstStyle/>
          <a:p>
            <a:r>
              <a:rPr kumimoji="1" lang="en-US" altLang="ja-JP" dirty="0" smtClean="0"/>
              <a:t>1 </a:t>
            </a:r>
            <a:r>
              <a:rPr kumimoji="1" lang="ja-JP" altLang="en-US" dirty="0" smtClean="0"/>
              <a:t>台のコントローラがダウンしても全機能が稼働し続けることを実現する。</a:t>
            </a:r>
          </a:p>
          <a:p>
            <a:r>
              <a:rPr kumimoji="1" lang="ja-JP" altLang="en-US" dirty="0" smtClean="0"/>
              <a:t>また、データベースがダウンしてもほとんどの機能が</a:t>
            </a:r>
            <a:r>
              <a:rPr lang="ja-JP" altLang="en-US" dirty="0" smtClean="0"/>
              <a:t>稼働</a:t>
            </a:r>
            <a:r>
              <a:rPr lang="ja-JP" altLang="en-US" dirty="0"/>
              <a:t>し続けることを実現する。</a:t>
            </a:r>
            <a:endParaRPr kumimoji="1" lang="ja-JP" altLang="en-US" dirty="0"/>
          </a:p>
        </p:txBody>
      </p:sp>
      <p:sp>
        <p:nvSpPr>
          <p:cNvPr id="2" name="コンテンツ プレースホルダー 1"/>
          <p:cNvSpPr>
            <a:spLocks noGrp="1"/>
          </p:cNvSpPr>
          <p:nvPr>
            <p:ph idx="1"/>
          </p:nvPr>
        </p:nvSpPr>
        <p:spPr>
          <a:xfrm>
            <a:off x="309092" y="95550"/>
            <a:ext cx="11545223" cy="1023803"/>
          </a:xfrm>
        </p:spPr>
        <p:txBody>
          <a:bodyPr>
            <a:normAutofit/>
          </a:bodyPr>
          <a:lstStyle/>
          <a:p>
            <a:r>
              <a:rPr kumimoji="1" lang="ja-JP" altLang="en-US" b="1" dirty="0" smtClean="0"/>
              <a:t>第 </a:t>
            </a:r>
            <a:r>
              <a:rPr kumimoji="1" lang="en-US" altLang="ja-JP" b="1" dirty="0" smtClean="0"/>
              <a:t>6 </a:t>
            </a:r>
            <a:r>
              <a:rPr kumimoji="1" lang="ja-JP" altLang="en-US" b="1" dirty="0" smtClean="0"/>
              <a:t>章までで、以下のシステムを構築する方法を説明した。</a:t>
            </a:r>
          </a:p>
          <a:p>
            <a:pPr lvl="1"/>
            <a:r>
              <a:rPr kumimoji="1" lang="ja-JP" altLang="en-US" sz="2800" dirty="0" smtClean="0"/>
              <a:t>コントローラ </a:t>
            </a:r>
            <a:r>
              <a:rPr kumimoji="1" lang="en-US" altLang="ja-JP" sz="2800" dirty="0" smtClean="0"/>
              <a:t>× 1 </a:t>
            </a:r>
            <a:r>
              <a:rPr kumimoji="1" lang="ja-JP" altLang="en-US" sz="2800" dirty="0" smtClean="0"/>
              <a:t>台、</a:t>
            </a:r>
            <a:r>
              <a:rPr lang="ja-JP" altLang="en-US" sz="2800" dirty="0"/>
              <a:t>中継</a:t>
            </a:r>
            <a:r>
              <a:rPr kumimoji="1" lang="ja-JP" altLang="en-US" sz="2800" dirty="0" smtClean="0"/>
              <a:t>ゲートウェイ </a:t>
            </a:r>
            <a:r>
              <a:rPr kumimoji="1" lang="en-US" altLang="ja-JP" sz="2800" dirty="0" smtClean="0"/>
              <a:t>×</a:t>
            </a:r>
            <a:r>
              <a:rPr kumimoji="1" lang="ja-JP" altLang="en-US" sz="2800" dirty="0" smtClean="0"/>
              <a:t> 複数台</a:t>
            </a:r>
            <a:endParaRPr kumimoji="1" lang="ja-JP" altLang="en-US" sz="28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113</a:t>
            </a:fld>
            <a:endParaRPr kumimoji="1" lang="ja-JP" altLang="en-US" dirty="0"/>
          </a:p>
        </p:txBody>
      </p:sp>
      <p:sp>
        <p:nvSpPr>
          <p:cNvPr id="5" name="コンテンツ プレースホルダー 1"/>
          <p:cNvSpPr txBox="1">
            <a:spLocks/>
          </p:cNvSpPr>
          <p:nvPr/>
        </p:nvSpPr>
        <p:spPr>
          <a:xfrm>
            <a:off x="309092" y="3191988"/>
            <a:ext cx="11545223" cy="138995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b="1" dirty="0" smtClean="0"/>
              <a:t>第 </a:t>
            </a:r>
            <a:r>
              <a:rPr lang="en-US" altLang="ja-JP" b="1" dirty="0" smtClean="0"/>
              <a:t>7 </a:t>
            </a:r>
            <a:r>
              <a:rPr lang="ja-JP" altLang="en-US" b="1" dirty="0" smtClean="0"/>
              <a:t>章では、以下の冗長システムを構築する手法を述べる。</a:t>
            </a:r>
            <a:endParaRPr lang="en-US" altLang="ja-JP" b="1" dirty="0" smtClean="0"/>
          </a:p>
          <a:p>
            <a:pPr lvl="1"/>
            <a:r>
              <a:rPr lang="ja-JP" altLang="en-US" sz="2800" dirty="0" smtClean="0"/>
              <a:t>コントローラ </a:t>
            </a:r>
            <a:r>
              <a:rPr lang="en-US" altLang="ja-JP" sz="2800" dirty="0" smtClean="0"/>
              <a:t>× </a:t>
            </a:r>
            <a:r>
              <a:rPr lang="ja-JP" altLang="en-US" sz="2800" dirty="0" smtClean="0"/>
              <a:t>複数台、</a:t>
            </a:r>
            <a:r>
              <a:rPr lang="ja-JP" altLang="en-US" sz="2800" dirty="0"/>
              <a:t>中継</a:t>
            </a:r>
            <a:r>
              <a:rPr lang="ja-JP" altLang="en-US" sz="2800" dirty="0" smtClean="0"/>
              <a:t>ゲートウェイ </a:t>
            </a:r>
            <a:r>
              <a:rPr lang="en-US" altLang="ja-JP" sz="2800" dirty="0" smtClean="0"/>
              <a:t>× </a:t>
            </a:r>
            <a:r>
              <a:rPr lang="ja-JP" altLang="en-US" sz="2800" dirty="0" smtClean="0"/>
              <a:t>複数台</a:t>
            </a:r>
            <a:endParaRPr lang="ja-JP" altLang="en-US" sz="2800" dirty="0"/>
          </a:p>
        </p:txBody>
      </p:sp>
      <p:grpSp>
        <p:nvGrpSpPr>
          <p:cNvPr id="8" name="Group 4338"/>
          <p:cNvGrpSpPr>
            <a:grpSpLocks/>
          </p:cNvGrpSpPr>
          <p:nvPr/>
        </p:nvGrpSpPr>
        <p:grpSpPr bwMode="auto">
          <a:xfrm>
            <a:off x="3143743" y="1119353"/>
            <a:ext cx="501869" cy="756484"/>
            <a:chOff x="536" y="997"/>
            <a:chExt cx="492" cy="685"/>
          </a:xfrm>
        </p:grpSpPr>
        <p:sp>
          <p:nvSpPr>
            <p:cNvPr id="9"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5"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9"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0"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3"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4"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5"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6"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7"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8"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9"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0"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1"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32"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pic>
        <p:nvPicPr>
          <p:cNvPr id="34"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32074" y="1296650"/>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5" name="テキスト ボックス 34"/>
          <p:cNvSpPr txBox="1"/>
          <p:nvPr/>
        </p:nvSpPr>
        <p:spPr>
          <a:xfrm>
            <a:off x="2883494" y="1852407"/>
            <a:ext cx="1324304" cy="369332"/>
          </a:xfrm>
          <a:prstGeom prst="rect">
            <a:avLst/>
          </a:prstGeom>
          <a:noFill/>
        </p:spPr>
        <p:txBody>
          <a:bodyPr wrap="square" rtlCol="0">
            <a:spAutoFit/>
          </a:bodyPr>
          <a:lstStyle/>
          <a:p>
            <a:r>
              <a:rPr kumimoji="1" lang="ja-JP" altLang="en-US" dirty="0" smtClean="0"/>
              <a:t>コントローラ</a:t>
            </a:r>
            <a:endParaRPr kumimoji="1" lang="ja-JP" altLang="en-US" dirty="0"/>
          </a:p>
        </p:txBody>
      </p:sp>
      <p:sp>
        <p:nvSpPr>
          <p:cNvPr id="36" name="フローチャート: 磁気ディスク 35"/>
          <p:cNvSpPr/>
          <p:nvPr/>
        </p:nvSpPr>
        <p:spPr>
          <a:xfrm>
            <a:off x="2104734" y="1189176"/>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テキスト ボックス 36"/>
          <p:cNvSpPr txBox="1"/>
          <p:nvPr/>
        </p:nvSpPr>
        <p:spPr>
          <a:xfrm>
            <a:off x="1867255" y="1572564"/>
            <a:ext cx="1324304" cy="738664"/>
          </a:xfrm>
          <a:prstGeom prst="rect">
            <a:avLst/>
          </a:prstGeom>
          <a:noFill/>
        </p:spPr>
        <p:txBody>
          <a:bodyPr wrap="square" rtlCol="0">
            <a:spAutoFit/>
          </a:bodyPr>
          <a:lstStyle/>
          <a:p>
            <a:r>
              <a:rPr kumimoji="1" lang="ja-JP" altLang="en-US" sz="1400" dirty="0" smtClean="0"/>
              <a:t>同一ホスト上の</a:t>
            </a:r>
            <a:endParaRPr kumimoji="1" lang="en-US" altLang="ja-JP" sz="1400" dirty="0" smtClean="0"/>
          </a:p>
          <a:p>
            <a:r>
              <a:rPr kumimoji="1" lang="ja-JP" altLang="en-US" sz="1400" dirty="0" smtClean="0"/>
              <a:t>データベース</a:t>
            </a:r>
            <a:endParaRPr kumimoji="1" lang="en-US" altLang="ja-JP" sz="1400" dirty="0" smtClean="0"/>
          </a:p>
          <a:p>
            <a:r>
              <a:rPr lang="en-US" altLang="ja-JP" sz="1400" dirty="0" smtClean="0"/>
              <a:t>(SQL Server)</a:t>
            </a:r>
            <a:endParaRPr kumimoji="1" lang="ja-JP" altLang="en-US" sz="1400" dirty="0"/>
          </a:p>
        </p:txBody>
      </p:sp>
      <p:pic>
        <p:nvPicPr>
          <p:cNvPr id="38"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32074" y="1941896"/>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9"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32074" y="2611246"/>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0" name="テキスト ボックス 39"/>
          <p:cNvSpPr txBox="1"/>
          <p:nvPr/>
        </p:nvSpPr>
        <p:spPr>
          <a:xfrm>
            <a:off x="6974644" y="1362311"/>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42" name="テキスト ボックス 41"/>
          <p:cNvSpPr txBox="1"/>
          <p:nvPr/>
        </p:nvSpPr>
        <p:spPr>
          <a:xfrm>
            <a:off x="6974644" y="2110592"/>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43" name="テキスト ボックス 42"/>
          <p:cNvSpPr txBox="1"/>
          <p:nvPr/>
        </p:nvSpPr>
        <p:spPr>
          <a:xfrm>
            <a:off x="6974643" y="2822656"/>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cxnSp>
        <p:nvCxnSpPr>
          <p:cNvPr id="45" name="直線矢印コネクタ 44"/>
          <p:cNvCxnSpPr/>
          <p:nvPr/>
        </p:nvCxnSpPr>
        <p:spPr>
          <a:xfrm flipH="1">
            <a:off x="3799489" y="1522123"/>
            <a:ext cx="2151993"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線矢印コネクタ 45"/>
          <p:cNvCxnSpPr/>
          <p:nvPr/>
        </p:nvCxnSpPr>
        <p:spPr>
          <a:xfrm flipH="1" flipV="1">
            <a:off x="3799490" y="1632313"/>
            <a:ext cx="2222937" cy="53505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線矢印コネクタ 47"/>
          <p:cNvCxnSpPr/>
          <p:nvPr/>
        </p:nvCxnSpPr>
        <p:spPr>
          <a:xfrm flipH="1" flipV="1">
            <a:off x="3808193" y="1783722"/>
            <a:ext cx="2231638" cy="104544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50" name="テキスト ボックス 49"/>
          <p:cNvSpPr txBox="1"/>
          <p:nvPr/>
        </p:nvSpPr>
        <p:spPr>
          <a:xfrm>
            <a:off x="4207798" y="1152484"/>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sp>
        <p:nvSpPr>
          <p:cNvPr id="51" name="テキスト ボックス 50"/>
          <p:cNvSpPr txBox="1"/>
          <p:nvPr/>
        </p:nvSpPr>
        <p:spPr>
          <a:xfrm>
            <a:off x="4444215" y="1514898"/>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sp>
        <p:nvSpPr>
          <p:cNvPr id="52" name="テキスト ボックス 51"/>
          <p:cNvSpPr txBox="1"/>
          <p:nvPr/>
        </p:nvSpPr>
        <p:spPr>
          <a:xfrm>
            <a:off x="4537126" y="1918310"/>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grpSp>
        <p:nvGrpSpPr>
          <p:cNvPr id="53" name="Group 4338"/>
          <p:cNvGrpSpPr>
            <a:grpSpLocks/>
          </p:cNvGrpSpPr>
          <p:nvPr/>
        </p:nvGrpSpPr>
        <p:grpSpPr bwMode="auto">
          <a:xfrm>
            <a:off x="3191559" y="4128342"/>
            <a:ext cx="501869" cy="756484"/>
            <a:chOff x="536" y="997"/>
            <a:chExt cx="492" cy="685"/>
          </a:xfrm>
        </p:grpSpPr>
        <p:sp>
          <p:nvSpPr>
            <p:cNvPr id="54"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5"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6"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7"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8"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9"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60"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1"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2"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3"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4"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5"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6"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7"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8"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9"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0"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71"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2"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3"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4"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75"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76"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77"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pic>
        <p:nvPicPr>
          <p:cNvPr id="78"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79890" y="4305639"/>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9" name="テキスト ボックス 78"/>
          <p:cNvSpPr txBox="1"/>
          <p:nvPr/>
        </p:nvSpPr>
        <p:spPr>
          <a:xfrm>
            <a:off x="2694743" y="4940875"/>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1</a:t>
            </a:r>
            <a:endParaRPr kumimoji="1" lang="ja-JP" altLang="en-US" dirty="0"/>
          </a:p>
        </p:txBody>
      </p:sp>
      <p:sp>
        <p:nvSpPr>
          <p:cNvPr id="80" name="フローチャート: 磁気ディスク 79"/>
          <p:cNvSpPr/>
          <p:nvPr/>
        </p:nvSpPr>
        <p:spPr>
          <a:xfrm>
            <a:off x="1048452" y="4247164"/>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1" name="テキスト ボックス 80"/>
          <p:cNvSpPr txBox="1"/>
          <p:nvPr/>
        </p:nvSpPr>
        <p:spPr>
          <a:xfrm>
            <a:off x="882740" y="4631609"/>
            <a:ext cx="1324304" cy="523220"/>
          </a:xfrm>
          <a:prstGeom prst="rect">
            <a:avLst/>
          </a:prstGeom>
          <a:noFill/>
        </p:spPr>
        <p:txBody>
          <a:bodyPr wrap="square" rtlCol="0">
            <a:spAutoFit/>
          </a:bodyPr>
          <a:lstStyle/>
          <a:p>
            <a:r>
              <a:rPr kumimoji="1" lang="ja-JP" altLang="en-US" sz="1400" dirty="0" smtClean="0"/>
              <a:t>データベース</a:t>
            </a:r>
            <a:endParaRPr kumimoji="1" lang="en-US" altLang="ja-JP" sz="1400" dirty="0" smtClean="0"/>
          </a:p>
          <a:p>
            <a:r>
              <a:rPr lang="en-US" altLang="ja-JP" sz="1400" dirty="0" smtClean="0"/>
              <a:t>(SQL Server)</a:t>
            </a:r>
            <a:endParaRPr kumimoji="1" lang="ja-JP" altLang="en-US" sz="1400" dirty="0"/>
          </a:p>
        </p:txBody>
      </p:sp>
      <p:pic>
        <p:nvPicPr>
          <p:cNvPr id="82"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79890" y="4950885"/>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3"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88424" y="5505912"/>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4" name="テキスト ボックス 83"/>
          <p:cNvSpPr txBox="1"/>
          <p:nvPr/>
        </p:nvSpPr>
        <p:spPr>
          <a:xfrm>
            <a:off x="7022460" y="4371300"/>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85" name="テキスト ボックス 84"/>
          <p:cNvSpPr txBox="1"/>
          <p:nvPr/>
        </p:nvSpPr>
        <p:spPr>
          <a:xfrm>
            <a:off x="7022460" y="5119581"/>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86" name="テキスト ボックス 85"/>
          <p:cNvSpPr txBox="1"/>
          <p:nvPr/>
        </p:nvSpPr>
        <p:spPr>
          <a:xfrm>
            <a:off x="7022459" y="5580696"/>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cxnSp>
        <p:nvCxnSpPr>
          <p:cNvPr id="87" name="直線矢印コネクタ 86"/>
          <p:cNvCxnSpPr/>
          <p:nvPr/>
        </p:nvCxnSpPr>
        <p:spPr>
          <a:xfrm flipH="1">
            <a:off x="3847305" y="4531112"/>
            <a:ext cx="2151993"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88" name="直線矢印コネクタ 87"/>
          <p:cNvCxnSpPr/>
          <p:nvPr/>
        </p:nvCxnSpPr>
        <p:spPr>
          <a:xfrm flipH="1" flipV="1">
            <a:off x="3847306" y="4641302"/>
            <a:ext cx="2222937" cy="53505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89" name="直線矢印コネクタ 88"/>
          <p:cNvCxnSpPr/>
          <p:nvPr/>
        </p:nvCxnSpPr>
        <p:spPr>
          <a:xfrm flipH="1" flipV="1">
            <a:off x="3856009" y="4792711"/>
            <a:ext cx="2231638" cy="104544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90" name="テキスト ボックス 89"/>
          <p:cNvSpPr txBox="1"/>
          <p:nvPr/>
        </p:nvSpPr>
        <p:spPr>
          <a:xfrm>
            <a:off x="4255614" y="4161473"/>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sp>
        <p:nvSpPr>
          <p:cNvPr id="91" name="テキスト ボックス 90"/>
          <p:cNvSpPr txBox="1"/>
          <p:nvPr/>
        </p:nvSpPr>
        <p:spPr>
          <a:xfrm>
            <a:off x="4492031" y="4523887"/>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sp>
        <p:nvSpPr>
          <p:cNvPr id="92" name="テキスト ボックス 91"/>
          <p:cNvSpPr txBox="1"/>
          <p:nvPr/>
        </p:nvSpPr>
        <p:spPr>
          <a:xfrm>
            <a:off x="4584942" y="4927299"/>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grpSp>
        <p:nvGrpSpPr>
          <p:cNvPr id="93" name="Group 4338"/>
          <p:cNvGrpSpPr>
            <a:grpSpLocks/>
          </p:cNvGrpSpPr>
          <p:nvPr/>
        </p:nvGrpSpPr>
        <p:grpSpPr bwMode="auto">
          <a:xfrm>
            <a:off x="3184195" y="5487063"/>
            <a:ext cx="501869" cy="756484"/>
            <a:chOff x="536" y="997"/>
            <a:chExt cx="492" cy="685"/>
          </a:xfrm>
        </p:grpSpPr>
        <p:sp>
          <p:nvSpPr>
            <p:cNvPr id="94"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5"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6"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7"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8"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9"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00"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1"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2"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3"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04"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05"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6"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7"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8"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9"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0"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11"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2"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3"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4"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15"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16"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17"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118" name="テキスト ボックス 117"/>
          <p:cNvSpPr txBox="1"/>
          <p:nvPr/>
        </p:nvSpPr>
        <p:spPr>
          <a:xfrm>
            <a:off x="2732548" y="6220637"/>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2</a:t>
            </a:r>
            <a:endParaRPr kumimoji="1" lang="ja-JP" altLang="en-US" dirty="0"/>
          </a:p>
        </p:txBody>
      </p:sp>
      <p:cxnSp>
        <p:nvCxnSpPr>
          <p:cNvPr id="119" name="直線矢印コネクタ 118"/>
          <p:cNvCxnSpPr/>
          <p:nvPr/>
        </p:nvCxnSpPr>
        <p:spPr>
          <a:xfrm flipH="1">
            <a:off x="3895831" y="4708553"/>
            <a:ext cx="2151994" cy="1096565"/>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直線矢印コネクタ 120"/>
          <p:cNvCxnSpPr/>
          <p:nvPr/>
        </p:nvCxnSpPr>
        <p:spPr>
          <a:xfrm flipH="1">
            <a:off x="3895831" y="5263872"/>
            <a:ext cx="2178650" cy="633649"/>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直線矢印コネクタ 122"/>
          <p:cNvCxnSpPr/>
          <p:nvPr/>
        </p:nvCxnSpPr>
        <p:spPr>
          <a:xfrm flipH="1">
            <a:off x="3903053" y="5909932"/>
            <a:ext cx="2171428" cy="149941"/>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25" name="テキスト ボックス 124"/>
          <p:cNvSpPr txBox="1"/>
          <p:nvPr/>
        </p:nvSpPr>
        <p:spPr>
          <a:xfrm>
            <a:off x="3987252" y="5249835"/>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sp>
        <p:nvSpPr>
          <p:cNvPr id="126" name="テキスト ボックス 125"/>
          <p:cNvSpPr txBox="1"/>
          <p:nvPr/>
        </p:nvSpPr>
        <p:spPr>
          <a:xfrm>
            <a:off x="4570199" y="5342811"/>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sp>
        <p:nvSpPr>
          <p:cNvPr id="127" name="テキスト ボックス 126"/>
          <p:cNvSpPr txBox="1"/>
          <p:nvPr/>
        </p:nvSpPr>
        <p:spPr>
          <a:xfrm>
            <a:off x="4954985" y="5704610"/>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cxnSp>
        <p:nvCxnSpPr>
          <p:cNvPr id="129" name="直線コネクタ 128"/>
          <p:cNvCxnSpPr>
            <a:stCxn id="36" idx="4"/>
          </p:cNvCxnSpPr>
          <p:nvPr/>
        </p:nvCxnSpPr>
        <p:spPr>
          <a:xfrm flipV="1">
            <a:off x="2774768" y="1362311"/>
            <a:ext cx="368975" cy="23934"/>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30" name="直線コネクタ 129"/>
          <p:cNvCxnSpPr/>
          <p:nvPr/>
        </p:nvCxnSpPr>
        <p:spPr>
          <a:xfrm flipV="1">
            <a:off x="1719893" y="4420299"/>
            <a:ext cx="1464302" cy="23934"/>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32" name="直線コネクタ 131"/>
          <p:cNvCxnSpPr/>
          <p:nvPr/>
        </p:nvCxnSpPr>
        <p:spPr>
          <a:xfrm>
            <a:off x="1719893" y="4516128"/>
            <a:ext cx="1464302" cy="1402508"/>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sp>
        <p:nvSpPr>
          <p:cNvPr id="134" name="テキスト ボックス 133"/>
          <p:cNvSpPr txBox="1"/>
          <p:nvPr/>
        </p:nvSpPr>
        <p:spPr>
          <a:xfrm>
            <a:off x="693683" y="5342811"/>
            <a:ext cx="1835724" cy="1200329"/>
          </a:xfrm>
          <a:prstGeom prst="rect">
            <a:avLst/>
          </a:prstGeom>
          <a:noFill/>
        </p:spPr>
        <p:txBody>
          <a:bodyPr wrap="square" rtlCol="0">
            <a:spAutoFit/>
          </a:bodyPr>
          <a:lstStyle/>
          <a:p>
            <a:r>
              <a:rPr kumimoji="1" lang="ja-JP" altLang="en-US" sz="1200" dirty="0" smtClean="0"/>
              <a:t>↑ データベースは、単一である必要がある。</a:t>
            </a:r>
            <a:endParaRPr kumimoji="1" lang="en-US" altLang="ja-JP" sz="1200" dirty="0" smtClean="0"/>
          </a:p>
          <a:p>
            <a:r>
              <a:rPr kumimoji="1" lang="ja-JP" altLang="en-US" sz="1200" dirty="0" smtClean="0"/>
              <a:t>コントローラ </a:t>
            </a:r>
            <a:r>
              <a:rPr kumimoji="1" lang="en-US" altLang="ja-JP" sz="1200" dirty="0" smtClean="0"/>
              <a:t>1, </a:t>
            </a:r>
            <a:r>
              <a:rPr kumimoji="1" lang="ja-JP" altLang="en-US" sz="1200" dirty="0" smtClean="0"/>
              <a:t>コントローラ </a:t>
            </a:r>
            <a:r>
              <a:rPr kumimoji="1" lang="en-US" altLang="ja-JP" sz="1200" dirty="0" smtClean="0"/>
              <a:t>2</a:t>
            </a:r>
          </a:p>
          <a:p>
            <a:r>
              <a:rPr kumimoji="1" lang="ja-JP" altLang="en-US" sz="1200" dirty="0" smtClean="0"/>
              <a:t>のいずれかと同一ホスト上でもよいし、データベース専用のホストを立ててもよい。</a:t>
            </a:r>
            <a:endParaRPr kumimoji="1" lang="ja-JP" altLang="en-US" sz="1200" dirty="0"/>
          </a:p>
        </p:txBody>
      </p:sp>
      <p:sp>
        <p:nvSpPr>
          <p:cNvPr id="135" name="テキスト ボックス 134"/>
          <p:cNvSpPr txBox="1"/>
          <p:nvPr/>
        </p:nvSpPr>
        <p:spPr>
          <a:xfrm>
            <a:off x="484644" y="2512551"/>
            <a:ext cx="4777471" cy="646331"/>
          </a:xfrm>
          <a:prstGeom prst="rect">
            <a:avLst/>
          </a:prstGeom>
          <a:solidFill>
            <a:srgbClr val="FFFFCC"/>
          </a:solidFill>
        </p:spPr>
        <p:txBody>
          <a:bodyPr wrap="square" rtlCol="0">
            <a:spAutoFit/>
          </a:bodyPr>
          <a:lstStyle/>
          <a:p>
            <a:r>
              <a:rPr kumimoji="1" lang="ja-JP" altLang="en-US" dirty="0" smtClean="0"/>
              <a:t>この方式では、コントローラノードがダウンすると、新たなセッションが確立できなくなるという問題があった。</a:t>
            </a:r>
            <a:endParaRPr kumimoji="1" lang="ja-JP" altLang="en-US" dirty="0"/>
          </a:p>
        </p:txBody>
      </p:sp>
    </p:spTree>
    <p:extLst>
      <p:ext uri="{BB962C8B-B14F-4D97-AF65-F5344CB8AC3E}">
        <p14:creationId xmlns:p14="http://schemas.microsoft.com/office/powerpoint/2010/main" val="222252252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091629"/>
            <a:ext cx="11545223" cy="4386888"/>
          </a:xfrm>
        </p:spPr>
        <p:txBody>
          <a:bodyPr>
            <a:normAutofit fontScale="77500" lnSpcReduction="20000"/>
          </a:bodyPr>
          <a:lstStyle/>
          <a:p>
            <a:pPr>
              <a:lnSpc>
                <a:spcPct val="110000"/>
              </a:lnSpc>
            </a:pPr>
            <a:r>
              <a:rPr lang="en-US" altLang="ja-JP" sz="2000" b="1" dirty="0"/>
              <a:t>VM </a:t>
            </a:r>
            <a:r>
              <a:rPr lang="ja-JP" altLang="en-US" sz="2000" b="1" dirty="0"/>
              <a:t>基盤レベルでの</a:t>
            </a:r>
            <a:r>
              <a:rPr lang="ja-JP" altLang="en-US" sz="2000" b="1" dirty="0" smtClean="0"/>
              <a:t>冗長</a:t>
            </a:r>
            <a:endParaRPr lang="en-US" altLang="ja-JP" sz="2000" b="1" dirty="0" smtClean="0"/>
          </a:p>
          <a:p>
            <a:pPr lvl="1">
              <a:lnSpc>
                <a:spcPct val="110000"/>
              </a:lnSpc>
            </a:pPr>
            <a:r>
              <a:rPr kumimoji="1" lang="en-US" altLang="ja-JP" sz="1800" dirty="0" smtClean="0"/>
              <a:t>VM </a:t>
            </a:r>
            <a:r>
              <a:rPr kumimoji="1" lang="ja-JP" altLang="en-US" sz="1800" dirty="0" smtClean="0"/>
              <a:t>基盤を構成するハードウェアが故障する等して </a:t>
            </a:r>
            <a:r>
              <a:rPr kumimoji="1" lang="en-US" altLang="ja-JP" sz="1800" dirty="0" smtClean="0"/>
              <a:t>VM </a:t>
            </a:r>
            <a:r>
              <a:rPr kumimoji="1" lang="ja-JP" altLang="en-US" sz="1800" dirty="0" err="1" smtClean="0"/>
              <a:t>が停</a:t>
            </a:r>
            <a:r>
              <a:rPr kumimoji="1" lang="ja-JP" altLang="en-US" sz="1800" dirty="0" smtClean="0"/>
              <a:t>止した場合に、自動的に別のハードウェアで同 </a:t>
            </a:r>
            <a:r>
              <a:rPr kumimoji="1" lang="en-US" altLang="ja-JP" sz="1800" dirty="0" smtClean="0"/>
              <a:t>VM </a:t>
            </a:r>
            <a:r>
              <a:rPr kumimoji="1" lang="ja-JP" altLang="en-US" sz="1800" dirty="0" smtClean="0"/>
              <a:t>を起動する手法。</a:t>
            </a:r>
            <a:endParaRPr kumimoji="1" lang="en-US" altLang="ja-JP" sz="1800" dirty="0" smtClean="0"/>
          </a:p>
          <a:p>
            <a:pPr lvl="1">
              <a:lnSpc>
                <a:spcPct val="110000"/>
              </a:lnSpc>
            </a:pPr>
            <a:r>
              <a:rPr kumimoji="1" lang="ja-JP" altLang="en-US" sz="1800" dirty="0" smtClean="0"/>
              <a:t>この手法の場合、「シン・テレワークシステム」のコントローラからみると透過的に冗長化がなされていることになるため、「シン・テレワークシステム」特有の設定は不要である。</a:t>
            </a:r>
            <a:endParaRPr kumimoji="1" lang="en-US" altLang="ja-JP" sz="1800" dirty="0" smtClean="0"/>
          </a:p>
          <a:p>
            <a:pPr lvl="1">
              <a:lnSpc>
                <a:spcPct val="110000"/>
              </a:lnSpc>
            </a:pPr>
            <a:r>
              <a:rPr kumimoji="1" lang="ja-JP" altLang="en-US" sz="1800" dirty="0" smtClean="0"/>
              <a:t>たとえば、</a:t>
            </a:r>
            <a:r>
              <a:rPr kumimoji="1" lang="en-US" altLang="ja-JP" sz="1800" dirty="0" smtClean="0"/>
              <a:t>AWS </a:t>
            </a:r>
            <a:r>
              <a:rPr kumimoji="1" lang="ja-JP" altLang="en-US" sz="1800" dirty="0" smtClean="0"/>
              <a:t>や </a:t>
            </a:r>
            <a:r>
              <a:rPr kumimoji="1" lang="en-US" altLang="ja-JP" sz="1800" dirty="0" smtClean="0"/>
              <a:t>Azure </a:t>
            </a:r>
            <a:r>
              <a:rPr kumimoji="1" lang="ja-JP" altLang="en-US" sz="1800" dirty="0" smtClean="0"/>
              <a:t>等に </a:t>
            </a:r>
            <a:r>
              <a:rPr kumimoji="1" lang="en-US" altLang="ja-JP" sz="1800" dirty="0" smtClean="0"/>
              <a:t>VM </a:t>
            </a:r>
            <a:r>
              <a:rPr kumimoji="1" lang="ja-JP" altLang="en-US" sz="1800" dirty="0" smtClean="0"/>
              <a:t>を作成し、ハードウェア故障時には自動的に </a:t>
            </a:r>
            <a:r>
              <a:rPr kumimoji="1" lang="en-US" altLang="ja-JP" sz="1800" dirty="0" smtClean="0"/>
              <a:t>Amazon </a:t>
            </a:r>
            <a:r>
              <a:rPr kumimoji="1" lang="ja-JP" altLang="en-US" sz="1800" dirty="0" smtClean="0"/>
              <a:t>や </a:t>
            </a:r>
            <a:r>
              <a:rPr kumimoji="1" lang="en-US" altLang="ja-JP" sz="1800" dirty="0" smtClean="0"/>
              <a:t>Microsoft </a:t>
            </a:r>
            <a:r>
              <a:rPr kumimoji="1" lang="ja-JP" altLang="en-US" sz="1800" dirty="0" smtClean="0"/>
              <a:t>によって別ハードウェアで </a:t>
            </a:r>
            <a:r>
              <a:rPr kumimoji="1" lang="en-US" altLang="ja-JP" sz="1800" dirty="0" smtClean="0"/>
              <a:t>VM </a:t>
            </a:r>
            <a:r>
              <a:rPr kumimoji="1" lang="ja-JP" altLang="en-US" sz="1800" dirty="0" smtClean="0"/>
              <a:t>が再開されることに頼る方法もこの一種である。</a:t>
            </a:r>
          </a:p>
          <a:p>
            <a:pPr lvl="1">
              <a:lnSpc>
                <a:spcPct val="110000"/>
              </a:lnSpc>
            </a:pPr>
            <a:r>
              <a:rPr kumimoji="1" lang="ja-JP" altLang="en-US" sz="1800" dirty="0" smtClean="0"/>
              <a:t>また、オンプレミスで </a:t>
            </a:r>
            <a:r>
              <a:rPr kumimoji="1" lang="en-US" altLang="ja-JP" sz="1800" dirty="0" smtClean="0"/>
              <a:t>VMware</a:t>
            </a:r>
            <a:r>
              <a:rPr kumimoji="1" lang="ja-JP" altLang="en-US" sz="1800" dirty="0" smtClean="0"/>
              <a:t> や </a:t>
            </a:r>
            <a:r>
              <a:rPr kumimoji="1" lang="en-US" altLang="ja-JP" sz="1800" dirty="0" smtClean="0"/>
              <a:t>Hyper-V </a:t>
            </a:r>
            <a:r>
              <a:rPr kumimoji="1" lang="ja-JP" altLang="en-US" sz="1800" dirty="0" smtClean="0"/>
              <a:t>の </a:t>
            </a:r>
            <a:r>
              <a:rPr kumimoji="1" lang="en-US" altLang="ja-JP" sz="1800" dirty="0" smtClean="0"/>
              <a:t>HA </a:t>
            </a:r>
            <a:r>
              <a:rPr kumimoji="1" lang="ja-JP" altLang="en-US" sz="1800" dirty="0" smtClean="0"/>
              <a:t>機能を用いる方法もこの一種である。</a:t>
            </a:r>
            <a:endParaRPr kumimoji="1" lang="en-US" altLang="ja-JP" sz="1800" dirty="0" smtClean="0"/>
          </a:p>
          <a:p>
            <a:pPr lvl="1">
              <a:lnSpc>
                <a:spcPct val="110000"/>
              </a:lnSpc>
            </a:pPr>
            <a:r>
              <a:rPr lang="en-US" altLang="ja-JP" sz="1800" dirty="0" smtClean="0"/>
              <a:t>VM </a:t>
            </a:r>
            <a:r>
              <a:rPr lang="ja-JP" altLang="en-US" sz="1800" dirty="0" smtClean="0"/>
              <a:t>基盤レベルの冗長については、その責任が </a:t>
            </a:r>
            <a:r>
              <a:rPr lang="en-US" altLang="ja-JP" sz="1800" dirty="0" smtClean="0"/>
              <a:t>VM </a:t>
            </a:r>
            <a:r>
              <a:rPr lang="ja-JP" altLang="en-US" sz="1800" dirty="0" smtClean="0"/>
              <a:t>基盤側にある。</a:t>
            </a:r>
            <a:endParaRPr lang="en-US" altLang="ja-JP" sz="1800" dirty="0" smtClean="0"/>
          </a:p>
          <a:p>
            <a:pPr lvl="1">
              <a:lnSpc>
                <a:spcPct val="110000"/>
              </a:lnSpc>
            </a:pPr>
            <a:r>
              <a:rPr kumimoji="1" lang="ja-JP" altLang="en-US" sz="1800" b="1" dirty="0" smtClean="0">
                <a:solidFill>
                  <a:srgbClr val="FF0000"/>
                </a:solidFill>
              </a:rPr>
              <a:t>デメリット</a:t>
            </a:r>
            <a:r>
              <a:rPr kumimoji="1" lang="en-US" altLang="ja-JP" sz="1800" b="1" dirty="0" smtClean="0">
                <a:solidFill>
                  <a:srgbClr val="FF0000"/>
                </a:solidFill>
              </a:rPr>
              <a:t>: VM </a:t>
            </a:r>
            <a:r>
              <a:rPr kumimoji="1" lang="ja-JP" altLang="en-US" sz="1800" b="1" dirty="0" smtClean="0">
                <a:solidFill>
                  <a:srgbClr val="FF0000"/>
                </a:solidFill>
              </a:rPr>
              <a:t>基盤レベルの冗長にはコストがかかり、また、</a:t>
            </a:r>
            <a:r>
              <a:rPr kumimoji="1" lang="en-US" altLang="ja-JP" sz="1800" b="1" dirty="0" smtClean="0">
                <a:solidFill>
                  <a:srgbClr val="FF0000"/>
                </a:solidFill>
              </a:rPr>
              <a:t>VM </a:t>
            </a:r>
            <a:r>
              <a:rPr kumimoji="1" lang="ja-JP" altLang="en-US" sz="1800" b="1" dirty="0" smtClean="0">
                <a:solidFill>
                  <a:srgbClr val="FF0000"/>
                </a:solidFill>
              </a:rPr>
              <a:t>基盤側の不具合で正常に動作しない場合もある。</a:t>
            </a:r>
            <a:r>
              <a:rPr kumimoji="1" lang="en-US" altLang="ja-JP" sz="1800" b="1" dirty="0" smtClean="0">
                <a:solidFill>
                  <a:srgbClr val="FF0000"/>
                </a:solidFill>
              </a:rPr>
              <a:t/>
            </a:r>
            <a:br>
              <a:rPr kumimoji="1" lang="en-US" altLang="ja-JP" sz="1800" b="1" dirty="0" smtClean="0">
                <a:solidFill>
                  <a:srgbClr val="FF0000"/>
                </a:solidFill>
              </a:rPr>
            </a:br>
            <a:r>
              <a:rPr kumimoji="1" lang="en-US" altLang="ja-JP" sz="1800" b="1" dirty="0" smtClean="0">
                <a:solidFill>
                  <a:srgbClr val="FF0000"/>
                </a:solidFill>
              </a:rPr>
              <a:t>VM </a:t>
            </a:r>
            <a:r>
              <a:rPr kumimoji="1" lang="ja-JP" altLang="en-US" sz="1800" b="1" dirty="0" smtClean="0">
                <a:solidFill>
                  <a:srgbClr val="FF0000"/>
                </a:solidFill>
              </a:rPr>
              <a:t>基盤の </a:t>
            </a:r>
            <a:r>
              <a:rPr kumimoji="1" lang="en-US" altLang="ja-JP" sz="1800" b="1" dirty="0" smtClean="0">
                <a:solidFill>
                  <a:srgbClr val="FF0000"/>
                </a:solidFill>
              </a:rPr>
              <a:t>HA </a:t>
            </a:r>
            <a:r>
              <a:rPr kumimoji="1" lang="ja-JP" altLang="en-US" sz="1800" b="1" dirty="0" smtClean="0">
                <a:solidFill>
                  <a:srgbClr val="FF0000"/>
                </a:solidFill>
              </a:rPr>
              <a:t>機能の不具合</a:t>
            </a:r>
            <a:r>
              <a:rPr lang="ja-JP" altLang="en-US" sz="1800" b="1" dirty="0">
                <a:solidFill>
                  <a:srgbClr val="FF0000"/>
                </a:solidFill>
              </a:rPr>
              <a:t>で、正常時に何らかのトラブルが発生する可能性もある。</a:t>
            </a:r>
            <a:endParaRPr kumimoji="1" lang="en-US" altLang="ja-JP" sz="1800" b="1" dirty="0" smtClean="0">
              <a:solidFill>
                <a:srgbClr val="FF0000"/>
              </a:solidFill>
            </a:endParaRPr>
          </a:p>
          <a:p>
            <a:pPr>
              <a:lnSpc>
                <a:spcPct val="110000"/>
              </a:lnSpc>
            </a:pPr>
            <a:r>
              <a:rPr kumimoji="1" lang="ja-JP" altLang="en-US" sz="2000" b="1" dirty="0" smtClean="0"/>
              <a:t>シン・テレワークシステムのレベルでの冗長</a:t>
            </a:r>
            <a:endParaRPr kumimoji="1" lang="en-US" altLang="ja-JP" sz="2000" b="1" dirty="0" smtClean="0"/>
          </a:p>
          <a:p>
            <a:pPr lvl="1">
              <a:lnSpc>
                <a:spcPct val="110000"/>
              </a:lnSpc>
            </a:pPr>
            <a:r>
              <a:rPr kumimoji="1" lang="ja-JP" altLang="en-US" sz="1800" b="1" dirty="0" smtClean="0"/>
              <a:t>シン・テレワークシステムのハイパースケール版の仕組みにより、コントローラの冗長が可能である。</a:t>
            </a:r>
            <a:endParaRPr kumimoji="1" lang="en-US" altLang="ja-JP" sz="1800" b="1" dirty="0" smtClean="0"/>
          </a:p>
          <a:p>
            <a:pPr lvl="1">
              <a:lnSpc>
                <a:spcPct val="110000"/>
              </a:lnSpc>
            </a:pPr>
            <a:r>
              <a:rPr kumimoji="1" lang="ja-JP" altLang="en-US" sz="1800" b="1" dirty="0" smtClean="0"/>
              <a:t>コントローラおよび中継ゲートウェイにおける設定が必要である。</a:t>
            </a:r>
          </a:p>
          <a:p>
            <a:pPr lvl="1">
              <a:lnSpc>
                <a:spcPct val="110000"/>
              </a:lnSpc>
            </a:pPr>
            <a:r>
              <a:rPr kumimoji="1" lang="ja-JP" altLang="en-US" sz="1800" b="1" dirty="0" smtClean="0"/>
              <a:t>特定の </a:t>
            </a:r>
            <a:r>
              <a:rPr kumimoji="1" lang="en-US" altLang="ja-JP" sz="1800" b="1" dirty="0" smtClean="0"/>
              <a:t>VM </a:t>
            </a:r>
            <a:r>
              <a:rPr kumimoji="1" lang="ja-JP" altLang="en-US" sz="1800" b="1" dirty="0" smtClean="0"/>
              <a:t>基盤に依存することなく、冗長を実現できる。コストも安価である。</a:t>
            </a:r>
          </a:p>
          <a:p>
            <a:pPr lvl="1">
              <a:lnSpc>
                <a:spcPct val="110000"/>
              </a:lnSpc>
            </a:pPr>
            <a:r>
              <a:rPr kumimoji="1" lang="ja-JP" altLang="en-US" sz="1800" b="1" dirty="0" smtClean="0">
                <a:solidFill>
                  <a:srgbClr val="FF0000"/>
                </a:solidFill>
              </a:rPr>
              <a:t>デメリット</a:t>
            </a:r>
            <a:r>
              <a:rPr kumimoji="1" lang="en-US" altLang="ja-JP" sz="1800" b="1" dirty="0" smtClean="0">
                <a:solidFill>
                  <a:srgbClr val="FF0000"/>
                </a:solidFill>
              </a:rPr>
              <a:t>: </a:t>
            </a:r>
            <a:r>
              <a:rPr kumimoji="1" lang="ja-JP" altLang="en-US" sz="1800" b="1" dirty="0" smtClean="0">
                <a:solidFill>
                  <a:srgbClr val="FF0000"/>
                </a:solidFill>
              </a:rPr>
              <a:t>シン・テレワークシステム側の冗長機能に不具合がある場合、非常時に期待どおりに動作しない場合がある。</a:t>
            </a:r>
            <a:r>
              <a:rPr lang="en-US" altLang="ja-JP" sz="1800" b="1" dirty="0">
                <a:solidFill>
                  <a:srgbClr val="FF0000"/>
                </a:solidFill>
              </a:rPr>
              <a:t/>
            </a:r>
            <a:br>
              <a:rPr lang="en-US" altLang="ja-JP" sz="1800" b="1" dirty="0">
                <a:solidFill>
                  <a:srgbClr val="FF0000"/>
                </a:solidFill>
              </a:rPr>
            </a:br>
            <a:r>
              <a:rPr lang="ja-JP" altLang="en-US" sz="1800" b="1" dirty="0" smtClean="0">
                <a:solidFill>
                  <a:srgbClr val="FF0000"/>
                </a:solidFill>
              </a:rPr>
              <a:t>また、仮に</a:t>
            </a:r>
            <a:r>
              <a:rPr lang="ja-JP" altLang="en-US" sz="1800" b="1" dirty="0">
                <a:solidFill>
                  <a:srgbClr val="FF0000"/>
                </a:solidFill>
              </a:rPr>
              <a:t>シン・テレワークシステム側の冗長</a:t>
            </a:r>
            <a:r>
              <a:rPr lang="ja-JP" altLang="en-US" sz="1800" b="1" dirty="0" smtClean="0">
                <a:solidFill>
                  <a:srgbClr val="FF0000"/>
                </a:solidFill>
              </a:rPr>
              <a:t>機能に正常時でも不具合が発生する問題がある場合、正常時に何らかのトラブルが発生する可能性もある。</a:t>
            </a:r>
            <a:endParaRPr kumimoji="1" lang="ja-JP" altLang="en-US" sz="1800" b="1" dirty="0">
              <a:solidFill>
                <a:srgbClr val="FF0000"/>
              </a:solidFill>
            </a:endParaRP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114</a:t>
            </a:fld>
            <a:endParaRPr kumimoji="1" lang="ja-JP" altLang="en-US" dirty="0"/>
          </a:p>
        </p:txBody>
      </p:sp>
      <p:sp>
        <p:nvSpPr>
          <p:cNvPr id="4" name="タイトル 3"/>
          <p:cNvSpPr>
            <a:spLocks noGrp="1"/>
          </p:cNvSpPr>
          <p:nvPr>
            <p:ph type="title"/>
          </p:nvPr>
        </p:nvSpPr>
        <p:spPr/>
        <p:txBody>
          <a:bodyPr>
            <a:normAutofit fontScale="90000"/>
          </a:bodyPr>
          <a:lstStyle/>
          <a:p>
            <a:r>
              <a:rPr kumimoji="1" lang="ja-JP" altLang="en-US" sz="2400" b="1" dirty="0" smtClean="0"/>
              <a:t>コントローラの冗長には、</a:t>
            </a:r>
            <a:r>
              <a:rPr kumimoji="1" lang="en-US" altLang="ja-JP" sz="2400" b="1" dirty="0" smtClean="0"/>
              <a:t>VM </a:t>
            </a:r>
            <a:r>
              <a:rPr kumimoji="1" lang="ja-JP" altLang="en-US" sz="2400" b="1" dirty="0" smtClean="0"/>
              <a:t>基盤レイヤでの冗長と、シン・テレワークシステムの</a:t>
            </a:r>
            <a:r>
              <a:rPr lang="ja-JP" altLang="en-US" sz="2400" b="1" dirty="0"/>
              <a:t>レイヤ</a:t>
            </a:r>
            <a:r>
              <a:rPr kumimoji="1" lang="ja-JP" altLang="en-US" sz="2400" b="1" dirty="0" smtClean="0"/>
              <a:t>での冗長の </a:t>
            </a:r>
            <a:r>
              <a:rPr kumimoji="1" lang="en-US" altLang="ja-JP" sz="2400" b="1" dirty="0" smtClean="0"/>
              <a:t>2 </a:t>
            </a:r>
            <a:r>
              <a:rPr kumimoji="1" lang="ja-JP" altLang="en-US" sz="2400" b="1" dirty="0" err="1" smtClean="0"/>
              <a:t>つの</a:t>
            </a:r>
            <a:r>
              <a:rPr kumimoji="1" lang="ja-JP" altLang="en-US" sz="2400" b="1" dirty="0" smtClean="0"/>
              <a:t>戦略がある。</a:t>
            </a:r>
            <a:endParaRPr kumimoji="1" lang="ja-JP" altLang="en-US" sz="2400" b="1" dirty="0"/>
          </a:p>
        </p:txBody>
      </p:sp>
      <p:sp>
        <p:nvSpPr>
          <p:cNvPr id="5" name="テキスト ボックス 4"/>
          <p:cNvSpPr txBox="1"/>
          <p:nvPr/>
        </p:nvSpPr>
        <p:spPr>
          <a:xfrm>
            <a:off x="571655" y="5309385"/>
            <a:ext cx="11067393" cy="1384995"/>
          </a:xfrm>
          <a:prstGeom prst="rect">
            <a:avLst/>
          </a:prstGeom>
          <a:solidFill>
            <a:srgbClr val="FFFFCC"/>
          </a:solidFill>
        </p:spPr>
        <p:txBody>
          <a:bodyPr wrap="square" rtlCol="0">
            <a:spAutoFit/>
          </a:bodyPr>
          <a:lstStyle/>
          <a:p>
            <a:r>
              <a:rPr kumimoji="1" lang="ja-JP" altLang="en-US" sz="1200" b="1" dirty="0" smtClean="0">
                <a:solidFill>
                  <a:srgbClr val="0070C0"/>
                </a:solidFill>
              </a:rPr>
              <a:t>冗長機能は、ハードウェア、ネットワーク、</a:t>
            </a:r>
            <a:r>
              <a:rPr kumimoji="1" lang="en-US" altLang="ja-JP" sz="1200" b="1" dirty="0" smtClean="0">
                <a:solidFill>
                  <a:srgbClr val="0070C0"/>
                </a:solidFill>
              </a:rPr>
              <a:t>OS</a:t>
            </a:r>
            <a:r>
              <a:rPr kumimoji="1" lang="ja-JP" altLang="en-US" sz="1200" b="1" dirty="0" err="1" smtClean="0">
                <a:solidFill>
                  <a:srgbClr val="0070C0"/>
                </a:solidFill>
              </a:rPr>
              <a:t>、</a:t>
            </a:r>
            <a:r>
              <a:rPr kumimoji="1" lang="en-US" altLang="ja-JP" sz="1200" b="1" dirty="0" smtClean="0">
                <a:solidFill>
                  <a:srgbClr val="0070C0"/>
                </a:solidFill>
              </a:rPr>
              <a:t>VM </a:t>
            </a:r>
            <a:r>
              <a:rPr kumimoji="1" lang="ja-JP" altLang="en-US" sz="1200" b="1" dirty="0" smtClean="0">
                <a:solidFill>
                  <a:srgbClr val="0070C0"/>
                </a:solidFill>
              </a:rPr>
              <a:t>の停止時にもサービスが停止しないため、緊急で復旧する必要がなくなるという絶大なメリットがある。その利益に伴うリスクとして、冗長機能が原因で平常時でも何らかの不具合が発生するリスクがある。</a:t>
            </a:r>
            <a:r>
              <a:rPr lang="en-US" altLang="ja-JP" sz="1200" b="1" dirty="0" smtClean="0">
                <a:solidFill>
                  <a:srgbClr val="0070C0"/>
                </a:solidFill>
              </a:rPr>
              <a:t>(</a:t>
            </a:r>
            <a:r>
              <a:rPr lang="ja-JP" altLang="en-US" sz="1200" b="1" dirty="0" smtClean="0">
                <a:solidFill>
                  <a:srgbClr val="0070C0"/>
                </a:solidFill>
              </a:rPr>
              <a:t>利益があるところには、必ずリスクがある。</a:t>
            </a:r>
            <a:r>
              <a:rPr lang="en-US" altLang="ja-JP" sz="1200" b="1" dirty="0" smtClean="0">
                <a:solidFill>
                  <a:srgbClr val="0070C0"/>
                </a:solidFill>
              </a:rPr>
              <a:t>)</a:t>
            </a:r>
            <a:r>
              <a:rPr kumimoji="1" lang="en-US" altLang="ja-JP" sz="1200" b="1" dirty="0" smtClean="0">
                <a:solidFill>
                  <a:srgbClr val="0070C0"/>
                </a:solidFill>
              </a:rPr>
              <a:t> VM </a:t>
            </a:r>
            <a:r>
              <a:rPr kumimoji="1" lang="ja-JP" altLang="en-US" sz="1200" b="1" dirty="0" smtClean="0">
                <a:solidFill>
                  <a:srgbClr val="0070C0"/>
                </a:solidFill>
              </a:rPr>
              <a:t>基盤レベルで冗長させるか、シン・テレワークシステムのレベルで冗長させるか、そもそも冗長させないか、はサービス運営者のリスクと蓄積されている運用能力に鑑みて意志決定するべき事項である。</a:t>
            </a:r>
            <a:endParaRPr kumimoji="1" lang="en-US" altLang="ja-JP" sz="1200" b="1" dirty="0" smtClean="0">
              <a:solidFill>
                <a:srgbClr val="0070C0"/>
              </a:solidFill>
            </a:endParaRPr>
          </a:p>
          <a:p>
            <a:r>
              <a:rPr kumimoji="1" lang="ja-JP" altLang="en-US" sz="1200" b="1" dirty="0" smtClean="0"/>
              <a:t>なお、第 </a:t>
            </a:r>
            <a:r>
              <a:rPr kumimoji="1" lang="en-US" altLang="ja-JP" sz="1200" b="1" dirty="0" smtClean="0"/>
              <a:t>10 </a:t>
            </a:r>
            <a:r>
              <a:rPr kumimoji="1" lang="ja-JP" altLang="en-US" sz="1200" b="1" dirty="0" smtClean="0"/>
              <a:t>章で述べるとおり、「シン・テレワークシステム」のパブリック版 </a:t>
            </a:r>
            <a:r>
              <a:rPr kumimoji="1" lang="en-US" altLang="ja-JP" sz="1200" b="1" dirty="0" smtClean="0"/>
              <a:t>(2020 </a:t>
            </a:r>
            <a:r>
              <a:rPr kumimoji="1" lang="ja-JP" altLang="en-US" sz="1200" b="1" dirty="0" smtClean="0"/>
              <a:t>年末で </a:t>
            </a:r>
            <a:r>
              <a:rPr kumimoji="1" lang="en-US" altLang="ja-JP" sz="1200" b="1" dirty="0" smtClean="0"/>
              <a:t>10 </a:t>
            </a:r>
            <a:r>
              <a:rPr kumimoji="1" lang="ja-JP" altLang="en-US" sz="1200" b="1" dirty="0" smtClean="0"/>
              <a:t>万ユーザー</a:t>
            </a:r>
            <a:r>
              <a:rPr kumimoji="1" lang="en-US" altLang="ja-JP" sz="1200" b="1" dirty="0" smtClean="0"/>
              <a:t>) </a:t>
            </a:r>
            <a:r>
              <a:rPr lang="ja-JP" altLang="en-US" sz="1200" b="1" dirty="0"/>
              <a:t>では、「シン・テレワークシステムのレベルでの</a:t>
            </a:r>
            <a:r>
              <a:rPr lang="ja-JP" altLang="en-US" sz="1200" b="1" dirty="0" smtClean="0"/>
              <a:t>冗長」を選択して運用している。</a:t>
            </a:r>
            <a:r>
              <a:rPr lang="ja-JP" altLang="en-US" sz="1200" dirty="0" smtClean="0"/>
              <a:t>我々開発者は、我々の書いたコードに自信を有していること、自分自身で記述するコードに勝る信頼性は他で得られないことから、当然、冗長の仕組みを当該コードに委ねることにしているのである。しかし、本システムを用いてサービスを構築しようとするサービス運営者の視点からみると、シン・テレワークシステムのコードも、</a:t>
            </a:r>
            <a:r>
              <a:rPr lang="en-US" altLang="ja-JP" sz="1200" dirty="0" smtClean="0"/>
              <a:t>VM </a:t>
            </a:r>
            <a:r>
              <a:rPr lang="ja-JP" altLang="en-US" sz="1200" dirty="0" smtClean="0"/>
              <a:t>基盤のコードも、いずれも第三者が記述したプログラムなので、どちらがより安全化ということはなかなか分からない。したがって、これは複雑な問題であり、サービス運営の過去の経験と事前のテストによって決定するしかない。</a:t>
            </a:r>
            <a:endParaRPr kumimoji="1" lang="ja-JP" altLang="en-US" sz="1200" dirty="0"/>
          </a:p>
        </p:txBody>
      </p:sp>
      <p:sp>
        <p:nvSpPr>
          <p:cNvPr id="6" name="右中かっこ 5"/>
          <p:cNvSpPr/>
          <p:nvPr/>
        </p:nvSpPr>
        <p:spPr>
          <a:xfrm>
            <a:off x="7859110" y="3768769"/>
            <a:ext cx="345488" cy="729297"/>
          </a:xfrm>
          <a:prstGeom prst="rightBrac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7" name="テキスト ボックス 6"/>
          <p:cNvSpPr txBox="1"/>
          <p:nvPr/>
        </p:nvSpPr>
        <p:spPr>
          <a:xfrm>
            <a:off x="8332153" y="4093522"/>
            <a:ext cx="3673366" cy="461665"/>
          </a:xfrm>
          <a:prstGeom prst="rect">
            <a:avLst/>
          </a:prstGeom>
          <a:noFill/>
        </p:spPr>
        <p:txBody>
          <a:bodyPr wrap="square" rtlCol="0">
            <a:spAutoFit/>
          </a:bodyPr>
          <a:lstStyle/>
          <a:p>
            <a:r>
              <a:rPr kumimoji="1" lang="ja-JP" altLang="en-US" sz="2400" b="1" dirty="0" smtClean="0">
                <a:solidFill>
                  <a:schemeClr val="accent2">
                    <a:lumMod val="75000"/>
                  </a:schemeClr>
                </a:solidFill>
              </a:rPr>
              <a:t>本ドキュメントで述べる手法</a:t>
            </a:r>
            <a:endParaRPr kumimoji="1" lang="ja-JP" altLang="en-US" sz="2400" b="1" dirty="0">
              <a:solidFill>
                <a:schemeClr val="accent2">
                  <a:lumMod val="75000"/>
                </a:schemeClr>
              </a:solidFill>
            </a:endParaRPr>
          </a:p>
        </p:txBody>
      </p:sp>
      <p:sp>
        <p:nvSpPr>
          <p:cNvPr id="8" name="テキスト ボックス 7"/>
          <p:cNvSpPr txBox="1"/>
          <p:nvPr/>
        </p:nvSpPr>
        <p:spPr>
          <a:xfrm>
            <a:off x="7409647" y="2317259"/>
            <a:ext cx="3673366" cy="738664"/>
          </a:xfrm>
          <a:prstGeom prst="rect">
            <a:avLst/>
          </a:prstGeom>
          <a:solidFill>
            <a:srgbClr val="FFFFCC"/>
          </a:solidFill>
        </p:spPr>
        <p:txBody>
          <a:bodyPr wrap="square" rtlCol="0">
            <a:spAutoFit/>
          </a:bodyPr>
          <a:lstStyle/>
          <a:p>
            <a:r>
              <a:rPr kumimoji="1" lang="ja-JP" altLang="en-US" sz="1400" b="1" dirty="0" smtClean="0">
                <a:solidFill>
                  <a:schemeClr val="tx1">
                    <a:lumMod val="65000"/>
                    <a:lumOff val="35000"/>
                  </a:schemeClr>
                </a:solidFill>
              </a:rPr>
              <a:t>通常の市販 </a:t>
            </a:r>
            <a:r>
              <a:rPr kumimoji="1" lang="en-US" altLang="ja-JP" sz="1400" b="1" dirty="0" smtClean="0">
                <a:solidFill>
                  <a:schemeClr val="tx1">
                    <a:lumMod val="65000"/>
                    <a:lumOff val="35000"/>
                  </a:schemeClr>
                </a:solidFill>
              </a:rPr>
              <a:t>VM </a:t>
            </a:r>
            <a:r>
              <a:rPr kumimoji="1" lang="ja-JP" altLang="en-US" sz="1400" b="1" dirty="0" smtClean="0">
                <a:solidFill>
                  <a:schemeClr val="tx1">
                    <a:lumMod val="65000"/>
                    <a:lumOff val="35000"/>
                  </a:schemeClr>
                </a:solidFill>
              </a:rPr>
              <a:t>基盤等ですでに確立されており、容易に実現可能な方法。 </a:t>
            </a:r>
            <a:r>
              <a:rPr kumimoji="1" lang="en-US" altLang="ja-JP" sz="1400" b="1" dirty="0" smtClean="0">
                <a:solidFill>
                  <a:schemeClr val="tx1">
                    <a:lumMod val="65000"/>
                    <a:lumOff val="35000"/>
                  </a:schemeClr>
                </a:solidFill>
              </a:rPr>
              <a:t>(</a:t>
            </a:r>
            <a:r>
              <a:rPr kumimoji="1" lang="ja-JP" altLang="en-US" sz="1400" b="1" dirty="0" smtClean="0">
                <a:solidFill>
                  <a:schemeClr val="tx1">
                    <a:lumMod val="65000"/>
                    <a:lumOff val="35000"/>
                  </a:schemeClr>
                </a:solidFill>
              </a:rPr>
              <a:t>シン・テレワークシステムでも利用可能である</a:t>
            </a:r>
            <a:r>
              <a:rPr kumimoji="1" lang="en-US" altLang="ja-JP" sz="1400" b="1" dirty="0" smtClean="0">
                <a:solidFill>
                  <a:schemeClr val="tx1">
                    <a:lumMod val="65000"/>
                    <a:lumOff val="35000"/>
                  </a:schemeClr>
                </a:solidFill>
              </a:rPr>
              <a:t>)</a:t>
            </a:r>
            <a:endParaRPr kumimoji="1" lang="ja-JP" altLang="en-US" sz="1400" b="1" dirty="0">
              <a:solidFill>
                <a:schemeClr val="tx1">
                  <a:lumMod val="65000"/>
                  <a:lumOff val="35000"/>
                </a:schemeClr>
              </a:solidFill>
            </a:endParaRPr>
          </a:p>
        </p:txBody>
      </p:sp>
      <p:sp>
        <p:nvSpPr>
          <p:cNvPr id="9" name="テキスト ボックス 8"/>
          <p:cNvSpPr txBox="1"/>
          <p:nvPr/>
        </p:nvSpPr>
        <p:spPr>
          <a:xfrm>
            <a:off x="8342477" y="3487087"/>
            <a:ext cx="3673366" cy="646331"/>
          </a:xfrm>
          <a:prstGeom prst="rect">
            <a:avLst/>
          </a:prstGeom>
          <a:solidFill>
            <a:srgbClr val="FFC000"/>
          </a:solidFill>
        </p:spPr>
        <p:txBody>
          <a:bodyPr wrap="square" rtlCol="0">
            <a:spAutoFit/>
          </a:bodyPr>
          <a:lstStyle/>
          <a:p>
            <a:r>
              <a:rPr kumimoji="1" lang="ja-JP" altLang="en-US" sz="1200" b="1" dirty="0" smtClean="0"/>
              <a:t>シン・テレワークシステムでは、本システムそのものにもコントローラ冗長化の機能が組み込まれているのである。これを利用する場合、</a:t>
            </a:r>
            <a:r>
              <a:rPr kumimoji="1" lang="en-US" altLang="ja-JP" sz="1200" b="1" dirty="0" smtClean="0"/>
              <a:t>VM </a:t>
            </a:r>
            <a:r>
              <a:rPr kumimoji="1" lang="ja-JP" altLang="en-US" sz="1200" b="1" dirty="0" smtClean="0"/>
              <a:t>基盤レベルの冗長化は不要である。</a:t>
            </a:r>
            <a:endParaRPr kumimoji="1" lang="ja-JP" altLang="en-US" sz="1200" b="1" dirty="0"/>
          </a:p>
        </p:txBody>
      </p:sp>
    </p:spTree>
    <p:extLst>
      <p:ext uri="{BB962C8B-B14F-4D97-AF65-F5344CB8AC3E}">
        <p14:creationId xmlns:p14="http://schemas.microsoft.com/office/powerpoint/2010/main" val="226947634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115</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600" dirty="0" smtClean="0"/>
              <a:t>7-1. </a:t>
            </a:r>
            <a:r>
              <a:rPr kumimoji="1" lang="ja-JP" altLang="en-US" sz="3600" dirty="0" smtClean="0"/>
              <a:t>コントローラ冗長のパターン分け、仕組み、注意点</a:t>
            </a:r>
            <a:endParaRPr kumimoji="1" lang="ja-JP" altLang="en-US" sz="3600" dirty="0"/>
          </a:p>
        </p:txBody>
      </p:sp>
      <p:grpSp>
        <p:nvGrpSpPr>
          <p:cNvPr id="5" name="Group 4338"/>
          <p:cNvGrpSpPr>
            <a:grpSpLocks/>
          </p:cNvGrpSpPr>
          <p:nvPr/>
        </p:nvGrpSpPr>
        <p:grpSpPr bwMode="auto">
          <a:xfrm>
            <a:off x="3896992" y="1856319"/>
            <a:ext cx="501869" cy="756484"/>
            <a:chOff x="536" y="997"/>
            <a:chExt cx="492" cy="685"/>
          </a:xfrm>
        </p:grpSpPr>
        <p:sp>
          <p:nvSpPr>
            <p:cNvPr id="6"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6"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7"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3"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4"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5"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6"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7"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8"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29"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pic>
        <p:nvPicPr>
          <p:cNvPr id="30"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85323" y="2033616"/>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1" name="テキスト ボックス 30"/>
          <p:cNvSpPr txBox="1"/>
          <p:nvPr/>
        </p:nvSpPr>
        <p:spPr>
          <a:xfrm>
            <a:off x="3527236" y="2661353"/>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1</a:t>
            </a:r>
            <a:endParaRPr kumimoji="1" lang="ja-JP" altLang="en-US" dirty="0"/>
          </a:p>
        </p:txBody>
      </p:sp>
      <p:sp>
        <p:nvSpPr>
          <p:cNvPr id="32" name="フローチャート: 磁気ディスク 31"/>
          <p:cNvSpPr/>
          <p:nvPr/>
        </p:nvSpPr>
        <p:spPr>
          <a:xfrm>
            <a:off x="2912477" y="1878719"/>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テキスト ボックス 32"/>
          <p:cNvSpPr txBox="1"/>
          <p:nvPr/>
        </p:nvSpPr>
        <p:spPr>
          <a:xfrm>
            <a:off x="2297251" y="2311960"/>
            <a:ext cx="1324304" cy="523220"/>
          </a:xfrm>
          <a:prstGeom prst="rect">
            <a:avLst/>
          </a:prstGeom>
          <a:noFill/>
        </p:spPr>
        <p:txBody>
          <a:bodyPr wrap="square" rtlCol="0">
            <a:spAutoFit/>
          </a:bodyPr>
          <a:lstStyle/>
          <a:p>
            <a:r>
              <a:rPr kumimoji="1" lang="ja-JP" altLang="en-US" sz="1400" dirty="0" smtClean="0"/>
              <a:t>データベース</a:t>
            </a:r>
            <a:endParaRPr kumimoji="1" lang="en-US" altLang="ja-JP" sz="1400" dirty="0" smtClean="0"/>
          </a:p>
          <a:p>
            <a:r>
              <a:rPr lang="en-US" altLang="ja-JP" sz="1400" dirty="0" smtClean="0"/>
              <a:t>(SQL Server)</a:t>
            </a:r>
            <a:endParaRPr kumimoji="1" lang="ja-JP" altLang="en-US" sz="1400" dirty="0"/>
          </a:p>
        </p:txBody>
      </p:sp>
      <p:pic>
        <p:nvPicPr>
          <p:cNvPr id="34"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85323" y="2678862"/>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5"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3857" y="3233889"/>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6" name="テキスト ボックス 35"/>
          <p:cNvSpPr txBox="1"/>
          <p:nvPr/>
        </p:nvSpPr>
        <p:spPr>
          <a:xfrm>
            <a:off x="7727893" y="2099277"/>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37" name="テキスト ボックス 36"/>
          <p:cNvSpPr txBox="1"/>
          <p:nvPr/>
        </p:nvSpPr>
        <p:spPr>
          <a:xfrm>
            <a:off x="7727893" y="2847558"/>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38" name="テキスト ボックス 37"/>
          <p:cNvSpPr txBox="1"/>
          <p:nvPr/>
        </p:nvSpPr>
        <p:spPr>
          <a:xfrm>
            <a:off x="7727892" y="3308673"/>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cxnSp>
        <p:nvCxnSpPr>
          <p:cNvPr id="39" name="直線矢印コネクタ 38"/>
          <p:cNvCxnSpPr/>
          <p:nvPr/>
        </p:nvCxnSpPr>
        <p:spPr>
          <a:xfrm flipH="1">
            <a:off x="4552738" y="2259089"/>
            <a:ext cx="2151993"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線矢印コネクタ 39"/>
          <p:cNvCxnSpPr/>
          <p:nvPr/>
        </p:nvCxnSpPr>
        <p:spPr>
          <a:xfrm flipH="1" flipV="1">
            <a:off x="4552739" y="2369279"/>
            <a:ext cx="2222937" cy="53505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線矢印コネクタ 40"/>
          <p:cNvCxnSpPr/>
          <p:nvPr/>
        </p:nvCxnSpPr>
        <p:spPr>
          <a:xfrm flipH="1" flipV="1">
            <a:off x="4561442" y="2520688"/>
            <a:ext cx="2231638" cy="104544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42" name="テキスト ボックス 41"/>
          <p:cNvSpPr txBox="1"/>
          <p:nvPr/>
        </p:nvSpPr>
        <p:spPr>
          <a:xfrm>
            <a:off x="4961047" y="1889450"/>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sp>
        <p:nvSpPr>
          <p:cNvPr id="43" name="テキスト ボックス 42"/>
          <p:cNvSpPr txBox="1"/>
          <p:nvPr/>
        </p:nvSpPr>
        <p:spPr>
          <a:xfrm>
            <a:off x="5197464" y="2251864"/>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sp>
        <p:nvSpPr>
          <p:cNvPr id="44" name="テキスト ボックス 43"/>
          <p:cNvSpPr txBox="1"/>
          <p:nvPr/>
        </p:nvSpPr>
        <p:spPr>
          <a:xfrm>
            <a:off x="5290375" y="2655276"/>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grpSp>
        <p:nvGrpSpPr>
          <p:cNvPr id="45" name="Group 4338"/>
          <p:cNvGrpSpPr>
            <a:grpSpLocks/>
          </p:cNvGrpSpPr>
          <p:nvPr/>
        </p:nvGrpSpPr>
        <p:grpSpPr bwMode="auto">
          <a:xfrm>
            <a:off x="3858231" y="3010192"/>
            <a:ext cx="501869" cy="756484"/>
            <a:chOff x="536" y="997"/>
            <a:chExt cx="492" cy="685"/>
          </a:xfrm>
        </p:grpSpPr>
        <p:sp>
          <p:nvSpPr>
            <p:cNvPr id="46"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7"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8"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9"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0"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1"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52"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3"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4"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5"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6"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7"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8"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9"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0"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1"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2"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63"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4"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5"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6"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7"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8"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69"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70" name="テキスト ボックス 69"/>
          <p:cNvSpPr txBox="1"/>
          <p:nvPr/>
        </p:nvSpPr>
        <p:spPr>
          <a:xfrm>
            <a:off x="2525300" y="3411786"/>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2</a:t>
            </a:r>
            <a:endParaRPr kumimoji="1" lang="ja-JP" altLang="en-US" dirty="0"/>
          </a:p>
        </p:txBody>
      </p:sp>
      <p:cxnSp>
        <p:nvCxnSpPr>
          <p:cNvPr id="71" name="直線矢印コネクタ 70"/>
          <p:cNvCxnSpPr/>
          <p:nvPr/>
        </p:nvCxnSpPr>
        <p:spPr>
          <a:xfrm flipH="1">
            <a:off x="4601264" y="2436530"/>
            <a:ext cx="2151994" cy="1096565"/>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72" name="直線矢印コネクタ 71"/>
          <p:cNvCxnSpPr/>
          <p:nvPr/>
        </p:nvCxnSpPr>
        <p:spPr>
          <a:xfrm flipH="1">
            <a:off x="4601264" y="2991849"/>
            <a:ext cx="2178650" cy="633649"/>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73" name="直線矢印コネクタ 72"/>
          <p:cNvCxnSpPr/>
          <p:nvPr/>
        </p:nvCxnSpPr>
        <p:spPr>
          <a:xfrm flipH="1">
            <a:off x="4608486" y="3637909"/>
            <a:ext cx="2171428" cy="149941"/>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74" name="テキスト ボックス 73"/>
          <p:cNvSpPr txBox="1"/>
          <p:nvPr/>
        </p:nvSpPr>
        <p:spPr>
          <a:xfrm>
            <a:off x="4692685" y="2977812"/>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sp>
        <p:nvSpPr>
          <p:cNvPr id="75" name="テキスト ボックス 74"/>
          <p:cNvSpPr txBox="1"/>
          <p:nvPr/>
        </p:nvSpPr>
        <p:spPr>
          <a:xfrm>
            <a:off x="5275632" y="3070788"/>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sp>
        <p:nvSpPr>
          <p:cNvPr id="76" name="テキスト ボックス 75"/>
          <p:cNvSpPr txBox="1"/>
          <p:nvPr/>
        </p:nvSpPr>
        <p:spPr>
          <a:xfrm>
            <a:off x="5660418" y="3432587"/>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cxnSp>
        <p:nvCxnSpPr>
          <p:cNvPr id="77" name="直線コネクタ 76"/>
          <p:cNvCxnSpPr/>
          <p:nvPr/>
        </p:nvCxnSpPr>
        <p:spPr>
          <a:xfrm flipV="1">
            <a:off x="3582511" y="2148276"/>
            <a:ext cx="307117" cy="5020"/>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8" name="直線コネクタ 77"/>
          <p:cNvCxnSpPr>
            <a:stCxn id="32" idx="3"/>
          </p:cNvCxnSpPr>
          <p:nvPr/>
        </p:nvCxnSpPr>
        <p:spPr>
          <a:xfrm>
            <a:off x="3247494" y="2272857"/>
            <a:ext cx="642134" cy="1373756"/>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81" name="テキスト ボックス 80"/>
          <p:cNvSpPr txBox="1"/>
          <p:nvPr/>
        </p:nvSpPr>
        <p:spPr>
          <a:xfrm>
            <a:off x="312961" y="1488712"/>
            <a:ext cx="11779191" cy="646331"/>
          </a:xfrm>
          <a:prstGeom prst="rect">
            <a:avLst/>
          </a:prstGeom>
          <a:noFill/>
        </p:spPr>
        <p:txBody>
          <a:bodyPr wrap="square" rtlCol="0">
            <a:spAutoFit/>
          </a:bodyPr>
          <a:lstStyle/>
          <a:p>
            <a:r>
              <a:rPr kumimoji="1" lang="ja-JP" altLang="en-US" b="1" dirty="0" smtClean="0"/>
              <a:t>冗長パターン </a:t>
            </a:r>
            <a:r>
              <a:rPr kumimoji="1" lang="en-US" altLang="ja-JP" b="1" dirty="0" smtClean="0"/>
              <a:t>A. </a:t>
            </a:r>
            <a:r>
              <a:rPr kumimoji="1" lang="ja-JP" altLang="en-US" dirty="0" smtClean="0"/>
              <a:t>データベースをいずれかのコントローラ </a:t>
            </a:r>
            <a:r>
              <a:rPr kumimoji="1" lang="en-US" altLang="ja-JP" dirty="0" smtClean="0"/>
              <a:t>1 </a:t>
            </a:r>
            <a:r>
              <a:rPr kumimoji="1" lang="ja-JP" altLang="en-US" dirty="0" smtClean="0"/>
              <a:t>台のホスト上で同居させ、別のコントローラからはネットワーク経由で当該データベースを参照する。</a:t>
            </a:r>
            <a:endParaRPr kumimoji="1" lang="ja-JP" altLang="en-US" dirty="0"/>
          </a:p>
        </p:txBody>
      </p:sp>
      <p:sp>
        <p:nvSpPr>
          <p:cNvPr id="82" name="テキスト ボックス 81"/>
          <p:cNvSpPr txBox="1"/>
          <p:nvPr/>
        </p:nvSpPr>
        <p:spPr>
          <a:xfrm>
            <a:off x="312961" y="985371"/>
            <a:ext cx="11703749" cy="369332"/>
          </a:xfrm>
          <a:prstGeom prst="rect">
            <a:avLst/>
          </a:prstGeom>
          <a:noFill/>
        </p:spPr>
        <p:txBody>
          <a:bodyPr wrap="square" rtlCol="0">
            <a:spAutoFit/>
          </a:bodyPr>
          <a:lstStyle/>
          <a:p>
            <a:r>
              <a:rPr kumimoji="1" lang="ja-JP" altLang="en-US" dirty="0" smtClean="0"/>
              <a:t>冗長パターンは大きく </a:t>
            </a:r>
            <a:r>
              <a:rPr kumimoji="1" lang="en-US" altLang="ja-JP" dirty="0" smtClean="0"/>
              <a:t>2 </a:t>
            </a:r>
            <a:r>
              <a:rPr kumimoji="1" lang="ja-JP" altLang="en-US" dirty="0" err="1" smtClean="0"/>
              <a:t>つに</a:t>
            </a:r>
            <a:r>
              <a:rPr kumimoji="1" lang="ja-JP" altLang="en-US" dirty="0" smtClean="0"/>
              <a:t>分けることができる。いずれの構築も難易度は低い。</a:t>
            </a:r>
            <a:r>
              <a:rPr lang="ja-JP" altLang="en-US" dirty="0" smtClean="0"/>
              <a:t>メリット </a:t>
            </a:r>
            <a:r>
              <a:rPr lang="en-US" altLang="ja-JP" dirty="0" smtClean="0"/>
              <a:t>/ </a:t>
            </a:r>
            <a:r>
              <a:rPr lang="ja-JP" altLang="en-US" dirty="0" smtClean="0"/>
              <a:t>デメリットについては、次ページで述べる。</a:t>
            </a:r>
            <a:endParaRPr kumimoji="1" lang="ja-JP" altLang="en-US" dirty="0"/>
          </a:p>
        </p:txBody>
      </p:sp>
      <p:grpSp>
        <p:nvGrpSpPr>
          <p:cNvPr id="160" name="Group 4338"/>
          <p:cNvGrpSpPr>
            <a:grpSpLocks/>
          </p:cNvGrpSpPr>
          <p:nvPr/>
        </p:nvGrpSpPr>
        <p:grpSpPr bwMode="auto">
          <a:xfrm>
            <a:off x="3841330" y="4352024"/>
            <a:ext cx="501869" cy="756484"/>
            <a:chOff x="536" y="997"/>
            <a:chExt cx="492" cy="685"/>
          </a:xfrm>
        </p:grpSpPr>
        <p:sp>
          <p:nvSpPr>
            <p:cNvPr id="161"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2"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3"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4"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5"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6"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67"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8"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9"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0"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71"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72"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3"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4"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5"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6"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7"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78"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9"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0"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1"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82"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83"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84"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pic>
        <p:nvPicPr>
          <p:cNvPr id="185"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29661" y="4529321"/>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6" name="テキスト ボックス 185"/>
          <p:cNvSpPr txBox="1"/>
          <p:nvPr/>
        </p:nvSpPr>
        <p:spPr>
          <a:xfrm>
            <a:off x="3471574" y="5157058"/>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1</a:t>
            </a:r>
            <a:endParaRPr kumimoji="1" lang="ja-JP" altLang="en-US" dirty="0"/>
          </a:p>
        </p:txBody>
      </p:sp>
      <p:sp>
        <p:nvSpPr>
          <p:cNvPr id="187" name="フローチャート: 磁気ディスク 186"/>
          <p:cNvSpPr/>
          <p:nvPr/>
        </p:nvSpPr>
        <p:spPr>
          <a:xfrm>
            <a:off x="769132" y="5086379"/>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8" name="テキスト ボックス 187"/>
          <p:cNvSpPr txBox="1"/>
          <p:nvPr/>
        </p:nvSpPr>
        <p:spPr>
          <a:xfrm>
            <a:off x="583409" y="5509384"/>
            <a:ext cx="1324304" cy="523220"/>
          </a:xfrm>
          <a:prstGeom prst="rect">
            <a:avLst/>
          </a:prstGeom>
          <a:noFill/>
        </p:spPr>
        <p:txBody>
          <a:bodyPr wrap="square" rtlCol="0">
            <a:spAutoFit/>
          </a:bodyPr>
          <a:lstStyle/>
          <a:p>
            <a:r>
              <a:rPr kumimoji="1" lang="ja-JP" altLang="en-US" sz="1400" dirty="0" smtClean="0"/>
              <a:t>データベース</a:t>
            </a:r>
            <a:endParaRPr kumimoji="1" lang="en-US" altLang="ja-JP" sz="1400" dirty="0" smtClean="0"/>
          </a:p>
          <a:p>
            <a:r>
              <a:rPr lang="en-US" altLang="ja-JP" sz="1400" dirty="0" smtClean="0"/>
              <a:t>(SQL Server)</a:t>
            </a:r>
            <a:endParaRPr kumimoji="1" lang="ja-JP" altLang="en-US" sz="1400" dirty="0"/>
          </a:p>
        </p:txBody>
      </p:sp>
      <p:pic>
        <p:nvPicPr>
          <p:cNvPr id="189"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29661" y="5174567"/>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0"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38195" y="5729594"/>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1" name="テキスト ボックス 190"/>
          <p:cNvSpPr txBox="1"/>
          <p:nvPr/>
        </p:nvSpPr>
        <p:spPr>
          <a:xfrm>
            <a:off x="7672231" y="4594982"/>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192" name="テキスト ボックス 191"/>
          <p:cNvSpPr txBox="1"/>
          <p:nvPr/>
        </p:nvSpPr>
        <p:spPr>
          <a:xfrm>
            <a:off x="7672231" y="5343263"/>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193" name="テキスト ボックス 192"/>
          <p:cNvSpPr txBox="1"/>
          <p:nvPr/>
        </p:nvSpPr>
        <p:spPr>
          <a:xfrm>
            <a:off x="7672230" y="5804378"/>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cxnSp>
        <p:nvCxnSpPr>
          <p:cNvPr id="194" name="直線矢印コネクタ 193"/>
          <p:cNvCxnSpPr/>
          <p:nvPr/>
        </p:nvCxnSpPr>
        <p:spPr>
          <a:xfrm flipH="1">
            <a:off x="4497076" y="4754794"/>
            <a:ext cx="2151993"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95" name="直線矢印コネクタ 194"/>
          <p:cNvCxnSpPr/>
          <p:nvPr/>
        </p:nvCxnSpPr>
        <p:spPr>
          <a:xfrm flipH="1" flipV="1">
            <a:off x="4497077" y="4864984"/>
            <a:ext cx="2222937" cy="53505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96" name="直線矢印コネクタ 195"/>
          <p:cNvCxnSpPr/>
          <p:nvPr/>
        </p:nvCxnSpPr>
        <p:spPr>
          <a:xfrm flipH="1" flipV="1">
            <a:off x="4505780" y="5016393"/>
            <a:ext cx="2231638" cy="104544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97" name="テキスト ボックス 196"/>
          <p:cNvSpPr txBox="1"/>
          <p:nvPr/>
        </p:nvSpPr>
        <p:spPr>
          <a:xfrm>
            <a:off x="4905385" y="4385155"/>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sp>
        <p:nvSpPr>
          <p:cNvPr id="198" name="テキスト ボックス 197"/>
          <p:cNvSpPr txBox="1"/>
          <p:nvPr/>
        </p:nvSpPr>
        <p:spPr>
          <a:xfrm>
            <a:off x="5141802" y="4747569"/>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sp>
        <p:nvSpPr>
          <p:cNvPr id="199" name="テキスト ボックス 198"/>
          <p:cNvSpPr txBox="1"/>
          <p:nvPr/>
        </p:nvSpPr>
        <p:spPr>
          <a:xfrm>
            <a:off x="5234713" y="5150981"/>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grpSp>
        <p:nvGrpSpPr>
          <p:cNvPr id="200" name="Group 4338"/>
          <p:cNvGrpSpPr>
            <a:grpSpLocks/>
          </p:cNvGrpSpPr>
          <p:nvPr/>
        </p:nvGrpSpPr>
        <p:grpSpPr bwMode="auto">
          <a:xfrm>
            <a:off x="3802569" y="5505897"/>
            <a:ext cx="501869" cy="756484"/>
            <a:chOff x="536" y="997"/>
            <a:chExt cx="492" cy="685"/>
          </a:xfrm>
        </p:grpSpPr>
        <p:sp>
          <p:nvSpPr>
            <p:cNvPr id="201"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2"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3"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4"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5"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6"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07"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8"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9"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0"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11"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12"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3"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4"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5"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6"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7"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18"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9"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0"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1"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22"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23"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224"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225" name="テキスト ボックス 224"/>
          <p:cNvSpPr txBox="1"/>
          <p:nvPr/>
        </p:nvSpPr>
        <p:spPr>
          <a:xfrm>
            <a:off x="2469638" y="5907491"/>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2</a:t>
            </a:r>
            <a:endParaRPr kumimoji="1" lang="ja-JP" altLang="en-US" dirty="0"/>
          </a:p>
        </p:txBody>
      </p:sp>
      <p:cxnSp>
        <p:nvCxnSpPr>
          <p:cNvPr id="226" name="直線矢印コネクタ 225"/>
          <p:cNvCxnSpPr/>
          <p:nvPr/>
        </p:nvCxnSpPr>
        <p:spPr>
          <a:xfrm flipH="1">
            <a:off x="4545602" y="4932235"/>
            <a:ext cx="2151994" cy="1096565"/>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27" name="直線矢印コネクタ 226"/>
          <p:cNvCxnSpPr/>
          <p:nvPr/>
        </p:nvCxnSpPr>
        <p:spPr>
          <a:xfrm flipH="1">
            <a:off x="4545602" y="5487554"/>
            <a:ext cx="2178650" cy="633649"/>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28" name="直線矢印コネクタ 227"/>
          <p:cNvCxnSpPr/>
          <p:nvPr/>
        </p:nvCxnSpPr>
        <p:spPr>
          <a:xfrm flipH="1">
            <a:off x="4552824" y="6133614"/>
            <a:ext cx="2171428" cy="149941"/>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29" name="テキスト ボックス 228"/>
          <p:cNvSpPr txBox="1"/>
          <p:nvPr/>
        </p:nvSpPr>
        <p:spPr>
          <a:xfrm>
            <a:off x="4637023" y="5473517"/>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sp>
        <p:nvSpPr>
          <p:cNvPr id="230" name="テキスト ボックス 229"/>
          <p:cNvSpPr txBox="1"/>
          <p:nvPr/>
        </p:nvSpPr>
        <p:spPr>
          <a:xfrm>
            <a:off x="5219970" y="5566493"/>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sp>
        <p:nvSpPr>
          <p:cNvPr id="231" name="テキスト ボックス 230"/>
          <p:cNvSpPr txBox="1"/>
          <p:nvPr/>
        </p:nvSpPr>
        <p:spPr>
          <a:xfrm>
            <a:off x="5604756" y="5928292"/>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cxnSp>
        <p:nvCxnSpPr>
          <p:cNvPr id="232" name="直線コネクタ 231"/>
          <p:cNvCxnSpPr>
            <a:stCxn id="187" idx="4"/>
          </p:cNvCxnSpPr>
          <p:nvPr/>
        </p:nvCxnSpPr>
        <p:spPr>
          <a:xfrm flipV="1">
            <a:off x="1439166" y="4643981"/>
            <a:ext cx="2394800" cy="639467"/>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34" name="テキスト ボックス 233"/>
          <p:cNvSpPr txBox="1"/>
          <p:nvPr/>
        </p:nvSpPr>
        <p:spPr>
          <a:xfrm>
            <a:off x="257299" y="3984417"/>
            <a:ext cx="11779191" cy="369332"/>
          </a:xfrm>
          <a:prstGeom prst="rect">
            <a:avLst/>
          </a:prstGeom>
          <a:noFill/>
        </p:spPr>
        <p:txBody>
          <a:bodyPr wrap="square" rtlCol="0">
            <a:spAutoFit/>
          </a:bodyPr>
          <a:lstStyle/>
          <a:p>
            <a:r>
              <a:rPr kumimoji="1" lang="ja-JP" altLang="en-US" b="1" dirty="0" smtClean="0"/>
              <a:t>冗長パターン </a:t>
            </a:r>
            <a:r>
              <a:rPr lang="en-US" altLang="ja-JP" b="1" dirty="0" smtClean="0"/>
              <a:t>B</a:t>
            </a:r>
            <a:r>
              <a:rPr kumimoji="1" lang="en-US" altLang="ja-JP" b="1" dirty="0" smtClean="0"/>
              <a:t>. </a:t>
            </a:r>
            <a:r>
              <a:rPr kumimoji="1" lang="ja-JP" altLang="en-US" dirty="0" smtClean="0"/>
              <a:t>データベースを独立したホスト上で稼働させ、各コントローラからはネットワーク経由で当該データベースを参照する。</a:t>
            </a:r>
            <a:endParaRPr kumimoji="1" lang="ja-JP" altLang="en-US" dirty="0"/>
          </a:p>
        </p:txBody>
      </p:sp>
      <p:pic>
        <p:nvPicPr>
          <p:cNvPr id="260" name="図 25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940" y="4382616"/>
            <a:ext cx="459205" cy="642301"/>
          </a:xfrm>
          <a:prstGeom prst="rect">
            <a:avLst/>
          </a:prstGeom>
        </p:spPr>
      </p:pic>
      <p:sp>
        <p:nvSpPr>
          <p:cNvPr id="261" name="テキスト ボックス 260"/>
          <p:cNvSpPr txBox="1"/>
          <p:nvPr/>
        </p:nvSpPr>
        <p:spPr>
          <a:xfrm>
            <a:off x="1540716" y="4385155"/>
            <a:ext cx="1543317" cy="646331"/>
          </a:xfrm>
          <a:prstGeom prst="rect">
            <a:avLst/>
          </a:prstGeom>
          <a:noFill/>
        </p:spPr>
        <p:txBody>
          <a:bodyPr wrap="square" rtlCol="0">
            <a:spAutoFit/>
          </a:bodyPr>
          <a:lstStyle/>
          <a:p>
            <a:r>
              <a:rPr kumimoji="1" lang="ja-JP" altLang="en-US" dirty="0" smtClean="0"/>
              <a:t>データベース</a:t>
            </a:r>
          </a:p>
          <a:p>
            <a:r>
              <a:rPr kumimoji="1" lang="ja-JP" altLang="en-US" dirty="0" smtClean="0"/>
              <a:t>専用サーバー</a:t>
            </a:r>
            <a:endParaRPr kumimoji="1" lang="ja-JP" altLang="en-US" dirty="0"/>
          </a:p>
        </p:txBody>
      </p:sp>
      <p:cxnSp>
        <p:nvCxnSpPr>
          <p:cNvPr id="263" name="直線コネクタ 262"/>
          <p:cNvCxnSpPr/>
          <p:nvPr/>
        </p:nvCxnSpPr>
        <p:spPr>
          <a:xfrm>
            <a:off x="1448133" y="5370579"/>
            <a:ext cx="2342194" cy="536912"/>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66" name="テキスト ボックス 265"/>
          <p:cNvSpPr txBox="1"/>
          <p:nvPr/>
        </p:nvSpPr>
        <p:spPr>
          <a:xfrm>
            <a:off x="1380989" y="6537448"/>
            <a:ext cx="7502879" cy="276999"/>
          </a:xfrm>
          <a:prstGeom prst="rect">
            <a:avLst/>
          </a:prstGeom>
          <a:noFill/>
        </p:spPr>
        <p:txBody>
          <a:bodyPr wrap="square" rtlCol="0">
            <a:spAutoFit/>
          </a:bodyPr>
          <a:lstStyle/>
          <a:p>
            <a:r>
              <a:rPr kumimoji="1" lang="ja-JP" altLang="en-US" sz="1200" b="1" dirty="0" smtClean="0">
                <a:solidFill>
                  <a:srgbClr val="0000FF"/>
                </a:solidFill>
              </a:rPr>
              <a:t>簡単のため、冗長コントローラが </a:t>
            </a:r>
            <a:r>
              <a:rPr kumimoji="1" lang="en-US" altLang="ja-JP" sz="1200" b="1" dirty="0" smtClean="0">
                <a:solidFill>
                  <a:srgbClr val="0000FF"/>
                </a:solidFill>
              </a:rPr>
              <a:t>2 </a:t>
            </a:r>
            <a:r>
              <a:rPr kumimoji="1" lang="ja-JP" altLang="en-US" sz="1200" b="1" dirty="0" smtClean="0">
                <a:solidFill>
                  <a:srgbClr val="0000FF"/>
                </a:solidFill>
              </a:rPr>
              <a:t>台の例示であるが、</a:t>
            </a:r>
            <a:r>
              <a:rPr kumimoji="1" lang="en-US" altLang="ja-JP" sz="1200" b="1" dirty="0" smtClean="0">
                <a:solidFill>
                  <a:srgbClr val="0000FF"/>
                </a:solidFill>
              </a:rPr>
              <a:t>3 </a:t>
            </a:r>
            <a:r>
              <a:rPr kumimoji="1" lang="ja-JP" altLang="en-US" sz="1200" b="1" dirty="0" smtClean="0">
                <a:solidFill>
                  <a:srgbClr val="0000FF"/>
                </a:solidFill>
              </a:rPr>
              <a:t>台以上への冗長も可能であり、設定方法は同様である。</a:t>
            </a:r>
            <a:endParaRPr kumimoji="1" lang="ja-JP" altLang="en-US" sz="1200" b="1" dirty="0">
              <a:solidFill>
                <a:srgbClr val="0000FF"/>
              </a:solidFill>
            </a:endParaRPr>
          </a:p>
        </p:txBody>
      </p:sp>
    </p:spTree>
    <p:extLst>
      <p:ext uri="{BB962C8B-B14F-4D97-AF65-F5344CB8AC3E}">
        <p14:creationId xmlns:p14="http://schemas.microsoft.com/office/powerpoint/2010/main" val="279970160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39" y="328645"/>
            <a:ext cx="11545223" cy="3514755"/>
          </a:xfrm>
        </p:spPr>
        <p:txBody>
          <a:bodyPr>
            <a:normAutofit fontScale="70000" lnSpcReduction="20000"/>
          </a:bodyPr>
          <a:lstStyle/>
          <a:p>
            <a:r>
              <a:rPr kumimoji="1" lang="ja-JP" altLang="en-US" dirty="0" smtClean="0"/>
              <a:t>冗長パターン </a:t>
            </a:r>
            <a:r>
              <a:rPr kumimoji="1" lang="en-US" altLang="ja-JP" dirty="0" smtClean="0"/>
              <a:t>A (DB </a:t>
            </a:r>
            <a:r>
              <a:rPr kumimoji="1" lang="ja-JP" altLang="en-US" dirty="0" smtClean="0"/>
              <a:t>をいずれか </a:t>
            </a:r>
            <a:r>
              <a:rPr kumimoji="1" lang="en-US" altLang="ja-JP" dirty="0" smtClean="0"/>
              <a:t>1 </a:t>
            </a:r>
            <a:r>
              <a:rPr kumimoji="1" lang="ja-JP" altLang="en-US" dirty="0" err="1" smtClean="0"/>
              <a:t>つの</a:t>
            </a:r>
            <a:r>
              <a:rPr kumimoji="1" lang="ja-JP" altLang="en-US" dirty="0" smtClean="0"/>
              <a:t>コントローラと同居させる</a:t>
            </a:r>
            <a:r>
              <a:rPr kumimoji="1" lang="en-US" altLang="ja-JP" dirty="0" smtClean="0"/>
              <a:t>)</a:t>
            </a:r>
          </a:p>
          <a:p>
            <a:pPr lvl="1"/>
            <a:r>
              <a:rPr kumimoji="1" lang="ja-JP" altLang="en-US" dirty="0" smtClean="0"/>
              <a:t>メリット</a:t>
            </a:r>
            <a:endParaRPr kumimoji="1" lang="en-US" altLang="ja-JP" dirty="0" smtClean="0"/>
          </a:p>
          <a:p>
            <a:pPr lvl="2"/>
            <a:r>
              <a:rPr kumimoji="1" lang="ja-JP" altLang="en-US" dirty="0" smtClean="0"/>
              <a:t>必要なホストの台数が </a:t>
            </a:r>
            <a:r>
              <a:rPr kumimoji="1" lang="en-US" altLang="ja-JP" dirty="0" smtClean="0"/>
              <a:t>1 </a:t>
            </a:r>
            <a:r>
              <a:rPr kumimoji="1" lang="ja-JP" altLang="en-US" dirty="0" smtClean="0"/>
              <a:t>台減る。</a:t>
            </a:r>
            <a:endParaRPr lang="en-US" altLang="ja-JP" dirty="0"/>
          </a:p>
          <a:p>
            <a:pPr lvl="1"/>
            <a:r>
              <a:rPr kumimoji="1" lang="ja-JP" altLang="en-US" dirty="0" smtClean="0"/>
              <a:t>デメリット</a:t>
            </a:r>
            <a:endParaRPr kumimoji="1" lang="en-US" altLang="ja-JP" dirty="0" smtClean="0"/>
          </a:p>
          <a:p>
            <a:pPr lvl="2"/>
            <a:r>
              <a:rPr kumimoji="1" lang="en-US" altLang="ja-JP" dirty="0" smtClean="0"/>
              <a:t>DB </a:t>
            </a:r>
            <a:r>
              <a:rPr kumimoji="1" lang="ja-JP" altLang="en-US" dirty="0" smtClean="0"/>
              <a:t>が同居しているコントローラのホストがダウンしたとき、</a:t>
            </a:r>
            <a:r>
              <a:rPr kumimoji="1" lang="en-US" altLang="ja-JP" dirty="0" smtClean="0"/>
              <a:t>DB </a:t>
            </a:r>
            <a:r>
              <a:rPr kumimoji="1" lang="ja-JP" altLang="en-US" dirty="0" smtClean="0"/>
              <a:t>が復活するまで、生存している他のすべてのコントローラは、ユーザーに対して一部の機能 </a:t>
            </a:r>
            <a:r>
              <a:rPr kumimoji="1" lang="en-US" altLang="ja-JP" dirty="0" smtClean="0"/>
              <a:t>※ </a:t>
            </a:r>
            <a:r>
              <a:rPr kumimoji="1" lang="ja-JP" altLang="en-US" dirty="0" smtClean="0"/>
              <a:t>を提供できなくなる。</a:t>
            </a:r>
            <a:r>
              <a:rPr kumimoji="1" lang="en-US" altLang="ja-JP" dirty="0" smtClean="0"/>
              <a:t/>
            </a:r>
            <a:br>
              <a:rPr kumimoji="1" lang="en-US" altLang="ja-JP" dirty="0" smtClean="0"/>
            </a:br>
            <a:endParaRPr kumimoji="1" lang="en-US" altLang="ja-JP" dirty="0" smtClean="0"/>
          </a:p>
          <a:p>
            <a:r>
              <a:rPr kumimoji="1" lang="ja-JP" altLang="en-US" dirty="0" smtClean="0"/>
              <a:t>冗長パターン </a:t>
            </a:r>
            <a:r>
              <a:rPr kumimoji="1" lang="en-US" altLang="ja-JP" dirty="0" smtClean="0"/>
              <a:t>B (DB </a:t>
            </a:r>
            <a:r>
              <a:rPr kumimoji="1" lang="ja-JP" altLang="en-US" dirty="0" smtClean="0"/>
              <a:t>を独立ホストとする</a:t>
            </a:r>
            <a:r>
              <a:rPr kumimoji="1" lang="en-US" altLang="ja-JP" dirty="0" smtClean="0"/>
              <a:t>)</a:t>
            </a:r>
            <a:endParaRPr kumimoji="1" lang="ja-JP" altLang="en-US" dirty="0" smtClean="0"/>
          </a:p>
          <a:p>
            <a:pPr lvl="1"/>
            <a:r>
              <a:rPr kumimoji="1" lang="ja-JP" altLang="en-US" dirty="0" smtClean="0"/>
              <a:t>メリット</a:t>
            </a:r>
            <a:endParaRPr kumimoji="1" lang="en-US" altLang="ja-JP" dirty="0" smtClean="0"/>
          </a:p>
          <a:p>
            <a:pPr lvl="2"/>
            <a:r>
              <a:rPr kumimoji="1" lang="ja-JP" altLang="en-US" dirty="0" smtClean="0"/>
              <a:t>いずれかのコントローラのホストがダウンしても、生存している他のすべてのコントローラは、ユーザーに対して全機能を継続提供できる。</a:t>
            </a:r>
            <a:endParaRPr kumimoji="1" lang="en-US" altLang="ja-JP" dirty="0" smtClean="0"/>
          </a:p>
          <a:p>
            <a:pPr lvl="1"/>
            <a:r>
              <a:rPr kumimoji="1" lang="ja-JP" altLang="en-US" dirty="0" smtClean="0"/>
              <a:t>デメリット</a:t>
            </a:r>
            <a:endParaRPr kumimoji="1" lang="en-US" altLang="ja-JP" dirty="0" smtClean="0"/>
          </a:p>
          <a:p>
            <a:pPr lvl="2"/>
            <a:r>
              <a:rPr lang="en-US" altLang="ja-JP" dirty="0" smtClean="0"/>
              <a:t>DB </a:t>
            </a:r>
            <a:r>
              <a:rPr lang="ja-JP" altLang="en-US" dirty="0" smtClean="0"/>
              <a:t>のために </a:t>
            </a:r>
            <a:r>
              <a:rPr lang="en-US" altLang="ja-JP" dirty="0" smtClean="0"/>
              <a:t>1 </a:t>
            </a:r>
            <a:r>
              <a:rPr lang="ja-JP" altLang="en-US" dirty="0" smtClean="0"/>
              <a:t>ホストが必要なので、コストが増える。</a:t>
            </a:r>
          </a:p>
          <a:p>
            <a:pPr lvl="2"/>
            <a:r>
              <a:rPr kumimoji="1" lang="en-US" altLang="ja-JP" dirty="0" smtClean="0"/>
              <a:t>DB </a:t>
            </a:r>
            <a:r>
              <a:rPr kumimoji="1" lang="ja-JP" altLang="en-US" dirty="0" smtClean="0"/>
              <a:t>ホストそのものがダウンする可能性は残る。この場合、</a:t>
            </a:r>
            <a:r>
              <a:rPr lang="ja-JP" altLang="en-US" dirty="0"/>
              <a:t>すべての</a:t>
            </a:r>
            <a:r>
              <a:rPr lang="ja-JP" altLang="en-US" dirty="0" smtClean="0"/>
              <a:t>コントローラが生存していても、</a:t>
            </a:r>
            <a:r>
              <a:rPr lang="ja-JP" altLang="en-US" dirty="0"/>
              <a:t>ユーザーに対して一部の機能 </a:t>
            </a:r>
            <a:r>
              <a:rPr lang="en-US" altLang="ja-JP" dirty="0"/>
              <a:t>※ </a:t>
            </a:r>
            <a:r>
              <a:rPr lang="ja-JP" altLang="en-US" dirty="0"/>
              <a:t>を提供できなくなる。</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116</a:t>
            </a:fld>
            <a:endParaRPr kumimoji="1" lang="ja-JP" altLang="en-US" dirty="0"/>
          </a:p>
        </p:txBody>
      </p:sp>
      <p:sp>
        <p:nvSpPr>
          <p:cNvPr id="5" name="テキスト ボックス 4"/>
          <p:cNvSpPr txBox="1"/>
          <p:nvPr/>
        </p:nvSpPr>
        <p:spPr>
          <a:xfrm>
            <a:off x="776605" y="3473069"/>
            <a:ext cx="10657489" cy="1169551"/>
          </a:xfrm>
          <a:prstGeom prst="rect">
            <a:avLst/>
          </a:prstGeom>
          <a:solidFill>
            <a:schemeClr val="accent4">
              <a:lumMod val="20000"/>
              <a:lumOff val="80000"/>
            </a:schemeClr>
          </a:solidFill>
          <a:ln w="19050">
            <a:solidFill>
              <a:schemeClr val="tx1"/>
            </a:solidFill>
          </a:ln>
        </p:spPr>
        <p:txBody>
          <a:bodyPr wrap="square" rtlCol="0">
            <a:spAutoFit/>
          </a:bodyPr>
          <a:lstStyle/>
          <a:p>
            <a:r>
              <a:rPr kumimoji="1" lang="ja-JP" altLang="en-US" sz="1400" dirty="0" smtClean="0"/>
              <a:t>コントローラからみて </a:t>
            </a:r>
            <a:r>
              <a:rPr kumimoji="1" lang="en-US" altLang="ja-JP" sz="1400" dirty="0" smtClean="0"/>
              <a:t>DB </a:t>
            </a:r>
            <a:r>
              <a:rPr kumimoji="1" lang="ja-JP" altLang="en-US" sz="1400" dirty="0" smtClean="0"/>
              <a:t>がダウンしたとき、</a:t>
            </a:r>
            <a:r>
              <a:rPr kumimoji="1" lang="en-US" altLang="ja-JP" sz="1400" dirty="0" smtClean="0"/>
              <a:t>DB </a:t>
            </a:r>
            <a:r>
              <a:rPr kumimoji="1" lang="ja-JP" altLang="en-US" sz="1400" dirty="0" smtClean="0"/>
              <a:t>ダウン中に、そのコントローラがユーザーに提供できなくなる機能の一覧</a:t>
            </a:r>
            <a:r>
              <a:rPr kumimoji="1" lang="en-US" altLang="ja-JP" sz="1400" dirty="0" smtClean="0"/>
              <a:t>:</a:t>
            </a:r>
          </a:p>
          <a:p>
            <a:pPr marL="285750" indent="-285750">
              <a:buFont typeface="Arial" panose="020B0604020202020204" pitchFamily="34" charset="0"/>
              <a:buChar char="•"/>
            </a:pPr>
            <a:r>
              <a:rPr kumimoji="1" lang="ja-JP" altLang="en-US" sz="1400" dirty="0" smtClean="0"/>
              <a:t>新しい「シン・テレワークシステム サーバー」の利用開始 </a:t>
            </a:r>
            <a:r>
              <a:rPr kumimoji="1" lang="en-US" altLang="ja-JP" sz="1400" dirty="0" smtClean="0"/>
              <a:t>(</a:t>
            </a:r>
            <a:r>
              <a:rPr kumimoji="1" lang="ja-JP" altLang="en-US" sz="1400" dirty="0" smtClean="0"/>
              <a:t>コントローラへの登録・コンピュータ </a:t>
            </a:r>
            <a:r>
              <a:rPr kumimoji="1" lang="en-US" altLang="ja-JP" sz="1400" dirty="0" smtClean="0"/>
              <a:t>ID </a:t>
            </a:r>
            <a:r>
              <a:rPr kumimoji="1" lang="ja-JP" altLang="en-US" sz="1400" dirty="0" smtClean="0"/>
              <a:t>の払い出し</a:t>
            </a:r>
            <a:r>
              <a:rPr kumimoji="1" lang="en-US" altLang="ja-JP" sz="1400" dirty="0" smtClean="0"/>
              <a:t>)</a:t>
            </a:r>
            <a:br>
              <a:rPr kumimoji="1" lang="en-US" altLang="ja-JP" sz="1400" dirty="0" smtClean="0"/>
            </a:br>
            <a:r>
              <a:rPr kumimoji="1" lang="en-US" altLang="ja-JP" sz="1400" dirty="0" smtClean="0"/>
              <a:t>(</a:t>
            </a:r>
            <a:r>
              <a:rPr kumimoji="1" lang="ja-JP" altLang="en-US" sz="1400" dirty="0" smtClean="0"/>
              <a:t>以前から登録されていた</a:t>
            </a:r>
            <a:r>
              <a:rPr lang="ja-JP" altLang="en-US" sz="1400" dirty="0" smtClean="0"/>
              <a:t>「シン・テレワークシステム サーバー」</a:t>
            </a:r>
            <a:r>
              <a:rPr kumimoji="1" lang="ja-JP" altLang="en-US" sz="1400" dirty="0" smtClean="0"/>
              <a:t>は継続して利用できる。</a:t>
            </a:r>
            <a:r>
              <a:rPr kumimoji="1" lang="en-US" altLang="ja-JP" sz="1400" dirty="0" smtClean="0"/>
              <a:t>)</a:t>
            </a:r>
          </a:p>
          <a:p>
            <a:pPr marL="285750" indent="-285750">
              <a:buFont typeface="Arial" panose="020B0604020202020204" pitchFamily="34" charset="0"/>
              <a:buChar char="•"/>
            </a:pPr>
            <a:r>
              <a:rPr lang="ja-JP" altLang="en-US" sz="1400" dirty="0"/>
              <a:t>「シン・テレワークシステム サーバー</a:t>
            </a:r>
            <a:r>
              <a:rPr lang="ja-JP" altLang="en-US" sz="1400" dirty="0" smtClean="0"/>
              <a:t>」の「コンピュータ </a:t>
            </a:r>
            <a:r>
              <a:rPr lang="en-US" altLang="ja-JP" sz="1400" dirty="0" smtClean="0"/>
              <a:t>ID</a:t>
            </a:r>
            <a:r>
              <a:rPr lang="ja-JP" altLang="en-US" sz="1400" dirty="0" smtClean="0"/>
              <a:t>」の変更。</a:t>
            </a:r>
            <a:endParaRPr lang="en-US" altLang="ja-JP" sz="1400" dirty="0" smtClean="0"/>
          </a:p>
          <a:p>
            <a:pPr marL="285750" indent="-285750">
              <a:buFont typeface="Arial" panose="020B0604020202020204" pitchFamily="34" charset="0"/>
              <a:buChar char="•"/>
            </a:pPr>
            <a:r>
              <a:rPr lang="ja-JP" altLang="en-US" sz="1400" dirty="0"/>
              <a:t>「シン・テレワークシステム サーバー</a:t>
            </a:r>
            <a:r>
              <a:rPr lang="ja-JP" altLang="en-US" sz="1400" dirty="0" smtClean="0"/>
              <a:t>」の「</a:t>
            </a:r>
            <a:r>
              <a:rPr lang="en-US" altLang="ja-JP" sz="1400" dirty="0" smtClean="0"/>
              <a:t>Wake on LAN</a:t>
            </a:r>
            <a:r>
              <a:rPr lang="ja-JP" altLang="en-US" sz="1400" dirty="0" smtClean="0"/>
              <a:t>」機能が無効のユーザーが有効化しようとする操作。</a:t>
            </a:r>
            <a:endParaRPr kumimoji="1" lang="ja-JP" altLang="en-US" sz="1400" dirty="0"/>
          </a:p>
        </p:txBody>
      </p:sp>
      <p:sp>
        <p:nvSpPr>
          <p:cNvPr id="6" name="テキスト ボックス 5"/>
          <p:cNvSpPr txBox="1"/>
          <p:nvPr/>
        </p:nvSpPr>
        <p:spPr>
          <a:xfrm>
            <a:off x="1308538" y="4818466"/>
            <a:ext cx="10204387" cy="1754326"/>
          </a:xfrm>
          <a:prstGeom prst="rect">
            <a:avLst/>
          </a:prstGeom>
          <a:solidFill>
            <a:schemeClr val="accent6">
              <a:lumMod val="20000"/>
              <a:lumOff val="80000"/>
            </a:schemeClr>
          </a:solidFill>
          <a:ln w="19050">
            <a:noFill/>
          </a:ln>
        </p:spPr>
        <p:txBody>
          <a:bodyPr wrap="square" rtlCol="0">
            <a:spAutoFit/>
          </a:bodyPr>
          <a:lstStyle/>
          <a:p>
            <a:r>
              <a:rPr kumimoji="1" lang="ja-JP" altLang="en-US" dirty="0" smtClean="0"/>
              <a:t>コントローラからみて </a:t>
            </a:r>
            <a:r>
              <a:rPr kumimoji="1" lang="en-US" altLang="ja-JP" dirty="0" smtClean="0"/>
              <a:t>DB </a:t>
            </a:r>
            <a:r>
              <a:rPr kumimoji="1" lang="ja-JP" altLang="en-US" dirty="0" smtClean="0"/>
              <a:t>がダウンしても、各コントローラは </a:t>
            </a:r>
            <a:r>
              <a:rPr kumimoji="1" lang="en-US" altLang="ja-JP" dirty="0" smtClean="0"/>
              <a:t>DB </a:t>
            </a:r>
            <a:r>
              <a:rPr kumimoji="1" lang="ja-JP" altLang="en-US" dirty="0" smtClean="0"/>
              <a:t>の内容の冗長キャッシュを有していることから、</a:t>
            </a:r>
            <a:endParaRPr kumimoji="1" lang="en-US" altLang="ja-JP" dirty="0" smtClean="0"/>
          </a:p>
          <a:p>
            <a:pPr marL="285750" indent="-285750">
              <a:buFont typeface="Arial" panose="020B0604020202020204" pitchFamily="34" charset="0"/>
              <a:buChar char="•"/>
            </a:pPr>
            <a:r>
              <a:rPr lang="ja-JP" altLang="en-US" dirty="0" smtClean="0"/>
              <a:t>「</a:t>
            </a:r>
            <a:r>
              <a:rPr lang="ja-JP" altLang="en-US" dirty="0"/>
              <a:t>シン・テレワークシステム サーバー</a:t>
            </a:r>
            <a:r>
              <a:rPr lang="ja-JP" altLang="en-US" dirty="0" smtClean="0"/>
              <a:t>」を中継ゲートウェイに振り分け、サーバーセッションを確立すること。</a:t>
            </a:r>
          </a:p>
          <a:p>
            <a:pPr marL="285750" indent="-285750">
              <a:buFont typeface="Arial" panose="020B0604020202020204" pitchFamily="34" charset="0"/>
              <a:buChar char="•"/>
            </a:pPr>
            <a:r>
              <a:rPr lang="ja-JP" altLang="en-US" dirty="0"/>
              <a:t>「シン・テレワークシステム </a:t>
            </a:r>
            <a:r>
              <a:rPr lang="ja-JP" altLang="en-US" dirty="0" smtClean="0"/>
              <a:t>クライアント」を</a:t>
            </a:r>
            <a:r>
              <a:rPr lang="ja-JP" altLang="en-US" dirty="0"/>
              <a:t>中継ゲートウェイに</a:t>
            </a:r>
            <a:r>
              <a:rPr lang="ja-JP" altLang="en-US" dirty="0" smtClean="0"/>
              <a:t>振り分け、サーバーとの間でクライアントセッションを確立すること。</a:t>
            </a:r>
          </a:p>
          <a:p>
            <a:r>
              <a:rPr lang="ja-JP" altLang="en-US" dirty="0" smtClean="0"/>
              <a:t>すなわち、通信の主要機能は、ダウンすることなく稼働継続する。</a:t>
            </a:r>
            <a:endParaRPr lang="en-US" altLang="ja-JP" dirty="0" smtClean="0"/>
          </a:p>
          <a:p>
            <a:r>
              <a:rPr lang="ja-JP" altLang="en-US" dirty="0" smtClean="0"/>
              <a:t>したがって、すでにシン・テレワークシステムの利用を開始したユーザーが </a:t>
            </a:r>
            <a:r>
              <a:rPr lang="en-US" altLang="ja-JP" dirty="0" smtClean="0"/>
              <a:t>DB </a:t>
            </a:r>
            <a:r>
              <a:rPr lang="ja-JP" altLang="en-US" dirty="0" smtClean="0"/>
              <a:t>のダウンに気付く可能性は低い。</a:t>
            </a:r>
            <a:endParaRPr lang="en-US" altLang="ja-JP" dirty="0" smtClean="0"/>
          </a:p>
        </p:txBody>
      </p:sp>
      <p:pic>
        <p:nvPicPr>
          <p:cNvPr id="7" name="図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137" y="5314319"/>
            <a:ext cx="992221" cy="992221"/>
          </a:xfrm>
          <a:prstGeom prst="rect">
            <a:avLst/>
          </a:prstGeom>
        </p:spPr>
      </p:pic>
    </p:spTree>
    <p:extLst>
      <p:ext uri="{BB962C8B-B14F-4D97-AF65-F5344CB8AC3E}">
        <p14:creationId xmlns:p14="http://schemas.microsoft.com/office/powerpoint/2010/main" val="12673378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117</a:t>
            </a:fld>
            <a:endParaRPr kumimoji="1" lang="ja-JP" altLang="en-US" dirty="0"/>
          </a:p>
        </p:txBody>
      </p:sp>
      <p:sp>
        <p:nvSpPr>
          <p:cNvPr id="4" name="タイトル 3"/>
          <p:cNvSpPr>
            <a:spLocks noGrp="1"/>
          </p:cNvSpPr>
          <p:nvPr>
            <p:ph type="title"/>
          </p:nvPr>
        </p:nvSpPr>
        <p:spPr/>
        <p:txBody>
          <a:bodyPr>
            <a:normAutofit fontScale="90000"/>
          </a:bodyPr>
          <a:lstStyle/>
          <a:p>
            <a:r>
              <a:rPr kumimoji="1" lang="ja-JP" altLang="en-US" dirty="0" smtClean="0"/>
              <a:t>コントローラ冗長の仕組み </a:t>
            </a:r>
            <a:r>
              <a:rPr kumimoji="1" lang="en-US" altLang="ja-JP" dirty="0" smtClean="0"/>
              <a:t>(1/3) – </a:t>
            </a:r>
            <a:r>
              <a:rPr kumimoji="1" lang="ja-JP" altLang="en-US" dirty="0" smtClean="0"/>
              <a:t>通常時</a:t>
            </a:r>
            <a:endParaRPr kumimoji="1" lang="ja-JP" altLang="en-US" dirty="0"/>
          </a:p>
        </p:txBody>
      </p:sp>
      <p:grpSp>
        <p:nvGrpSpPr>
          <p:cNvPr id="5" name="Group 3337"/>
          <p:cNvGrpSpPr>
            <a:grpSpLocks/>
          </p:cNvGrpSpPr>
          <p:nvPr/>
        </p:nvGrpSpPr>
        <p:grpSpPr bwMode="auto">
          <a:xfrm>
            <a:off x="259138" y="1766329"/>
            <a:ext cx="1260680" cy="731749"/>
            <a:chOff x="258" y="972"/>
            <a:chExt cx="780" cy="685"/>
          </a:xfrm>
        </p:grpSpPr>
        <p:sp>
          <p:nvSpPr>
            <p:cNvPr id="6"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7"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9"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6"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1"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2"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1"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0"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1"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2"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3"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44"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45" name="図 4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44199" y="1803090"/>
            <a:ext cx="650613" cy="408698"/>
          </a:xfrm>
          <a:prstGeom prst="rect">
            <a:avLst/>
          </a:prstGeom>
        </p:spPr>
      </p:pic>
      <p:grpSp>
        <p:nvGrpSpPr>
          <p:cNvPr id="46" name="Group 4338"/>
          <p:cNvGrpSpPr>
            <a:grpSpLocks/>
          </p:cNvGrpSpPr>
          <p:nvPr/>
        </p:nvGrpSpPr>
        <p:grpSpPr bwMode="auto">
          <a:xfrm>
            <a:off x="5173999" y="1089430"/>
            <a:ext cx="501869" cy="756484"/>
            <a:chOff x="536" y="997"/>
            <a:chExt cx="492" cy="685"/>
          </a:xfrm>
        </p:grpSpPr>
        <p:sp>
          <p:nvSpPr>
            <p:cNvPr id="47"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8"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9"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0"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1"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2"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53"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4"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5"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6"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7"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8"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9"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0"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1"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2"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3"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64"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5"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6"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7"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8"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9"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70"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71" name="テキスト ボックス 70"/>
          <p:cNvSpPr txBox="1"/>
          <p:nvPr/>
        </p:nvSpPr>
        <p:spPr>
          <a:xfrm>
            <a:off x="4804243" y="1894464"/>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1</a:t>
            </a:r>
            <a:endParaRPr kumimoji="1" lang="ja-JP" altLang="en-US" dirty="0"/>
          </a:p>
        </p:txBody>
      </p:sp>
      <p:sp>
        <p:nvSpPr>
          <p:cNvPr id="72" name="フローチャート: 磁気ディスク 71"/>
          <p:cNvSpPr/>
          <p:nvPr/>
        </p:nvSpPr>
        <p:spPr>
          <a:xfrm>
            <a:off x="3283379" y="3356864"/>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 name="テキスト ボックス 72"/>
          <p:cNvSpPr txBox="1"/>
          <p:nvPr/>
        </p:nvSpPr>
        <p:spPr>
          <a:xfrm>
            <a:off x="2147199" y="3158363"/>
            <a:ext cx="1324304" cy="738664"/>
          </a:xfrm>
          <a:prstGeom prst="rect">
            <a:avLst/>
          </a:prstGeom>
          <a:noFill/>
        </p:spPr>
        <p:txBody>
          <a:bodyPr wrap="square" rtlCol="0">
            <a:spAutoFit/>
          </a:bodyPr>
          <a:lstStyle/>
          <a:p>
            <a:r>
              <a:rPr kumimoji="1" lang="ja-JP" altLang="en-US" sz="1400" dirty="0" smtClean="0"/>
              <a:t>データベース</a:t>
            </a:r>
            <a:endParaRPr kumimoji="1" lang="en-US" altLang="ja-JP" sz="1400" dirty="0" smtClean="0"/>
          </a:p>
          <a:p>
            <a:r>
              <a:rPr kumimoji="1" lang="ja-JP" altLang="en-US" sz="1400" dirty="0" smtClean="0"/>
              <a:t>サーバー</a:t>
            </a:r>
            <a:endParaRPr kumimoji="1" lang="en-US" altLang="ja-JP" sz="1400" dirty="0" smtClean="0"/>
          </a:p>
          <a:p>
            <a:r>
              <a:rPr lang="en-US" altLang="ja-JP" sz="1400" dirty="0" smtClean="0"/>
              <a:t>THINDB (</a:t>
            </a:r>
            <a:r>
              <a:rPr lang="ja-JP" altLang="en-US" sz="1400" dirty="0" smtClean="0"/>
              <a:t>共有</a:t>
            </a:r>
            <a:r>
              <a:rPr lang="en-US" altLang="ja-JP" sz="1400" dirty="0" smtClean="0"/>
              <a:t>)</a:t>
            </a:r>
            <a:endParaRPr kumimoji="1" lang="ja-JP" altLang="en-US" sz="1400" dirty="0"/>
          </a:p>
        </p:txBody>
      </p:sp>
      <p:grpSp>
        <p:nvGrpSpPr>
          <p:cNvPr id="74" name="Group 4338"/>
          <p:cNvGrpSpPr>
            <a:grpSpLocks/>
          </p:cNvGrpSpPr>
          <p:nvPr/>
        </p:nvGrpSpPr>
        <p:grpSpPr bwMode="auto">
          <a:xfrm>
            <a:off x="5135238" y="2243303"/>
            <a:ext cx="501869" cy="756484"/>
            <a:chOff x="536" y="997"/>
            <a:chExt cx="492" cy="685"/>
          </a:xfrm>
        </p:grpSpPr>
        <p:sp>
          <p:nvSpPr>
            <p:cNvPr id="75"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6"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7"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8"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9"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0"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81"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2"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3"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4"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85"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86"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7"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8"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9"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0"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1"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92"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3"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4"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5"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96"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97"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98"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99" name="テキスト ボックス 98"/>
          <p:cNvSpPr txBox="1"/>
          <p:nvPr/>
        </p:nvSpPr>
        <p:spPr>
          <a:xfrm>
            <a:off x="4776702" y="3021873"/>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2</a:t>
            </a:r>
            <a:endParaRPr kumimoji="1" lang="ja-JP" altLang="en-US" dirty="0"/>
          </a:p>
        </p:txBody>
      </p:sp>
      <p:pic>
        <p:nvPicPr>
          <p:cNvPr id="100"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18157" y="1145408"/>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1"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18157" y="1790654"/>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26691" y="2345681"/>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 name="テキスト ボックス 102"/>
          <p:cNvSpPr txBox="1"/>
          <p:nvPr/>
        </p:nvSpPr>
        <p:spPr>
          <a:xfrm>
            <a:off x="8760727" y="1211069"/>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104" name="テキスト ボックス 103"/>
          <p:cNvSpPr txBox="1"/>
          <p:nvPr/>
        </p:nvSpPr>
        <p:spPr>
          <a:xfrm>
            <a:off x="8760727" y="1959350"/>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105" name="テキスト ボックス 104"/>
          <p:cNvSpPr txBox="1"/>
          <p:nvPr/>
        </p:nvSpPr>
        <p:spPr>
          <a:xfrm>
            <a:off x="8760726" y="2420465"/>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pic>
        <p:nvPicPr>
          <p:cNvPr id="106"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26691" y="2947089"/>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7" name="テキスト ボックス 106"/>
          <p:cNvSpPr txBox="1"/>
          <p:nvPr/>
        </p:nvSpPr>
        <p:spPr>
          <a:xfrm>
            <a:off x="8760726" y="3021873"/>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cxnSp>
        <p:nvCxnSpPr>
          <p:cNvPr id="108" name="直線矢印コネクタ 107"/>
          <p:cNvCxnSpPr/>
          <p:nvPr/>
        </p:nvCxnSpPr>
        <p:spPr>
          <a:xfrm flipH="1">
            <a:off x="5752273" y="1329125"/>
            <a:ext cx="2151993"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直線矢印コネクタ 108"/>
          <p:cNvCxnSpPr/>
          <p:nvPr/>
        </p:nvCxnSpPr>
        <p:spPr>
          <a:xfrm flipH="1" flipV="1">
            <a:off x="5752274" y="1580401"/>
            <a:ext cx="2165883" cy="26871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直線矢印コネクタ 110"/>
          <p:cNvCxnSpPr/>
          <p:nvPr/>
        </p:nvCxnSpPr>
        <p:spPr>
          <a:xfrm flipH="1" flipV="1">
            <a:off x="5738384" y="1900982"/>
            <a:ext cx="2188307" cy="540553"/>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直線矢印コネクタ 112"/>
          <p:cNvCxnSpPr/>
          <p:nvPr/>
        </p:nvCxnSpPr>
        <p:spPr>
          <a:xfrm flipH="1" flipV="1">
            <a:off x="5752273" y="2211788"/>
            <a:ext cx="2151994" cy="71008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直線矢印コネクタ 114"/>
          <p:cNvCxnSpPr/>
          <p:nvPr/>
        </p:nvCxnSpPr>
        <p:spPr>
          <a:xfrm flipH="1">
            <a:off x="5841124" y="1554311"/>
            <a:ext cx="2077034" cy="909864"/>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7" name="直線矢印コネクタ 116"/>
          <p:cNvCxnSpPr/>
          <p:nvPr/>
        </p:nvCxnSpPr>
        <p:spPr>
          <a:xfrm flipH="1">
            <a:off x="5871727" y="2098113"/>
            <a:ext cx="2038954" cy="50701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直線矢印コネクタ 118"/>
          <p:cNvCxnSpPr/>
          <p:nvPr/>
        </p:nvCxnSpPr>
        <p:spPr>
          <a:xfrm flipH="1">
            <a:off x="5902172" y="2704583"/>
            <a:ext cx="2039975" cy="7039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直線矢印コネクタ 120"/>
          <p:cNvCxnSpPr/>
          <p:nvPr/>
        </p:nvCxnSpPr>
        <p:spPr>
          <a:xfrm flipH="1" flipV="1">
            <a:off x="5878182" y="2885866"/>
            <a:ext cx="2039976" cy="237624"/>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23" name="フローチャート: 磁気ディスク 122"/>
          <p:cNvSpPr/>
          <p:nvPr/>
        </p:nvSpPr>
        <p:spPr>
          <a:xfrm>
            <a:off x="4412938" y="813476"/>
            <a:ext cx="670034" cy="394138"/>
          </a:xfrm>
          <a:prstGeom prst="flowChartMagneticDisk">
            <a:avLst/>
          </a:prstGeom>
          <a:solidFill>
            <a:srgbClr val="FFC000"/>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4" name="テキスト ボックス 123"/>
          <p:cNvSpPr txBox="1"/>
          <p:nvPr/>
        </p:nvSpPr>
        <p:spPr>
          <a:xfrm>
            <a:off x="3076996" y="707679"/>
            <a:ext cx="1513552" cy="738664"/>
          </a:xfrm>
          <a:prstGeom prst="rect">
            <a:avLst/>
          </a:prstGeom>
          <a:noFill/>
        </p:spPr>
        <p:txBody>
          <a:bodyPr wrap="square" rtlCol="0">
            <a:spAutoFit/>
          </a:bodyPr>
          <a:lstStyle/>
          <a:p>
            <a:r>
              <a:rPr kumimoji="1" lang="ja-JP" altLang="en-US" sz="1400" dirty="0" smtClean="0"/>
              <a:t>オンメモリ</a:t>
            </a:r>
            <a:endParaRPr kumimoji="1" lang="en-US" altLang="ja-JP" sz="1400" dirty="0" smtClean="0"/>
          </a:p>
          <a:p>
            <a:r>
              <a:rPr kumimoji="1" lang="ja-JP" altLang="en-US" sz="1400" dirty="0" smtClean="0"/>
              <a:t>セッションテーブル</a:t>
            </a:r>
            <a:endParaRPr kumimoji="1" lang="en-US" altLang="ja-JP" sz="1400" dirty="0" smtClean="0"/>
          </a:p>
          <a:p>
            <a:r>
              <a:rPr lang="en-US" altLang="ja-JP" sz="1400" dirty="0" smtClean="0"/>
              <a:t>+ DB </a:t>
            </a:r>
            <a:r>
              <a:rPr lang="ja-JP" altLang="en-US" sz="1400" dirty="0" smtClean="0"/>
              <a:t>キャッシュ</a:t>
            </a:r>
            <a:endParaRPr kumimoji="1" lang="ja-JP" altLang="en-US" sz="1400" dirty="0"/>
          </a:p>
        </p:txBody>
      </p:sp>
      <p:sp>
        <p:nvSpPr>
          <p:cNvPr id="125" name="フローチャート: 磁気ディスク 124"/>
          <p:cNvSpPr/>
          <p:nvPr/>
        </p:nvSpPr>
        <p:spPr>
          <a:xfrm>
            <a:off x="4419936" y="2281429"/>
            <a:ext cx="670034" cy="394138"/>
          </a:xfrm>
          <a:prstGeom prst="flowChartMagneticDisk">
            <a:avLst/>
          </a:prstGeom>
          <a:solidFill>
            <a:srgbClr val="FFC000"/>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6" name="テキスト ボックス 125"/>
          <p:cNvSpPr txBox="1"/>
          <p:nvPr/>
        </p:nvSpPr>
        <p:spPr>
          <a:xfrm>
            <a:off x="3011795" y="2319076"/>
            <a:ext cx="1513552" cy="738664"/>
          </a:xfrm>
          <a:prstGeom prst="rect">
            <a:avLst/>
          </a:prstGeom>
          <a:noFill/>
        </p:spPr>
        <p:txBody>
          <a:bodyPr wrap="square" rtlCol="0">
            <a:spAutoFit/>
          </a:bodyPr>
          <a:lstStyle/>
          <a:p>
            <a:r>
              <a:rPr kumimoji="1" lang="ja-JP" altLang="en-US" sz="1400" dirty="0" smtClean="0"/>
              <a:t>オンメモリ</a:t>
            </a:r>
            <a:endParaRPr kumimoji="1" lang="en-US" altLang="ja-JP" sz="1400" dirty="0" smtClean="0"/>
          </a:p>
          <a:p>
            <a:r>
              <a:rPr kumimoji="1" lang="ja-JP" altLang="en-US" sz="1400" dirty="0" smtClean="0"/>
              <a:t>セッションテーブル</a:t>
            </a:r>
            <a:endParaRPr kumimoji="1" lang="en-US" altLang="ja-JP" sz="1400" dirty="0" smtClean="0"/>
          </a:p>
          <a:p>
            <a:r>
              <a:rPr lang="en-US" altLang="ja-JP" sz="1400" dirty="0" smtClean="0"/>
              <a:t>+ DB </a:t>
            </a:r>
            <a:r>
              <a:rPr lang="ja-JP" altLang="en-US" sz="1400" dirty="0" smtClean="0"/>
              <a:t>キャッシュ</a:t>
            </a:r>
            <a:endParaRPr kumimoji="1" lang="ja-JP" altLang="en-US" sz="1400" dirty="0"/>
          </a:p>
        </p:txBody>
      </p:sp>
      <p:cxnSp>
        <p:nvCxnSpPr>
          <p:cNvPr id="127" name="直線矢印コネクタ 126"/>
          <p:cNvCxnSpPr/>
          <p:nvPr/>
        </p:nvCxnSpPr>
        <p:spPr>
          <a:xfrm flipV="1">
            <a:off x="3975837" y="2645834"/>
            <a:ext cx="707090" cy="778741"/>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30" name="直線矢印コネクタ 129"/>
          <p:cNvCxnSpPr/>
          <p:nvPr/>
        </p:nvCxnSpPr>
        <p:spPr>
          <a:xfrm flipV="1">
            <a:off x="3863827" y="1349920"/>
            <a:ext cx="592170" cy="206810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nvGrpSpPr>
          <p:cNvPr id="132" name="Group 3337"/>
          <p:cNvGrpSpPr>
            <a:grpSpLocks/>
          </p:cNvGrpSpPr>
          <p:nvPr/>
        </p:nvGrpSpPr>
        <p:grpSpPr bwMode="auto">
          <a:xfrm>
            <a:off x="10651554" y="3020979"/>
            <a:ext cx="1260680" cy="731749"/>
            <a:chOff x="258" y="972"/>
            <a:chExt cx="780" cy="685"/>
          </a:xfrm>
        </p:grpSpPr>
        <p:sp>
          <p:nvSpPr>
            <p:cNvPr id="133"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34"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5"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36"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7"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8"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9"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0"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1"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2"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43"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4"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5"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6"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7"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8"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9"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0"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1"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2"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3"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4"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5"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6"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7"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8"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9"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0"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1"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2"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3"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4"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5"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6"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7"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8"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9"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0"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71"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172" name="図 17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836615" y="3057740"/>
            <a:ext cx="650613" cy="408698"/>
          </a:xfrm>
          <a:prstGeom prst="rect">
            <a:avLst/>
          </a:prstGeom>
        </p:spPr>
      </p:pic>
      <p:cxnSp>
        <p:nvCxnSpPr>
          <p:cNvPr id="173" name="直線矢印コネクタ 172"/>
          <p:cNvCxnSpPr/>
          <p:nvPr/>
        </p:nvCxnSpPr>
        <p:spPr>
          <a:xfrm flipH="1" flipV="1">
            <a:off x="8789615" y="3386853"/>
            <a:ext cx="1779089" cy="79586"/>
          </a:xfrm>
          <a:prstGeom prst="straightConnector1">
            <a:avLst/>
          </a:prstGeom>
          <a:ln w="38100">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75" name="直線矢印コネクタ 174"/>
          <p:cNvCxnSpPr/>
          <p:nvPr/>
        </p:nvCxnSpPr>
        <p:spPr>
          <a:xfrm flipV="1">
            <a:off x="1367823" y="1344848"/>
            <a:ext cx="1500518" cy="74617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7" name="直線矢印コネクタ 176"/>
          <p:cNvCxnSpPr/>
          <p:nvPr/>
        </p:nvCxnSpPr>
        <p:spPr>
          <a:xfrm>
            <a:off x="1339023" y="2163740"/>
            <a:ext cx="1547440" cy="51182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9" name="テキスト ボックス 178"/>
          <p:cNvSpPr txBox="1"/>
          <p:nvPr/>
        </p:nvSpPr>
        <p:spPr>
          <a:xfrm>
            <a:off x="5812794" y="843172"/>
            <a:ext cx="5284937" cy="369332"/>
          </a:xfrm>
          <a:prstGeom prst="rect">
            <a:avLst/>
          </a:prstGeom>
          <a:noFill/>
        </p:spPr>
        <p:txBody>
          <a:bodyPr wrap="square" rtlCol="0">
            <a:spAutoFit/>
          </a:bodyPr>
          <a:lstStyle/>
          <a:p>
            <a:r>
              <a:rPr kumimoji="1" lang="ja-JP" altLang="en-US" b="1" dirty="0" smtClean="0">
                <a:solidFill>
                  <a:schemeClr val="accent5">
                    <a:lumMod val="75000"/>
                  </a:schemeClr>
                </a:solidFill>
              </a:rPr>
              <a:t>② 登録および保持サーバーセッションリスト報告</a:t>
            </a:r>
            <a:endParaRPr kumimoji="1" lang="ja-JP" altLang="en-US" b="1" dirty="0">
              <a:solidFill>
                <a:schemeClr val="accent5">
                  <a:lumMod val="75000"/>
                </a:schemeClr>
              </a:solidFill>
            </a:endParaRPr>
          </a:p>
        </p:txBody>
      </p:sp>
      <p:sp>
        <p:nvSpPr>
          <p:cNvPr id="181" name="テキスト ボックス 180"/>
          <p:cNvSpPr txBox="1"/>
          <p:nvPr/>
        </p:nvSpPr>
        <p:spPr>
          <a:xfrm>
            <a:off x="3897958" y="3424295"/>
            <a:ext cx="2256385" cy="369332"/>
          </a:xfrm>
          <a:prstGeom prst="rect">
            <a:avLst/>
          </a:prstGeom>
          <a:noFill/>
        </p:spPr>
        <p:txBody>
          <a:bodyPr wrap="square" rtlCol="0">
            <a:spAutoFit/>
          </a:bodyPr>
          <a:lstStyle/>
          <a:p>
            <a:r>
              <a:rPr kumimoji="1" lang="ja-JP" altLang="en-US" b="1" dirty="0" smtClean="0">
                <a:solidFill>
                  <a:srgbClr val="00B050"/>
                </a:solidFill>
              </a:rPr>
              <a:t>① </a:t>
            </a:r>
            <a:r>
              <a:rPr kumimoji="1" lang="en-US" altLang="ja-JP" b="1" dirty="0" smtClean="0">
                <a:solidFill>
                  <a:srgbClr val="00B050"/>
                </a:solidFill>
              </a:rPr>
              <a:t>DB </a:t>
            </a:r>
            <a:r>
              <a:rPr kumimoji="1" lang="ja-JP" altLang="en-US" b="1" dirty="0" smtClean="0">
                <a:solidFill>
                  <a:srgbClr val="00B050"/>
                </a:solidFill>
              </a:rPr>
              <a:t>データの共有</a:t>
            </a:r>
            <a:endParaRPr kumimoji="1" lang="ja-JP" altLang="en-US" b="1" dirty="0">
              <a:solidFill>
                <a:srgbClr val="00B050"/>
              </a:solidFill>
            </a:endParaRPr>
          </a:p>
        </p:txBody>
      </p:sp>
      <p:sp>
        <p:nvSpPr>
          <p:cNvPr id="182" name="テキスト ボックス 181"/>
          <p:cNvSpPr txBox="1"/>
          <p:nvPr/>
        </p:nvSpPr>
        <p:spPr>
          <a:xfrm>
            <a:off x="3642061" y="1427211"/>
            <a:ext cx="2035670" cy="646331"/>
          </a:xfrm>
          <a:prstGeom prst="rect">
            <a:avLst/>
          </a:prstGeom>
          <a:noFill/>
        </p:spPr>
        <p:txBody>
          <a:bodyPr wrap="square" rtlCol="0">
            <a:spAutoFit/>
          </a:bodyPr>
          <a:lstStyle/>
          <a:p>
            <a:r>
              <a:rPr kumimoji="1" lang="ja-JP" altLang="en-US" b="1" dirty="0" smtClean="0">
                <a:solidFill>
                  <a:schemeClr val="accent4">
                    <a:lumMod val="75000"/>
                  </a:schemeClr>
                </a:solidFill>
              </a:rPr>
              <a:t>③ 同じ状態</a:t>
            </a:r>
          </a:p>
          <a:p>
            <a:r>
              <a:rPr lang="ja-JP" altLang="en-US" b="1" dirty="0">
                <a:solidFill>
                  <a:schemeClr val="accent4">
                    <a:lumMod val="75000"/>
                  </a:schemeClr>
                </a:solidFill>
              </a:rPr>
              <a:t> </a:t>
            </a:r>
            <a:r>
              <a:rPr lang="ja-JP" altLang="en-US" b="1" dirty="0" smtClean="0">
                <a:solidFill>
                  <a:schemeClr val="accent4">
                    <a:lumMod val="75000"/>
                  </a:schemeClr>
                </a:solidFill>
              </a:rPr>
              <a:t>     の生成</a:t>
            </a:r>
            <a:endParaRPr kumimoji="1" lang="ja-JP" altLang="en-US" b="1" dirty="0">
              <a:solidFill>
                <a:schemeClr val="accent4">
                  <a:lumMod val="75000"/>
                </a:schemeClr>
              </a:solidFill>
            </a:endParaRPr>
          </a:p>
        </p:txBody>
      </p:sp>
      <p:sp>
        <p:nvSpPr>
          <p:cNvPr id="183" name="テキスト ボックス 182"/>
          <p:cNvSpPr txBox="1"/>
          <p:nvPr/>
        </p:nvSpPr>
        <p:spPr>
          <a:xfrm>
            <a:off x="3866502" y="2323840"/>
            <a:ext cx="2035670" cy="646331"/>
          </a:xfrm>
          <a:prstGeom prst="rect">
            <a:avLst/>
          </a:prstGeom>
          <a:noFill/>
        </p:spPr>
        <p:txBody>
          <a:bodyPr wrap="square" rtlCol="0">
            <a:spAutoFit/>
          </a:bodyPr>
          <a:lstStyle/>
          <a:p>
            <a:r>
              <a:rPr kumimoji="1" lang="ja-JP" altLang="en-US" b="1" dirty="0" smtClean="0">
                <a:solidFill>
                  <a:schemeClr val="accent4">
                    <a:lumMod val="75000"/>
                  </a:schemeClr>
                </a:solidFill>
              </a:rPr>
              <a:t>③ 同じ状態</a:t>
            </a:r>
          </a:p>
          <a:p>
            <a:r>
              <a:rPr lang="ja-JP" altLang="en-US" b="1" dirty="0">
                <a:solidFill>
                  <a:schemeClr val="accent4">
                    <a:lumMod val="75000"/>
                  </a:schemeClr>
                </a:solidFill>
              </a:rPr>
              <a:t> </a:t>
            </a:r>
            <a:r>
              <a:rPr lang="ja-JP" altLang="en-US" b="1" dirty="0" smtClean="0">
                <a:solidFill>
                  <a:schemeClr val="accent4">
                    <a:lumMod val="75000"/>
                  </a:schemeClr>
                </a:solidFill>
              </a:rPr>
              <a:t>     の生成</a:t>
            </a:r>
            <a:endParaRPr kumimoji="1" lang="ja-JP" altLang="en-US" b="1" dirty="0">
              <a:solidFill>
                <a:schemeClr val="accent4">
                  <a:lumMod val="75000"/>
                </a:schemeClr>
              </a:solidFill>
            </a:endParaRPr>
          </a:p>
        </p:txBody>
      </p:sp>
      <p:sp>
        <p:nvSpPr>
          <p:cNvPr id="184" name="テキスト ボックス 183"/>
          <p:cNvSpPr txBox="1"/>
          <p:nvPr/>
        </p:nvSpPr>
        <p:spPr>
          <a:xfrm>
            <a:off x="118241" y="889164"/>
            <a:ext cx="2745489" cy="584775"/>
          </a:xfrm>
          <a:prstGeom prst="rect">
            <a:avLst/>
          </a:prstGeom>
          <a:noFill/>
        </p:spPr>
        <p:txBody>
          <a:bodyPr wrap="square" rtlCol="0">
            <a:spAutoFit/>
          </a:bodyPr>
          <a:lstStyle/>
          <a:p>
            <a:r>
              <a:rPr kumimoji="1" lang="ja-JP" altLang="en-US" sz="1600" b="1" dirty="0" smtClean="0">
                <a:solidFill>
                  <a:srgbClr val="FF0000"/>
                </a:solidFill>
              </a:rPr>
              <a:t>④ 全コントローラの一覧からランダムに </a:t>
            </a:r>
            <a:r>
              <a:rPr kumimoji="1" lang="en-US" altLang="ja-JP" sz="1600" b="1" dirty="0" smtClean="0">
                <a:solidFill>
                  <a:srgbClr val="FF0000"/>
                </a:solidFill>
              </a:rPr>
              <a:t>1 </a:t>
            </a:r>
            <a:r>
              <a:rPr kumimoji="1" lang="ja-JP" altLang="en-US" sz="1600" b="1" dirty="0" smtClean="0">
                <a:solidFill>
                  <a:srgbClr val="FF0000"/>
                </a:solidFill>
              </a:rPr>
              <a:t>つ選択して接続要求</a:t>
            </a:r>
            <a:endParaRPr kumimoji="1" lang="en-US" altLang="ja-JP" sz="1600" b="1" dirty="0" smtClean="0">
              <a:solidFill>
                <a:srgbClr val="FF0000"/>
              </a:solidFill>
            </a:endParaRPr>
          </a:p>
        </p:txBody>
      </p:sp>
      <p:sp>
        <p:nvSpPr>
          <p:cNvPr id="185" name="テキスト ボックス 184"/>
          <p:cNvSpPr txBox="1"/>
          <p:nvPr/>
        </p:nvSpPr>
        <p:spPr>
          <a:xfrm>
            <a:off x="270084" y="2655484"/>
            <a:ext cx="1513552" cy="738664"/>
          </a:xfrm>
          <a:prstGeom prst="rect">
            <a:avLst/>
          </a:prstGeom>
          <a:noFill/>
        </p:spPr>
        <p:txBody>
          <a:bodyPr wrap="square" rtlCol="0">
            <a:spAutoFit/>
          </a:bodyPr>
          <a:lstStyle/>
          <a:p>
            <a:r>
              <a:rPr kumimoji="1" lang="ja-JP" altLang="en-US" sz="1400" dirty="0" smtClean="0"/>
              <a:t>「シン・テレワークシステム サーバー」</a:t>
            </a:r>
            <a:endParaRPr kumimoji="1" lang="en-US" altLang="ja-JP" sz="1400" dirty="0" smtClean="0"/>
          </a:p>
          <a:p>
            <a:r>
              <a:rPr lang="en-US" altLang="ja-JP" sz="1400" dirty="0" smtClean="0"/>
              <a:t>(</a:t>
            </a:r>
            <a:r>
              <a:rPr lang="ja-JP" altLang="en-US" sz="1400" dirty="0" smtClean="0"/>
              <a:t>動作開始直後</a:t>
            </a:r>
            <a:r>
              <a:rPr lang="en-US" altLang="ja-JP" sz="1400" dirty="0" smtClean="0"/>
              <a:t>)</a:t>
            </a:r>
            <a:endParaRPr kumimoji="1" lang="ja-JP" altLang="en-US" sz="1400" dirty="0"/>
          </a:p>
        </p:txBody>
      </p:sp>
      <p:sp>
        <p:nvSpPr>
          <p:cNvPr id="186" name="テキスト ボックス 185"/>
          <p:cNvSpPr txBox="1"/>
          <p:nvPr/>
        </p:nvSpPr>
        <p:spPr>
          <a:xfrm>
            <a:off x="10575222" y="2159404"/>
            <a:ext cx="1513552" cy="738664"/>
          </a:xfrm>
          <a:prstGeom prst="rect">
            <a:avLst/>
          </a:prstGeom>
          <a:noFill/>
        </p:spPr>
        <p:txBody>
          <a:bodyPr wrap="square" rtlCol="0">
            <a:spAutoFit/>
          </a:bodyPr>
          <a:lstStyle/>
          <a:p>
            <a:r>
              <a:rPr kumimoji="1" lang="ja-JP" altLang="en-US" sz="1400" dirty="0" smtClean="0"/>
              <a:t>「シン・テレワークシステム サーバー」</a:t>
            </a:r>
            <a:endParaRPr kumimoji="1" lang="en-US" altLang="ja-JP" sz="1400" dirty="0" smtClean="0"/>
          </a:p>
          <a:p>
            <a:r>
              <a:rPr lang="en-US" altLang="ja-JP" sz="1400" dirty="0" smtClean="0"/>
              <a:t>(</a:t>
            </a:r>
            <a:r>
              <a:rPr lang="ja-JP" altLang="en-US" sz="1400" dirty="0" smtClean="0"/>
              <a:t>電源投入後</a:t>
            </a:r>
            <a:r>
              <a:rPr lang="en-US" altLang="ja-JP" sz="1400" dirty="0" smtClean="0"/>
              <a:t>)</a:t>
            </a:r>
            <a:endParaRPr kumimoji="1" lang="ja-JP" altLang="en-US" sz="1400" dirty="0"/>
          </a:p>
        </p:txBody>
      </p:sp>
      <p:sp>
        <p:nvSpPr>
          <p:cNvPr id="192" name="テキスト ボックス 191"/>
          <p:cNvSpPr txBox="1"/>
          <p:nvPr/>
        </p:nvSpPr>
        <p:spPr>
          <a:xfrm>
            <a:off x="7956169" y="3560444"/>
            <a:ext cx="2745489" cy="338554"/>
          </a:xfrm>
          <a:prstGeom prst="rect">
            <a:avLst/>
          </a:prstGeom>
          <a:noFill/>
        </p:spPr>
        <p:txBody>
          <a:bodyPr wrap="square" rtlCol="0">
            <a:spAutoFit/>
          </a:bodyPr>
          <a:lstStyle/>
          <a:p>
            <a:r>
              <a:rPr kumimoji="1" lang="ja-JP" altLang="en-US" sz="1600" b="1" dirty="0" smtClean="0">
                <a:solidFill>
                  <a:srgbClr val="FF0000"/>
                </a:solidFill>
              </a:rPr>
              <a:t>⑤ 確立済みサーバーセッション</a:t>
            </a:r>
            <a:endParaRPr kumimoji="1" lang="en-US" altLang="ja-JP" sz="1600" b="1" dirty="0" smtClean="0">
              <a:solidFill>
                <a:srgbClr val="FF0000"/>
              </a:solidFill>
            </a:endParaRPr>
          </a:p>
        </p:txBody>
      </p:sp>
      <p:sp>
        <p:nvSpPr>
          <p:cNvPr id="193" name="コンテンツ プレースホルダー 1"/>
          <p:cNvSpPr>
            <a:spLocks noGrp="1"/>
          </p:cNvSpPr>
          <p:nvPr>
            <p:ph idx="1"/>
          </p:nvPr>
        </p:nvSpPr>
        <p:spPr>
          <a:xfrm>
            <a:off x="574308" y="3959253"/>
            <a:ext cx="11370667" cy="2622519"/>
          </a:xfrm>
        </p:spPr>
        <p:txBody>
          <a:bodyPr>
            <a:normAutofit fontScale="92500" lnSpcReduction="10000"/>
          </a:bodyPr>
          <a:lstStyle/>
          <a:p>
            <a:pPr marL="514350" indent="-514350">
              <a:buFont typeface="+mj-ea"/>
              <a:buAutoNum type="circleNumDbPlain"/>
            </a:pPr>
            <a:r>
              <a:rPr kumimoji="1" lang="ja-JP" altLang="en-US" sz="1200" dirty="0" smtClean="0"/>
              <a:t>複数コントローラがある状態でも、</a:t>
            </a:r>
            <a:r>
              <a:rPr kumimoji="1" lang="en-US" altLang="ja-JP" sz="1200" dirty="0" smtClean="0"/>
              <a:t>DB </a:t>
            </a:r>
            <a:r>
              <a:rPr kumimoji="1" lang="ja-JP" altLang="en-US" sz="1200" dirty="0" smtClean="0"/>
              <a:t>は単一である。</a:t>
            </a:r>
            <a:r>
              <a:rPr kumimoji="1" lang="en-US" altLang="ja-JP" sz="1200" dirty="0" smtClean="0"/>
              <a:t>DB </a:t>
            </a:r>
            <a:r>
              <a:rPr kumimoji="1" lang="ja-JP" altLang="en-US" sz="1200" dirty="0" err="1" smtClean="0"/>
              <a:t>には</a:t>
            </a:r>
            <a:r>
              <a:rPr kumimoji="1" lang="ja-JP" altLang="en-US" sz="1200" dirty="0" smtClean="0"/>
              <a:t>全登録サーバーの情報が格納されている。</a:t>
            </a:r>
            <a:r>
              <a:rPr kumimoji="1" lang="en-US" altLang="ja-JP" sz="1200" dirty="0" smtClean="0"/>
              <a:t>DB </a:t>
            </a:r>
            <a:r>
              <a:rPr kumimoji="1" lang="ja-JP" altLang="en-US" sz="1200" dirty="0" smtClean="0"/>
              <a:t>のデータは、各コントローラがデフォルトで </a:t>
            </a:r>
            <a:r>
              <a:rPr kumimoji="1" lang="en-US" altLang="ja-JP" sz="1200" dirty="0" smtClean="0"/>
              <a:t>10 </a:t>
            </a:r>
            <a:r>
              <a:rPr kumimoji="1" lang="ja-JP" altLang="en-US" sz="1200" dirty="0" smtClean="0"/>
              <a:t>秒ごとにロードする。各コントローラは、</a:t>
            </a:r>
            <a:r>
              <a:rPr kumimoji="1" lang="en-US" altLang="ja-JP" sz="1200" dirty="0" smtClean="0"/>
              <a:t>DB </a:t>
            </a:r>
            <a:r>
              <a:rPr kumimoji="1" lang="ja-JP" altLang="en-US" sz="1200" dirty="0" smtClean="0"/>
              <a:t>の内容をローカル </a:t>
            </a:r>
            <a:r>
              <a:rPr kumimoji="1" lang="en-US" altLang="ja-JP" sz="1200" dirty="0" smtClean="0"/>
              <a:t>(</a:t>
            </a:r>
            <a:r>
              <a:rPr kumimoji="1" lang="ja-JP" altLang="en-US" sz="1200" dirty="0" smtClean="0"/>
              <a:t>メモリ </a:t>
            </a:r>
            <a:r>
              <a:rPr kumimoji="1" lang="en-US" altLang="ja-JP" sz="1200" dirty="0" smtClean="0"/>
              <a:t>+ </a:t>
            </a:r>
            <a:r>
              <a:rPr kumimoji="1" lang="ja-JP" altLang="en-US" sz="1200" dirty="0" smtClean="0"/>
              <a:t>ディスク</a:t>
            </a:r>
            <a:r>
              <a:rPr kumimoji="1" lang="en-US" altLang="ja-JP" sz="1200" dirty="0" smtClean="0"/>
              <a:t>) </a:t>
            </a:r>
            <a:r>
              <a:rPr kumimoji="1" lang="ja-JP" altLang="en-US" sz="1200" dirty="0" smtClean="0"/>
              <a:t>にキャッシュする。キャッシュの目的は、万一 </a:t>
            </a:r>
            <a:r>
              <a:rPr kumimoji="1" lang="en-US" altLang="ja-JP" sz="1200" dirty="0" smtClean="0"/>
              <a:t>DB </a:t>
            </a:r>
            <a:r>
              <a:rPr kumimoji="1" lang="ja-JP" altLang="en-US" sz="1200" dirty="0" err="1" smtClean="0"/>
              <a:t>が停</a:t>
            </a:r>
            <a:r>
              <a:rPr kumimoji="1" lang="ja-JP" altLang="en-US" sz="1200" dirty="0" smtClean="0"/>
              <a:t>止した場合でもほとんどのサービスを提供できるようにする目的と、</a:t>
            </a:r>
            <a:r>
              <a:rPr kumimoji="1" lang="en-US" altLang="ja-JP" sz="1200" dirty="0" smtClean="0"/>
              <a:t>DB </a:t>
            </a:r>
            <a:r>
              <a:rPr kumimoji="1" lang="ja-JP" altLang="en-US" sz="1200" dirty="0" err="1" smtClean="0"/>
              <a:t>への</a:t>
            </a:r>
            <a:r>
              <a:rPr kumimoji="1" lang="ja-JP" altLang="en-US" sz="1200" dirty="0" smtClean="0"/>
              <a:t>負荷を下げるためである。</a:t>
            </a:r>
            <a:endParaRPr kumimoji="1" lang="en-US" altLang="ja-JP" sz="1200" dirty="0" smtClean="0"/>
          </a:p>
          <a:p>
            <a:pPr marL="514350" indent="-514350">
              <a:buFont typeface="+mj-ea"/>
              <a:buAutoNum type="circleNumDbPlain"/>
            </a:pPr>
            <a:r>
              <a:rPr kumimoji="1" lang="ja-JP" altLang="en-US" sz="1200" dirty="0" smtClean="0"/>
              <a:t>全中継ゲートウェイには、設定ファイル </a:t>
            </a:r>
            <a:r>
              <a:rPr kumimoji="1" lang="en-US" altLang="ja-JP" sz="1200" dirty="0" smtClean="0"/>
              <a:t>(ThinGate.ini) </a:t>
            </a:r>
            <a:r>
              <a:rPr kumimoji="1" lang="ja-JP" altLang="en-US" sz="1200" dirty="0" smtClean="0"/>
              <a:t>で全コントローラの </a:t>
            </a:r>
            <a:r>
              <a:rPr kumimoji="1" lang="en-US" altLang="ja-JP" sz="1200" dirty="0" smtClean="0"/>
              <a:t>IP </a:t>
            </a:r>
            <a:r>
              <a:rPr kumimoji="1" lang="ja-JP" altLang="en-US" sz="1200" dirty="0" smtClean="0"/>
              <a:t>アドレスを記述する。これにより、各中継ゲートウェイは、自分自身をコントローラに登録する。そして、デフォルトで </a:t>
            </a:r>
            <a:r>
              <a:rPr kumimoji="1" lang="en-US" altLang="ja-JP" sz="1200" dirty="0" smtClean="0"/>
              <a:t>1 </a:t>
            </a:r>
            <a:r>
              <a:rPr kumimoji="1" lang="ja-JP" altLang="en-US" sz="1200" dirty="0" smtClean="0"/>
              <a:t>秒に </a:t>
            </a:r>
            <a:r>
              <a:rPr kumimoji="1" lang="en-US" altLang="ja-JP" sz="1200" dirty="0" smtClean="0"/>
              <a:t>1 </a:t>
            </a:r>
            <a:r>
              <a:rPr kumimoji="1" lang="ja-JP" altLang="en-US" sz="1200" dirty="0" smtClean="0"/>
              <a:t>回、自分自身が受け持っている確立済みのサーバーセッション </a:t>
            </a:r>
            <a:r>
              <a:rPr kumimoji="1" lang="en-US" altLang="ja-JP" sz="1200" dirty="0" smtClean="0"/>
              <a:t>(</a:t>
            </a:r>
            <a:r>
              <a:rPr kumimoji="1" lang="ja-JP" altLang="en-US" sz="1200" dirty="0" smtClean="0"/>
              <a:t>⑤ のようなセッション</a:t>
            </a:r>
            <a:r>
              <a:rPr kumimoji="1" lang="en-US" altLang="ja-JP" sz="1200" dirty="0" smtClean="0"/>
              <a:t>) </a:t>
            </a:r>
            <a:r>
              <a:rPr kumimoji="1" lang="ja-JP" altLang="en-US" sz="1200" dirty="0" smtClean="0"/>
              <a:t>の一覧を、コントローラに報告する。</a:t>
            </a:r>
            <a:r>
              <a:rPr kumimoji="1" lang="en-US" altLang="ja-JP" sz="1200" dirty="0" smtClean="0"/>
              <a:t>(TCP</a:t>
            </a:r>
            <a:r>
              <a:rPr kumimoji="1" lang="ja-JP" altLang="en-US" sz="1200" dirty="0" smtClean="0"/>
              <a:t> ポート </a:t>
            </a:r>
            <a:r>
              <a:rPr kumimoji="1" lang="en-US" altLang="ja-JP" sz="1200" dirty="0" smtClean="0"/>
              <a:t>88 </a:t>
            </a:r>
            <a:r>
              <a:rPr kumimoji="1" lang="ja-JP" altLang="en-US" sz="1200" dirty="0" smtClean="0"/>
              <a:t>のサービスポートを用いる。</a:t>
            </a:r>
            <a:r>
              <a:rPr kumimoji="1" lang="en-US" altLang="ja-JP" sz="1200" dirty="0" smtClean="0"/>
              <a:t>)</a:t>
            </a:r>
            <a:endParaRPr kumimoji="1" lang="ja-JP" altLang="en-US" sz="1200" dirty="0" smtClean="0"/>
          </a:p>
          <a:p>
            <a:pPr marL="514350" indent="-514350">
              <a:buFont typeface="+mj-ea"/>
              <a:buAutoNum type="circleNumDbPlain"/>
            </a:pPr>
            <a:r>
              <a:rPr kumimoji="1" lang="ja-JP" altLang="en-US" sz="1200" dirty="0" smtClean="0"/>
              <a:t>① および ② の仕組みにより、全コントローラは、「セッションテーブル」および「</a:t>
            </a:r>
            <a:r>
              <a:rPr kumimoji="1" lang="en-US" altLang="ja-JP" sz="1200" dirty="0" smtClean="0"/>
              <a:t>DB </a:t>
            </a:r>
            <a:r>
              <a:rPr kumimoji="1" lang="ja-JP" altLang="en-US" sz="1200" dirty="0" smtClean="0"/>
              <a:t>キャッシュ」として、若干のタイムラグをのぞき、ほぼ同じ内容を常に維持している。</a:t>
            </a:r>
          </a:p>
          <a:p>
            <a:pPr marL="514350" indent="-514350">
              <a:buFont typeface="+mj-ea"/>
              <a:buAutoNum type="circleNumDbPlain"/>
            </a:pPr>
            <a:r>
              <a:rPr kumimoji="1" lang="ja-JP" altLang="en-US" sz="1200" dirty="0" smtClean="0"/>
              <a:t>「シン・テレワークシステム サーバー」アプリは、インストーラビルド時に、すべてのコントローラの </a:t>
            </a:r>
            <a:r>
              <a:rPr kumimoji="1" lang="en-US" altLang="ja-JP" sz="1200" dirty="0" smtClean="0"/>
              <a:t>IP</a:t>
            </a:r>
            <a:r>
              <a:rPr kumimoji="1" lang="ja-JP" altLang="en-US" sz="1200" dirty="0" smtClean="0"/>
              <a:t> がアプリ内に書き込まれている。すべてのコントローラのリストをランダムにシャッフルし、順番に接続を試みる。もし失敗した場合、いずれかのコントローラから応答があるまで、次を試行する。</a:t>
            </a:r>
            <a:r>
              <a:rPr kumimoji="1" lang="en-US" altLang="ja-JP" sz="1200" dirty="0" smtClean="0"/>
              <a:t>(</a:t>
            </a:r>
            <a:r>
              <a:rPr kumimoji="1" lang="ja-JP" altLang="en-US" sz="1200" dirty="0" smtClean="0"/>
              <a:t>すべてのコントローラから応答がなかったら、再度シャッフルする。これを永久に繰り返す。</a:t>
            </a:r>
            <a:r>
              <a:rPr kumimoji="1" lang="en-US" altLang="ja-JP" sz="1200" dirty="0" smtClean="0"/>
              <a:t>)</a:t>
            </a:r>
            <a:br>
              <a:rPr kumimoji="1" lang="en-US" altLang="ja-JP" sz="1200" dirty="0" smtClean="0"/>
            </a:br>
            <a:r>
              <a:rPr kumimoji="1" lang="ja-JP" altLang="en-US" sz="1200" dirty="0" smtClean="0"/>
              <a:t>もし、いずれかのコントローラとの通信に成功したら、自分自身が接続するべき中継ゲートウェイの </a:t>
            </a:r>
            <a:r>
              <a:rPr kumimoji="1" lang="en-US" altLang="ja-JP" sz="1200" dirty="0" smtClean="0"/>
              <a:t>IP </a:t>
            </a:r>
            <a:r>
              <a:rPr kumimoji="1" lang="ja-JP" altLang="en-US" sz="1200" dirty="0" smtClean="0"/>
              <a:t>アドレスをコントローラに尋ねる。コントローラは、① ～ ③ の仕組みにより、できるだけ負荷の低いゲートウェイを </a:t>
            </a:r>
            <a:r>
              <a:rPr kumimoji="1" lang="en-US" altLang="ja-JP" sz="1200" dirty="0" smtClean="0"/>
              <a:t>1 </a:t>
            </a:r>
            <a:r>
              <a:rPr kumimoji="1" lang="ja-JP" altLang="en-US" sz="1200" dirty="0" smtClean="0"/>
              <a:t>つ選択し、</a:t>
            </a:r>
            <a:r>
              <a:rPr lang="ja-JP" altLang="en-US" sz="1200" dirty="0"/>
              <a:t> 「シン・テレワークシステム サーバー」</a:t>
            </a:r>
            <a:r>
              <a:rPr lang="ja-JP" altLang="en-US" sz="1200" dirty="0" smtClean="0"/>
              <a:t>アプリに回答する。 </a:t>
            </a:r>
            <a:r>
              <a:rPr lang="en-US" altLang="ja-JP" sz="1200" dirty="0" smtClean="0"/>
              <a:t>※</a:t>
            </a:r>
            <a:r>
              <a:rPr lang="ja-JP" altLang="en-US" sz="1200" dirty="0" smtClean="0"/>
              <a:t> </a:t>
            </a:r>
            <a:r>
              <a:rPr lang="ja-JP" altLang="en-US" sz="1200" dirty="0"/>
              <a:t>「シン・テレワークシステム サーバー」アプリ</a:t>
            </a:r>
            <a:r>
              <a:rPr lang="ja-JP" altLang="en-US" sz="1200" dirty="0" smtClean="0"/>
              <a:t>は、一度、いずれから生存しているコントローラとの通信に成功した場合、次回以降のコントローラへのリクエスト時は、自プロセスを再起動するまでそのコントローラを優先する </a:t>
            </a:r>
            <a:r>
              <a:rPr lang="en-US" altLang="ja-JP" sz="1200" dirty="0" smtClean="0"/>
              <a:t>(</a:t>
            </a:r>
            <a:r>
              <a:rPr lang="ja-JP" altLang="en-US" sz="1200" dirty="0" smtClean="0"/>
              <a:t>シャッフル動作において必ず優先順位一番に持ってくる。</a:t>
            </a:r>
            <a:r>
              <a:rPr lang="en-US" altLang="ja-JP" sz="1200" dirty="0" smtClean="0"/>
              <a:t>)</a:t>
            </a:r>
          </a:p>
          <a:p>
            <a:pPr marL="514350" indent="-514350">
              <a:buFont typeface="+mj-ea"/>
              <a:buAutoNum type="circleNumDbPlain"/>
            </a:pPr>
            <a:r>
              <a:rPr kumimoji="1" lang="ja-JP" altLang="en-US" sz="1200" dirty="0" smtClean="0"/>
              <a:t>「</a:t>
            </a:r>
            <a:r>
              <a:rPr lang="ja-JP" altLang="en-US" sz="1200" dirty="0"/>
              <a:t>シン・テレワークシステム サーバー」アプリは</a:t>
            </a:r>
            <a:r>
              <a:rPr lang="ja-JP" altLang="en-US" sz="1200" dirty="0" smtClean="0"/>
              <a:t>、④ で回答を受けた中継ゲートウェイにサーバーセッションを確立する。</a:t>
            </a:r>
            <a:r>
              <a:rPr lang="en-US" altLang="ja-JP" sz="1200" dirty="0" smtClean="0"/>
              <a:t>(</a:t>
            </a:r>
            <a:r>
              <a:rPr lang="ja-JP" altLang="en-US" sz="1200" dirty="0" smtClean="0"/>
              <a:t>仮に回答された中継ゲートウェイへのセッション確立に失敗したら、もう一度コントローラに聞き直し、できるだけ別の中継ゲートウェイを </a:t>
            </a:r>
            <a:r>
              <a:rPr lang="en-US" altLang="ja-JP" sz="1200" dirty="0" smtClean="0"/>
              <a:t>1 </a:t>
            </a:r>
            <a:r>
              <a:rPr lang="ja-JP" altLang="en-US" sz="1200" dirty="0" smtClean="0"/>
              <a:t>つ選んでもらう。これを繰り返す。</a:t>
            </a:r>
            <a:r>
              <a:rPr lang="en-US" altLang="ja-JP" sz="1200" dirty="0" smtClean="0"/>
              <a:t>)</a:t>
            </a:r>
          </a:p>
          <a:p>
            <a:pPr marL="0" indent="0">
              <a:buNone/>
            </a:pPr>
            <a:r>
              <a:rPr kumimoji="1" lang="en-US" altLang="ja-JP" sz="1200" dirty="0" smtClean="0"/>
              <a:t>※ </a:t>
            </a:r>
            <a:r>
              <a:rPr kumimoji="1" lang="ja-JP" altLang="en-US" sz="1200" dirty="0" smtClean="0"/>
              <a:t>「シン・テレワークシステム クライアント」アプリが、コントローラに、クライアント接続を要求する場合も、上記とほぼ同じような動作となる。</a:t>
            </a:r>
            <a:endParaRPr kumimoji="1" lang="en-US" altLang="ja-JP" sz="1200" dirty="0" smtClean="0"/>
          </a:p>
          <a:p>
            <a:pPr marL="514350" indent="-514350">
              <a:buFont typeface="+mj-ea"/>
              <a:buAutoNum type="circleNumDbPlain"/>
            </a:pPr>
            <a:endParaRPr kumimoji="1" lang="ja-JP" altLang="en-US" sz="1200" dirty="0"/>
          </a:p>
        </p:txBody>
      </p:sp>
      <p:sp>
        <p:nvSpPr>
          <p:cNvPr id="195" name="テキスト ボックス 194"/>
          <p:cNvSpPr txBox="1"/>
          <p:nvPr/>
        </p:nvSpPr>
        <p:spPr>
          <a:xfrm>
            <a:off x="1380989" y="6537448"/>
            <a:ext cx="7502879" cy="276999"/>
          </a:xfrm>
          <a:prstGeom prst="rect">
            <a:avLst/>
          </a:prstGeom>
          <a:noFill/>
        </p:spPr>
        <p:txBody>
          <a:bodyPr wrap="square" rtlCol="0">
            <a:spAutoFit/>
          </a:bodyPr>
          <a:lstStyle/>
          <a:p>
            <a:r>
              <a:rPr kumimoji="1" lang="ja-JP" altLang="en-US" sz="1200" b="1" dirty="0" smtClean="0">
                <a:solidFill>
                  <a:srgbClr val="0000FF"/>
                </a:solidFill>
              </a:rPr>
              <a:t>簡単のため、冗長コントローラが </a:t>
            </a:r>
            <a:r>
              <a:rPr kumimoji="1" lang="en-US" altLang="ja-JP" sz="1200" b="1" dirty="0" smtClean="0">
                <a:solidFill>
                  <a:srgbClr val="0000FF"/>
                </a:solidFill>
              </a:rPr>
              <a:t>2 </a:t>
            </a:r>
            <a:r>
              <a:rPr kumimoji="1" lang="ja-JP" altLang="en-US" sz="1200" b="1" dirty="0" smtClean="0">
                <a:solidFill>
                  <a:srgbClr val="0000FF"/>
                </a:solidFill>
              </a:rPr>
              <a:t>台の例示であるが、</a:t>
            </a:r>
            <a:r>
              <a:rPr kumimoji="1" lang="en-US" altLang="ja-JP" sz="1200" b="1" dirty="0" smtClean="0">
                <a:solidFill>
                  <a:srgbClr val="0000FF"/>
                </a:solidFill>
              </a:rPr>
              <a:t>3 </a:t>
            </a:r>
            <a:r>
              <a:rPr kumimoji="1" lang="ja-JP" altLang="en-US" sz="1200" b="1" dirty="0" smtClean="0">
                <a:solidFill>
                  <a:srgbClr val="0000FF"/>
                </a:solidFill>
              </a:rPr>
              <a:t>台以上への冗長も可能であり、設定方法は同様である。</a:t>
            </a:r>
            <a:endParaRPr kumimoji="1" lang="ja-JP" altLang="en-US" sz="1200" b="1" dirty="0">
              <a:solidFill>
                <a:srgbClr val="0000FF"/>
              </a:solidFill>
            </a:endParaRPr>
          </a:p>
        </p:txBody>
      </p:sp>
    </p:spTree>
    <p:extLst>
      <p:ext uri="{BB962C8B-B14F-4D97-AF65-F5344CB8AC3E}">
        <p14:creationId xmlns:p14="http://schemas.microsoft.com/office/powerpoint/2010/main" val="178972680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118</a:t>
            </a:fld>
            <a:endParaRPr kumimoji="1" lang="ja-JP" altLang="en-US" dirty="0"/>
          </a:p>
        </p:txBody>
      </p:sp>
      <p:sp>
        <p:nvSpPr>
          <p:cNvPr id="4" name="タイトル 3"/>
          <p:cNvSpPr>
            <a:spLocks noGrp="1"/>
          </p:cNvSpPr>
          <p:nvPr>
            <p:ph type="title"/>
          </p:nvPr>
        </p:nvSpPr>
        <p:spPr/>
        <p:txBody>
          <a:bodyPr>
            <a:normAutofit/>
          </a:bodyPr>
          <a:lstStyle/>
          <a:p>
            <a:r>
              <a:rPr kumimoji="1" lang="ja-JP" altLang="en-US" sz="3600" dirty="0" smtClean="0"/>
              <a:t>コントローラ冗長の仕組み </a:t>
            </a:r>
            <a:r>
              <a:rPr kumimoji="1" lang="en-US" altLang="ja-JP" sz="3600" dirty="0" smtClean="0"/>
              <a:t>(2/3) – </a:t>
            </a:r>
            <a:r>
              <a:rPr kumimoji="1" lang="ja-JP" altLang="en-US" sz="3600" dirty="0" smtClean="0"/>
              <a:t>コントローラのダウン</a:t>
            </a:r>
            <a:endParaRPr kumimoji="1" lang="ja-JP" altLang="en-US" sz="3600" dirty="0"/>
          </a:p>
        </p:txBody>
      </p:sp>
      <p:grpSp>
        <p:nvGrpSpPr>
          <p:cNvPr id="5" name="Group 3337"/>
          <p:cNvGrpSpPr>
            <a:grpSpLocks/>
          </p:cNvGrpSpPr>
          <p:nvPr/>
        </p:nvGrpSpPr>
        <p:grpSpPr bwMode="auto">
          <a:xfrm>
            <a:off x="259138" y="1766329"/>
            <a:ext cx="1260680" cy="731749"/>
            <a:chOff x="258" y="972"/>
            <a:chExt cx="780" cy="685"/>
          </a:xfrm>
        </p:grpSpPr>
        <p:sp>
          <p:nvSpPr>
            <p:cNvPr id="6"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7"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9"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6"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1"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2"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1"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0"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1"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2"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3"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44"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45" name="図 4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44199" y="1803090"/>
            <a:ext cx="650613" cy="408698"/>
          </a:xfrm>
          <a:prstGeom prst="rect">
            <a:avLst/>
          </a:prstGeom>
        </p:spPr>
      </p:pic>
      <p:grpSp>
        <p:nvGrpSpPr>
          <p:cNvPr id="46" name="Group 4338"/>
          <p:cNvGrpSpPr>
            <a:grpSpLocks/>
          </p:cNvGrpSpPr>
          <p:nvPr/>
        </p:nvGrpSpPr>
        <p:grpSpPr bwMode="auto">
          <a:xfrm>
            <a:off x="5173999" y="1089430"/>
            <a:ext cx="501869" cy="756484"/>
            <a:chOff x="536" y="997"/>
            <a:chExt cx="492" cy="685"/>
          </a:xfrm>
        </p:grpSpPr>
        <p:sp>
          <p:nvSpPr>
            <p:cNvPr id="47"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8"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9"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0"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1"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2"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53"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4"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5"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6"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7"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8"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9"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0"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1"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2"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3"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64"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5"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6"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7"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8"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9"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70"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71" name="テキスト ボックス 70"/>
          <p:cNvSpPr txBox="1"/>
          <p:nvPr/>
        </p:nvSpPr>
        <p:spPr>
          <a:xfrm>
            <a:off x="4804243" y="1894464"/>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1</a:t>
            </a:r>
            <a:endParaRPr kumimoji="1" lang="ja-JP" altLang="en-US" dirty="0"/>
          </a:p>
        </p:txBody>
      </p:sp>
      <p:sp>
        <p:nvSpPr>
          <p:cNvPr id="72" name="フローチャート: 磁気ディスク 71"/>
          <p:cNvSpPr/>
          <p:nvPr/>
        </p:nvSpPr>
        <p:spPr>
          <a:xfrm>
            <a:off x="3283379" y="3356864"/>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 name="テキスト ボックス 72"/>
          <p:cNvSpPr txBox="1"/>
          <p:nvPr/>
        </p:nvSpPr>
        <p:spPr>
          <a:xfrm>
            <a:off x="2147199" y="3158363"/>
            <a:ext cx="1324304" cy="738664"/>
          </a:xfrm>
          <a:prstGeom prst="rect">
            <a:avLst/>
          </a:prstGeom>
          <a:noFill/>
        </p:spPr>
        <p:txBody>
          <a:bodyPr wrap="square" rtlCol="0">
            <a:spAutoFit/>
          </a:bodyPr>
          <a:lstStyle/>
          <a:p>
            <a:r>
              <a:rPr kumimoji="1" lang="ja-JP" altLang="en-US" sz="1400" dirty="0" smtClean="0"/>
              <a:t>データベース</a:t>
            </a:r>
            <a:endParaRPr kumimoji="1" lang="en-US" altLang="ja-JP" sz="1400" dirty="0" smtClean="0"/>
          </a:p>
          <a:p>
            <a:r>
              <a:rPr kumimoji="1" lang="ja-JP" altLang="en-US" sz="1400" dirty="0" smtClean="0"/>
              <a:t>サーバー</a:t>
            </a:r>
            <a:endParaRPr kumimoji="1" lang="en-US" altLang="ja-JP" sz="1400" dirty="0" smtClean="0"/>
          </a:p>
          <a:p>
            <a:r>
              <a:rPr lang="en-US" altLang="ja-JP" sz="1400" dirty="0" smtClean="0"/>
              <a:t>THINDB (</a:t>
            </a:r>
            <a:r>
              <a:rPr lang="ja-JP" altLang="en-US" sz="1400" dirty="0" smtClean="0"/>
              <a:t>共有</a:t>
            </a:r>
            <a:r>
              <a:rPr lang="en-US" altLang="ja-JP" sz="1400" dirty="0" smtClean="0"/>
              <a:t>)</a:t>
            </a:r>
            <a:endParaRPr kumimoji="1" lang="ja-JP" altLang="en-US" sz="1400" dirty="0"/>
          </a:p>
        </p:txBody>
      </p:sp>
      <p:grpSp>
        <p:nvGrpSpPr>
          <p:cNvPr id="74" name="Group 4338"/>
          <p:cNvGrpSpPr>
            <a:grpSpLocks/>
          </p:cNvGrpSpPr>
          <p:nvPr/>
        </p:nvGrpSpPr>
        <p:grpSpPr bwMode="auto">
          <a:xfrm>
            <a:off x="5135238" y="2243303"/>
            <a:ext cx="501869" cy="756484"/>
            <a:chOff x="536" y="997"/>
            <a:chExt cx="492" cy="685"/>
          </a:xfrm>
        </p:grpSpPr>
        <p:sp>
          <p:nvSpPr>
            <p:cNvPr id="75"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6"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7"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8"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9"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0"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81"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2"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3"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4"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85"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86"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7"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8"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9"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0"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1"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92"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3"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4"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5"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96"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97"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98"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99" name="テキスト ボックス 98"/>
          <p:cNvSpPr txBox="1"/>
          <p:nvPr/>
        </p:nvSpPr>
        <p:spPr>
          <a:xfrm>
            <a:off x="4776702" y="3021873"/>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2</a:t>
            </a:r>
            <a:endParaRPr kumimoji="1" lang="ja-JP" altLang="en-US" dirty="0"/>
          </a:p>
        </p:txBody>
      </p:sp>
      <p:pic>
        <p:nvPicPr>
          <p:cNvPr id="100"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18157" y="1145408"/>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1"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18157" y="1790654"/>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26691" y="2345681"/>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 name="テキスト ボックス 102"/>
          <p:cNvSpPr txBox="1"/>
          <p:nvPr/>
        </p:nvSpPr>
        <p:spPr>
          <a:xfrm>
            <a:off x="8760727" y="1211069"/>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104" name="テキスト ボックス 103"/>
          <p:cNvSpPr txBox="1"/>
          <p:nvPr/>
        </p:nvSpPr>
        <p:spPr>
          <a:xfrm>
            <a:off x="8760727" y="1959350"/>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105" name="テキスト ボックス 104"/>
          <p:cNvSpPr txBox="1"/>
          <p:nvPr/>
        </p:nvSpPr>
        <p:spPr>
          <a:xfrm>
            <a:off x="8760726" y="2420465"/>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pic>
        <p:nvPicPr>
          <p:cNvPr id="106"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26691" y="2947089"/>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7" name="テキスト ボックス 106"/>
          <p:cNvSpPr txBox="1"/>
          <p:nvPr/>
        </p:nvSpPr>
        <p:spPr>
          <a:xfrm>
            <a:off x="8760726" y="3021873"/>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cxnSp>
        <p:nvCxnSpPr>
          <p:cNvPr id="108" name="直線矢印コネクタ 107"/>
          <p:cNvCxnSpPr/>
          <p:nvPr/>
        </p:nvCxnSpPr>
        <p:spPr>
          <a:xfrm flipH="1">
            <a:off x="5752273" y="1329125"/>
            <a:ext cx="2151993"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直線矢印コネクタ 108"/>
          <p:cNvCxnSpPr/>
          <p:nvPr/>
        </p:nvCxnSpPr>
        <p:spPr>
          <a:xfrm flipH="1" flipV="1">
            <a:off x="5752274" y="1580401"/>
            <a:ext cx="2165883" cy="26871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直線矢印コネクタ 110"/>
          <p:cNvCxnSpPr/>
          <p:nvPr/>
        </p:nvCxnSpPr>
        <p:spPr>
          <a:xfrm flipH="1" flipV="1">
            <a:off x="5738384" y="1900982"/>
            <a:ext cx="2188307" cy="540553"/>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直線矢印コネクタ 112"/>
          <p:cNvCxnSpPr/>
          <p:nvPr/>
        </p:nvCxnSpPr>
        <p:spPr>
          <a:xfrm flipH="1" flipV="1">
            <a:off x="5752273" y="2211788"/>
            <a:ext cx="2151994" cy="71008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直線矢印コネクタ 114"/>
          <p:cNvCxnSpPr/>
          <p:nvPr/>
        </p:nvCxnSpPr>
        <p:spPr>
          <a:xfrm flipH="1">
            <a:off x="5841124" y="1554311"/>
            <a:ext cx="2077034" cy="909864"/>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7" name="直線矢印コネクタ 116"/>
          <p:cNvCxnSpPr/>
          <p:nvPr/>
        </p:nvCxnSpPr>
        <p:spPr>
          <a:xfrm flipH="1">
            <a:off x="5871727" y="2098113"/>
            <a:ext cx="2038954" cy="50701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直線矢印コネクタ 118"/>
          <p:cNvCxnSpPr/>
          <p:nvPr/>
        </p:nvCxnSpPr>
        <p:spPr>
          <a:xfrm flipH="1">
            <a:off x="5902172" y="2704583"/>
            <a:ext cx="2039975" cy="7039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直線矢印コネクタ 120"/>
          <p:cNvCxnSpPr/>
          <p:nvPr/>
        </p:nvCxnSpPr>
        <p:spPr>
          <a:xfrm flipH="1" flipV="1">
            <a:off x="5878182" y="2885866"/>
            <a:ext cx="2039976" cy="237624"/>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23" name="フローチャート: 磁気ディスク 122"/>
          <p:cNvSpPr/>
          <p:nvPr/>
        </p:nvSpPr>
        <p:spPr>
          <a:xfrm>
            <a:off x="4412938" y="813476"/>
            <a:ext cx="670034" cy="394138"/>
          </a:xfrm>
          <a:prstGeom prst="flowChartMagneticDisk">
            <a:avLst/>
          </a:prstGeom>
          <a:solidFill>
            <a:srgbClr val="FFC000"/>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4" name="テキスト ボックス 123"/>
          <p:cNvSpPr txBox="1"/>
          <p:nvPr/>
        </p:nvSpPr>
        <p:spPr>
          <a:xfrm>
            <a:off x="3076996" y="707679"/>
            <a:ext cx="1513552" cy="738664"/>
          </a:xfrm>
          <a:prstGeom prst="rect">
            <a:avLst/>
          </a:prstGeom>
          <a:noFill/>
        </p:spPr>
        <p:txBody>
          <a:bodyPr wrap="square" rtlCol="0">
            <a:spAutoFit/>
          </a:bodyPr>
          <a:lstStyle/>
          <a:p>
            <a:r>
              <a:rPr kumimoji="1" lang="ja-JP" altLang="en-US" sz="1400" dirty="0" smtClean="0"/>
              <a:t>オンメモリ</a:t>
            </a:r>
            <a:endParaRPr kumimoji="1" lang="en-US" altLang="ja-JP" sz="1400" dirty="0" smtClean="0"/>
          </a:p>
          <a:p>
            <a:r>
              <a:rPr kumimoji="1" lang="ja-JP" altLang="en-US" sz="1400" dirty="0" smtClean="0"/>
              <a:t>セッションテーブル</a:t>
            </a:r>
            <a:endParaRPr kumimoji="1" lang="en-US" altLang="ja-JP" sz="1400" dirty="0" smtClean="0"/>
          </a:p>
          <a:p>
            <a:r>
              <a:rPr lang="en-US" altLang="ja-JP" sz="1400" dirty="0" smtClean="0"/>
              <a:t>+ DB </a:t>
            </a:r>
            <a:r>
              <a:rPr lang="ja-JP" altLang="en-US" sz="1400" dirty="0" smtClean="0"/>
              <a:t>キャッシュ</a:t>
            </a:r>
            <a:endParaRPr kumimoji="1" lang="ja-JP" altLang="en-US" sz="1400" dirty="0"/>
          </a:p>
        </p:txBody>
      </p:sp>
      <p:sp>
        <p:nvSpPr>
          <p:cNvPr id="125" name="フローチャート: 磁気ディスク 124"/>
          <p:cNvSpPr/>
          <p:nvPr/>
        </p:nvSpPr>
        <p:spPr>
          <a:xfrm>
            <a:off x="4419936" y="2281429"/>
            <a:ext cx="670034" cy="394138"/>
          </a:xfrm>
          <a:prstGeom prst="flowChartMagneticDisk">
            <a:avLst/>
          </a:prstGeom>
          <a:solidFill>
            <a:srgbClr val="FFC000"/>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6" name="テキスト ボックス 125"/>
          <p:cNvSpPr txBox="1"/>
          <p:nvPr/>
        </p:nvSpPr>
        <p:spPr>
          <a:xfrm>
            <a:off x="3011795" y="2319076"/>
            <a:ext cx="1513552" cy="738664"/>
          </a:xfrm>
          <a:prstGeom prst="rect">
            <a:avLst/>
          </a:prstGeom>
          <a:noFill/>
        </p:spPr>
        <p:txBody>
          <a:bodyPr wrap="square" rtlCol="0">
            <a:spAutoFit/>
          </a:bodyPr>
          <a:lstStyle/>
          <a:p>
            <a:r>
              <a:rPr kumimoji="1" lang="ja-JP" altLang="en-US" sz="1400" dirty="0" smtClean="0"/>
              <a:t>オンメモリ</a:t>
            </a:r>
            <a:endParaRPr kumimoji="1" lang="en-US" altLang="ja-JP" sz="1400" dirty="0" smtClean="0"/>
          </a:p>
          <a:p>
            <a:r>
              <a:rPr kumimoji="1" lang="ja-JP" altLang="en-US" sz="1400" dirty="0" smtClean="0"/>
              <a:t>セッションテーブル</a:t>
            </a:r>
            <a:endParaRPr kumimoji="1" lang="en-US" altLang="ja-JP" sz="1400" dirty="0" smtClean="0"/>
          </a:p>
          <a:p>
            <a:r>
              <a:rPr lang="en-US" altLang="ja-JP" sz="1400" dirty="0" smtClean="0"/>
              <a:t>+ DB </a:t>
            </a:r>
            <a:r>
              <a:rPr lang="ja-JP" altLang="en-US" sz="1400" dirty="0" smtClean="0"/>
              <a:t>キャッシュ</a:t>
            </a:r>
            <a:endParaRPr kumimoji="1" lang="ja-JP" altLang="en-US" sz="1400" dirty="0"/>
          </a:p>
        </p:txBody>
      </p:sp>
      <p:cxnSp>
        <p:nvCxnSpPr>
          <p:cNvPr id="127" name="直線矢印コネクタ 126"/>
          <p:cNvCxnSpPr/>
          <p:nvPr/>
        </p:nvCxnSpPr>
        <p:spPr>
          <a:xfrm flipV="1">
            <a:off x="3975837" y="2645834"/>
            <a:ext cx="707090" cy="778741"/>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30" name="直線矢印コネクタ 129"/>
          <p:cNvCxnSpPr/>
          <p:nvPr/>
        </p:nvCxnSpPr>
        <p:spPr>
          <a:xfrm flipV="1">
            <a:off x="3863827" y="1349920"/>
            <a:ext cx="592170" cy="206810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nvGrpSpPr>
          <p:cNvPr id="132" name="Group 3337"/>
          <p:cNvGrpSpPr>
            <a:grpSpLocks/>
          </p:cNvGrpSpPr>
          <p:nvPr/>
        </p:nvGrpSpPr>
        <p:grpSpPr bwMode="auto">
          <a:xfrm>
            <a:off x="10651554" y="3020979"/>
            <a:ext cx="1260680" cy="731749"/>
            <a:chOff x="258" y="972"/>
            <a:chExt cx="780" cy="685"/>
          </a:xfrm>
        </p:grpSpPr>
        <p:sp>
          <p:nvSpPr>
            <p:cNvPr id="133"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34"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5"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36"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7"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8"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9"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0"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1"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2"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43"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4"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5"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6"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7"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8"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9"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0"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1"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2"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3"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4"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5"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6"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7"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8"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9"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0"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1"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2"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3"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4"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5"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6"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7"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8"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9"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0"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71"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172" name="図 17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836615" y="3057740"/>
            <a:ext cx="650613" cy="408698"/>
          </a:xfrm>
          <a:prstGeom prst="rect">
            <a:avLst/>
          </a:prstGeom>
        </p:spPr>
      </p:pic>
      <p:cxnSp>
        <p:nvCxnSpPr>
          <p:cNvPr id="173" name="直線矢印コネクタ 172"/>
          <p:cNvCxnSpPr/>
          <p:nvPr/>
        </p:nvCxnSpPr>
        <p:spPr>
          <a:xfrm flipH="1" flipV="1">
            <a:off x="8789615" y="3386853"/>
            <a:ext cx="1779089" cy="79586"/>
          </a:xfrm>
          <a:prstGeom prst="straightConnector1">
            <a:avLst/>
          </a:prstGeom>
          <a:ln w="38100">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75" name="直線矢印コネクタ 174"/>
          <p:cNvCxnSpPr/>
          <p:nvPr/>
        </p:nvCxnSpPr>
        <p:spPr>
          <a:xfrm flipV="1">
            <a:off x="1367823" y="1344848"/>
            <a:ext cx="1500518" cy="74617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7" name="直線矢印コネクタ 176"/>
          <p:cNvCxnSpPr/>
          <p:nvPr/>
        </p:nvCxnSpPr>
        <p:spPr>
          <a:xfrm>
            <a:off x="1339023" y="2163740"/>
            <a:ext cx="1547440" cy="51182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9" name="テキスト ボックス 178"/>
          <p:cNvSpPr txBox="1"/>
          <p:nvPr/>
        </p:nvSpPr>
        <p:spPr>
          <a:xfrm>
            <a:off x="5812794" y="843172"/>
            <a:ext cx="5284937" cy="369332"/>
          </a:xfrm>
          <a:prstGeom prst="rect">
            <a:avLst/>
          </a:prstGeom>
          <a:noFill/>
        </p:spPr>
        <p:txBody>
          <a:bodyPr wrap="square" rtlCol="0">
            <a:spAutoFit/>
          </a:bodyPr>
          <a:lstStyle/>
          <a:p>
            <a:r>
              <a:rPr kumimoji="1" lang="ja-JP" altLang="en-US" b="1" dirty="0" smtClean="0">
                <a:solidFill>
                  <a:schemeClr val="accent5">
                    <a:lumMod val="75000"/>
                  </a:schemeClr>
                </a:solidFill>
              </a:rPr>
              <a:t>② 登録および保持サーバーセッションリスト報告</a:t>
            </a:r>
            <a:endParaRPr kumimoji="1" lang="ja-JP" altLang="en-US" b="1" dirty="0">
              <a:solidFill>
                <a:schemeClr val="accent5">
                  <a:lumMod val="75000"/>
                </a:schemeClr>
              </a:solidFill>
            </a:endParaRPr>
          </a:p>
        </p:txBody>
      </p:sp>
      <p:sp>
        <p:nvSpPr>
          <p:cNvPr id="181" name="テキスト ボックス 180"/>
          <p:cNvSpPr txBox="1"/>
          <p:nvPr/>
        </p:nvSpPr>
        <p:spPr>
          <a:xfrm>
            <a:off x="3897958" y="3424295"/>
            <a:ext cx="2256385" cy="369332"/>
          </a:xfrm>
          <a:prstGeom prst="rect">
            <a:avLst/>
          </a:prstGeom>
          <a:noFill/>
        </p:spPr>
        <p:txBody>
          <a:bodyPr wrap="square" rtlCol="0">
            <a:spAutoFit/>
          </a:bodyPr>
          <a:lstStyle/>
          <a:p>
            <a:r>
              <a:rPr kumimoji="1" lang="ja-JP" altLang="en-US" b="1" dirty="0" smtClean="0">
                <a:solidFill>
                  <a:srgbClr val="00B050"/>
                </a:solidFill>
              </a:rPr>
              <a:t>① </a:t>
            </a:r>
            <a:r>
              <a:rPr kumimoji="1" lang="en-US" altLang="ja-JP" b="1" dirty="0" smtClean="0">
                <a:solidFill>
                  <a:srgbClr val="00B050"/>
                </a:solidFill>
              </a:rPr>
              <a:t>DB </a:t>
            </a:r>
            <a:r>
              <a:rPr kumimoji="1" lang="ja-JP" altLang="en-US" b="1" dirty="0" smtClean="0">
                <a:solidFill>
                  <a:srgbClr val="00B050"/>
                </a:solidFill>
              </a:rPr>
              <a:t>データの共有</a:t>
            </a:r>
            <a:endParaRPr kumimoji="1" lang="ja-JP" altLang="en-US" b="1" dirty="0">
              <a:solidFill>
                <a:srgbClr val="00B050"/>
              </a:solidFill>
            </a:endParaRPr>
          </a:p>
        </p:txBody>
      </p:sp>
      <p:sp>
        <p:nvSpPr>
          <p:cNvPr id="182" name="テキスト ボックス 181"/>
          <p:cNvSpPr txBox="1"/>
          <p:nvPr/>
        </p:nvSpPr>
        <p:spPr>
          <a:xfrm>
            <a:off x="3642061" y="1427211"/>
            <a:ext cx="2035670" cy="646331"/>
          </a:xfrm>
          <a:prstGeom prst="rect">
            <a:avLst/>
          </a:prstGeom>
          <a:noFill/>
        </p:spPr>
        <p:txBody>
          <a:bodyPr wrap="square" rtlCol="0">
            <a:spAutoFit/>
          </a:bodyPr>
          <a:lstStyle/>
          <a:p>
            <a:r>
              <a:rPr kumimoji="1" lang="ja-JP" altLang="en-US" b="1" dirty="0" smtClean="0">
                <a:solidFill>
                  <a:schemeClr val="accent4">
                    <a:lumMod val="75000"/>
                  </a:schemeClr>
                </a:solidFill>
              </a:rPr>
              <a:t>③ 同じ状態</a:t>
            </a:r>
          </a:p>
          <a:p>
            <a:r>
              <a:rPr lang="ja-JP" altLang="en-US" b="1" dirty="0">
                <a:solidFill>
                  <a:schemeClr val="accent4">
                    <a:lumMod val="75000"/>
                  </a:schemeClr>
                </a:solidFill>
              </a:rPr>
              <a:t> </a:t>
            </a:r>
            <a:r>
              <a:rPr lang="ja-JP" altLang="en-US" b="1" dirty="0" smtClean="0">
                <a:solidFill>
                  <a:schemeClr val="accent4">
                    <a:lumMod val="75000"/>
                  </a:schemeClr>
                </a:solidFill>
              </a:rPr>
              <a:t>     の生成</a:t>
            </a:r>
            <a:endParaRPr kumimoji="1" lang="ja-JP" altLang="en-US" b="1" dirty="0">
              <a:solidFill>
                <a:schemeClr val="accent4">
                  <a:lumMod val="75000"/>
                </a:schemeClr>
              </a:solidFill>
            </a:endParaRPr>
          </a:p>
        </p:txBody>
      </p:sp>
      <p:sp>
        <p:nvSpPr>
          <p:cNvPr id="183" name="テキスト ボックス 182"/>
          <p:cNvSpPr txBox="1"/>
          <p:nvPr/>
        </p:nvSpPr>
        <p:spPr>
          <a:xfrm>
            <a:off x="3866502" y="2323840"/>
            <a:ext cx="2035670" cy="646331"/>
          </a:xfrm>
          <a:prstGeom prst="rect">
            <a:avLst/>
          </a:prstGeom>
          <a:noFill/>
        </p:spPr>
        <p:txBody>
          <a:bodyPr wrap="square" rtlCol="0">
            <a:spAutoFit/>
          </a:bodyPr>
          <a:lstStyle/>
          <a:p>
            <a:r>
              <a:rPr kumimoji="1" lang="ja-JP" altLang="en-US" b="1" dirty="0" smtClean="0">
                <a:solidFill>
                  <a:schemeClr val="accent4">
                    <a:lumMod val="75000"/>
                  </a:schemeClr>
                </a:solidFill>
              </a:rPr>
              <a:t>③ 同じ状態</a:t>
            </a:r>
          </a:p>
          <a:p>
            <a:r>
              <a:rPr lang="ja-JP" altLang="en-US" b="1" dirty="0">
                <a:solidFill>
                  <a:schemeClr val="accent4">
                    <a:lumMod val="75000"/>
                  </a:schemeClr>
                </a:solidFill>
              </a:rPr>
              <a:t> </a:t>
            </a:r>
            <a:r>
              <a:rPr lang="ja-JP" altLang="en-US" b="1" dirty="0" smtClean="0">
                <a:solidFill>
                  <a:schemeClr val="accent4">
                    <a:lumMod val="75000"/>
                  </a:schemeClr>
                </a:solidFill>
              </a:rPr>
              <a:t>     の生成</a:t>
            </a:r>
            <a:endParaRPr kumimoji="1" lang="ja-JP" altLang="en-US" b="1" dirty="0">
              <a:solidFill>
                <a:schemeClr val="accent4">
                  <a:lumMod val="75000"/>
                </a:schemeClr>
              </a:solidFill>
            </a:endParaRPr>
          </a:p>
        </p:txBody>
      </p:sp>
      <p:sp>
        <p:nvSpPr>
          <p:cNvPr id="184" name="テキスト ボックス 183"/>
          <p:cNvSpPr txBox="1"/>
          <p:nvPr/>
        </p:nvSpPr>
        <p:spPr>
          <a:xfrm>
            <a:off x="118241" y="889164"/>
            <a:ext cx="2745489" cy="584775"/>
          </a:xfrm>
          <a:prstGeom prst="rect">
            <a:avLst/>
          </a:prstGeom>
          <a:noFill/>
        </p:spPr>
        <p:txBody>
          <a:bodyPr wrap="square" rtlCol="0">
            <a:spAutoFit/>
          </a:bodyPr>
          <a:lstStyle/>
          <a:p>
            <a:r>
              <a:rPr kumimoji="1" lang="ja-JP" altLang="en-US" sz="1600" b="1" dirty="0" smtClean="0">
                <a:solidFill>
                  <a:srgbClr val="FF0000"/>
                </a:solidFill>
              </a:rPr>
              <a:t>④ 全コントローラの一覧からランダムに </a:t>
            </a:r>
            <a:r>
              <a:rPr kumimoji="1" lang="en-US" altLang="ja-JP" sz="1600" b="1" dirty="0" smtClean="0">
                <a:solidFill>
                  <a:srgbClr val="FF0000"/>
                </a:solidFill>
              </a:rPr>
              <a:t>1 </a:t>
            </a:r>
            <a:r>
              <a:rPr kumimoji="1" lang="ja-JP" altLang="en-US" sz="1600" b="1" dirty="0" smtClean="0">
                <a:solidFill>
                  <a:srgbClr val="FF0000"/>
                </a:solidFill>
              </a:rPr>
              <a:t>つ選択して接続要求</a:t>
            </a:r>
            <a:endParaRPr kumimoji="1" lang="en-US" altLang="ja-JP" sz="1600" b="1" dirty="0" smtClean="0">
              <a:solidFill>
                <a:srgbClr val="FF0000"/>
              </a:solidFill>
            </a:endParaRPr>
          </a:p>
        </p:txBody>
      </p:sp>
      <p:sp>
        <p:nvSpPr>
          <p:cNvPr id="185" name="テキスト ボックス 184"/>
          <p:cNvSpPr txBox="1"/>
          <p:nvPr/>
        </p:nvSpPr>
        <p:spPr>
          <a:xfrm>
            <a:off x="270084" y="2655484"/>
            <a:ext cx="1513552" cy="738664"/>
          </a:xfrm>
          <a:prstGeom prst="rect">
            <a:avLst/>
          </a:prstGeom>
          <a:noFill/>
        </p:spPr>
        <p:txBody>
          <a:bodyPr wrap="square" rtlCol="0">
            <a:spAutoFit/>
          </a:bodyPr>
          <a:lstStyle/>
          <a:p>
            <a:r>
              <a:rPr kumimoji="1" lang="ja-JP" altLang="en-US" sz="1400" dirty="0" smtClean="0"/>
              <a:t>「シン・テレワークシステム サーバー」</a:t>
            </a:r>
            <a:endParaRPr kumimoji="1" lang="en-US" altLang="ja-JP" sz="1400" dirty="0" smtClean="0"/>
          </a:p>
          <a:p>
            <a:r>
              <a:rPr lang="en-US" altLang="ja-JP" sz="1400" dirty="0" smtClean="0"/>
              <a:t>(</a:t>
            </a:r>
            <a:r>
              <a:rPr lang="ja-JP" altLang="en-US" sz="1400" dirty="0" smtClean="0"/>
              <a:t>動作開始直後</a:t>
            </a:r>
            <a:r>
              <a:rPr lang="en-US" altLang="ja-JP" sz="1400" dirty="0" smtClean="0"/>
              <a:t>)</a:t>
            </a:r>
            <a:endParaRPr kumimoji="1" lang="ja-JP" altLang="en-US" sz="1400" dirty="0"/>
          </a:p>
        </p:txBody>
      </p:sp>
      <p:sp>
        <p:nvSpPr>
          <p:cNvPr id="186" name="テキスト ボックス 185"/>
          <p:cNvSpPr txBox="1"/>
          <p:nvPr/>
        </p:nvSpPr>
        <p:spPr>
          <a:xfrm>
            <a:off x="10575222" y="2159404"/>
            <a:ext cx="1513552" cy="738664"/>
          </a:xfrm>
          <a:prstGeom prst="rect">
            <a:avLst/>
          </a:prstGeom>
          <a:noFill/>
        </p:spPr>
        <p:txBody>
          <a:bodyPr wrap="square" rtlCol="0">
            <a:spAutoFit/>
          </a:bodyPr>
          <a:lstStyle/>
          <a:p>
            <a:r>
              <a:rPr kumimoji="1" lang="ja-JP" altLang="en-US" sz="1400" dirty="0" smtClean="0"/>
              <a:t>「シン・テレワークシステム サーバー」</a:t>
            </a:r>
            <a:endParaRPr kumimoji="1" lang="en-US" altLang="ja-JP" sz="1400" dirty="0" smtClean="0"/>
          </a:p>
          <a:p>
            <a:r>
              <a:rPr lang="en-US" altLang="ja-JP" sz="1400" dirty="0" smtClean="0"/>
              <a:t>(</a:t>
            </a:r>
            <a:r>
              <a:rPr lang="ja-JP" altLang="en-US" sz="1400" dirty="0" smtClean="0"/>
              <a:t>電源投入後</a:t>
            </a:r>
            <a:r>
              <a:rPr lang="en-US" altLang="ja-JP" sz="1400" dirty="0" smtClean="0"/>
              <a:t>)</a:t>
            </a:r>
            <a:endParaRPr kumimoji="1" lang="ja-JP" altLang="en-US" sz="1400" dirty="0"/>
          </a:p>
        </p:txBody>
      </p:sp>
      <p:sp>
        <p:nvSpPr>
          <p:cNvPr id="192" name="テキスト ボックス 191"/>
          <p:cNvSpPr txBox="1"/>
          <p:nvPr/>
        </p:nvSpPr>
        <p:spPr>
          <a:xfrm>
            <a:off x="7956169" y="3560444"/>
            <a:ext cx="2745489" cy="338554"/>
          </a:xfrm>
          <a:prstGeom prst="rect">
            <a:avLst/>
          </a:prstGeom>
          <a:noFill/>
        </p:spPr>
        <p:txBody>
          <a:bodyPr wrap="square" rtlCol="0">
            <a:spAutoFit/>
          </a:bodyPr>
          <a:lstStyle/>
          <a:p>
            <a:r>
              <a:rPr kumimoji="1" lang="ja-JP" altLang="en-US" sz="1600" b="1" dirty="0" smtClean="0">
                <a:solidFill>
                  <a:srgbClr val="FF0000"/>
                </a:solidFill>
              </a:rPr>
              <a:t>⑤ 確立済みサーバーセッション</a:t>
            </a:r>
            <a:endParaRPr kumimoji="1" lang="en-US" altLang="ja-JP" sz="1600" b="1" dirty="0" smtClean="0">
              <a:solidFill>
                <a:srgbClr val="FF0000"/>
              </a:solidFill>
            </a:endParaRPr>
          </a:p>
        </p:txBody>
      </p:sp>
      <p:sp>
        <p:nvSpPr>
          <p:cNvPr id="193" name="コンテンツ プレースホルダー 1"/>
          <p:cNvSpPr>
            <a:spLocks noGrp="1"/>
          </p:cNvSpPr>
          <p:nvPr>
            <p:ph idx="1"/>
          </p:nvPr>
        </p:nvSpPr>
        <p:spPr>
          <a:xfrm>
            <a:off x="606777" y="4021559"/>
            <a:ext cx="11370667" cy="2844288"/>
          </a:xfrm>
        </p:spPr>
        <p:txBody>
          <a:bodyPr>
            <a:normAutofit fontScale="92500" lnSpcReduction="20000"/>
          </a:bodyPr>
          <a:lstStyle/>
          <a:p>
            <a:pPr marL="0" indent="0">
              <a:buNone/>
            </a:pPr>
            <a:r>
              <a:rPr kumimoji="1" lang="ja-JP" altLang="en-US" sz="1600" dirty="0" smtClean="0"/>
              <a:t>何らかの原因で、コントローラのうち </a:t>
            </a:r>
            <a:r>
              <a:rPr kumimoji="1" lang="en-US" altLang="ja-JP" sz="1600" dirty="0" smtClean="0"/>
              <a:t>1 </a:t>
            </a:r>
            <a:r>
              <a:rPr kumimoji="1" lang="ja-JP" altLang="en-US" sz="1600" dirty="0" smtClean="0"/>
              <a:t>台がダウンした場合、以下の仕組みにより、サービスが継続される。</a:t>
            </a:r>
            <a:endParaRPr kumimoji="1" lang="en-US" altLang="ja-JP" sz="1600" dirty="0" smtClean="0"/>
          </a:p>
          <a:p>
            <a:pPr marL="342900" indent="-342900">
              <a:buFont typeface="+mj-lt"/>
              <a:buAutoNum type="arabicPeriod"/>
            </a:pPr>
            <a:r>
              <a:rPr kumimoji="1" lang="ja-JP" altLang="en-US" sz="1600" dirty="0" smtClean="0"/>
              <a:t>あるコントローラがダウンしても、他のコントローラが生存している限り、他のすべてのコントローラは、問題無く稼働している。</a:t>
            </a:r>
            <a:endParaRPr kumimoji="1" lang="en-US" altLang="ja-JP" sz="1600" dirty="0" smtClean="0"/>
          </a:p>
          <a:p>
            <a:pPr marL="342900" indent="-342900">
              <a:buFont typeface="+mj-lt"/>
              <a:buAutoNum type="arabicPeriod"/>
            </a:pPr>
            <a:r>
              <a:rPr lang="ja-JP" altLang="en-US" sz="1600" dirty="0"/>
              <a:t>あるコントローラがダウンしても、他のコントローラが生存している限り</a:t>
            </a:r>
            <a:r>
              <a:rPr lang="ja-JP" altLang="en-US" sz="1600" dirty="0" smtClean="0"/>
              <a:t>、中継ゲートウェイは、生存しているすべてのコントローラへの ② 保持サーバーセッションリスト登録 を継続している。</a:t>
            </a:r>
            <a:endParaRPr lang="en-US" altLang="ja-JP" sz="1600" dirty="0" smtClean="0"/>
          </a:p>
          <a:p>
            <a:pPr marL="342900" indent="-342900">
              <a:buFont typeface="+mj-lt"/>
              <a:buAutoNum type="arabicPeriod"/>
            </a:pPr>
            <a:r>
              <a:rPr kumimoji="1" lang="ja-JP" altLang="en-US" sz="1600" dirty="0" smtClean="0"/>
              <a:t>「シン・テレワークシステム サーバー」が新たにコントローラに接続しようとしたときは、前ページの ④ の仕組みで、シャッフル後のコントローラへの順次接続試行が行なわれる。ダウンしているコントローラは応答しないので、生存しているコントローラに必ず辿り着く。</a:t>
            </a:r>
            <a:r>
              <a:rPr kumimoji="1" lang="en-US" altLang="ja-JP" sz="1600" dirty="0" smtClean="0"/>
              <a:t>1. </a:t>
            </a:r>
            <a:r>
              <a:rPr kumimoji="1" lang="ja-JP" altLang="en-US" sz="1600" dirty="0" smtClean="0"/>
              <a:t>と </a:t>
            </a:r>
            <a:r>
              <a:rPr kumimoji="1" lang="en-US" altLang="ja-JP" sz="1600" dirty="0" smtClean="0"/>
              <a:t>2. </a:t>
            </a:r>
            <a:r>
              <a:rPr kumimoji="1" lang="ja-JP" altLang="en-US" sz="1600" dirty="0" smtClean="0"/>
              <a:t>の仕組みにより、生存しているコントローラは、接続すべき中継ゲートウェイを正常に回答する。</a:t>
            </a:r>
            <a:endParaRPr kumimoji="1" lang="en-US" altLang="ja-JP" sz="1600" dirty="0" smtClean="0"/>
          </a:p>
          <a:p>
            <a:pPr marL="342900" indent="-342900">
              <a:buFont typeface="+mj-lt"/>
              <a:buAutoNum type="arabicPeriod"/>
            </a:pPr>
            <a:r>
              <a:rPr kumimoji="1" lang="ja-JP" altLang="en-US" sz="1600" dirty="0" smtClean="0"/>
              <a:t>「シン・テレワークシステム クライアント」が新たにコントローラに接続しようとしたときも、</a:t>
            </a:r>
            <a:r>
              <a:rPr kumimoji="1" lang="en-US" altLang="ja-JP" sz="1600" dirty="0" smtClean="0"/>
              <a:t>3. </a:t>
            </a:r>
            <a:r>
              <a:rPr kumimoji="1" lang="ja-JP" altLang="en-US" sz="1600" dirty="0" smtClean="0"/>
              <a:t>と同様である。</a:t>
            </a:r>
            <a:endParaRPr kumimoji="1" lang="en-US" altLang="ja-JP" sz="1600" dirty="0" smtClean="0"/>
          </a:p>
          <a:p>
            <a:pPr marL="342900" indent="-342900">
              <a:buFont typeface="+mj-lt"/>
              <a:buAutoNum type="arabicPeriod"/>
            </a:pPr>
            <a:r>
              <a:rPr kumimoji="1" lang="ja-JP" altLang="en-US" sz="1600" dirty="0" smtClean="0"/>
              <a:t>コントローラからみて </a:t>
            </a:r>
            <a:r>
              <a:rPr kumimoji="1" lang="en-US" altLang="ja-JP" sz="1600" dirty="0" smtClean="0"/>
              <a:t>DB </a:t>
            </a:r>
            <a:r>
              <a:rPr kumimoji="1" lang="ja-JP" altLang="en-US" sz="1600" dirty="0" smtClean="0"/>
              <a:t>が生存している限り、ダウンしたコントローラとは無関係に </a:t>
            </a:r>
            <a:r>
              <a:rPr kumimoji="1" lang="en-US" altLang="ja-JP" sz="1600" dirty="0" smtClean="0"/>
              <a:t>DB </a:t>
            </a:r>
            <a:r>
              <a:rPr kumimoji="1" lang="ja-JP" altLang="en-US" sz="1600" dirty="0" smtClean="0"/>
              <a:t>更新も可能である。</a:t>
            </a:r>
            <a:r>
              <a:rPr kumimoji="1" lang="en-US" altLang="ja-JP" sz="1600" dirty="0" smtClean="0"/>
              <a:t/>
            </a:r>
            <a:br>
              <a:rPr kumimoji="1" lang="en-US" altLang="ja-JP" sz="1600" dirty="0" smtClean="0"/>
            </a:br>
            <a:r>
              <a:rPr kumimoji="1" lang="ja-JP" altLang="en-US" sz="1600" dirty="0" smtClean="0"/>
              <a:t>したがって、「新しいシン・テレワークシステム サーバーの登録」および「コンピュータ </a:t>
            </a:r>
            <a:r>
              <a:rPr kumimoji="1" lang="en-US" altLang="ja-JP" sz="1600" dirty="0" smtClean="0"/>
              <a:t>ID </a:t>
            </a:r>
            <a:r>
              <a:rPr kumimoji="1" lang="ja-JP" altLang="en-US" sz="1600" dirty="0" smtClean="0"/>
              <a:t>の変更」も可能である。</a:t>
            </a:r>
            <a:endParaRPr kumimoji="1" lang="en-US" altLang="ja-JP" sz="1600" dirty="0" smtClean="0"/>
          </a:p>
          <a:p>
            <a:pPr marL="0" indent="0">
              <a:buNone/>
            </a:pPr>
            <a:r>
              <a:rPr kumimoji="1" lang="ja-JP" altLang="en-US" sz="1600" dirty="0" smtClean="0"/>
              <a:t>その後、ダウンしたコントローラが復旧した場合も、何もなかったかのように動作を開始する。</a:t>
            </a:r>
            <a:endParaRPr kumimoji="1" lang="ja-JP" altLang="en-US" sz="1600" dirty="0"/>
          </a:p>
        </p:txBody>
      </p:sp>
      <p:sp>
        <p:nvSpPr>
          <p:cNvPr id="174" name="テキスト ボックス 173"/>
          <p:cNvSpPr txBox="1"/>
          <p:nvPr/>
        </p:nvSpPr>
        <p:spPr>
          <a:xfrm>
            <a:off x="4827986" y="989448"/>
            <a:ext cx="841684" cy="1323439"/>
          </a:xfrm>
          <a:prstGeom prst="rect">
            <a:avLst/>
          </a:prstGeom>
          <a:noFill/>
        </p:spPr>
        <p:txBody>
          <a:bodyPr wrap="square" rtlCol="0">
            <a:spAutoFit/>
          </a:bodyPr>
          <a:lstStyle/>
          <a:p>
            <a:r>
              <a:rPr kumimoji="1" lang="en-US" altLang="ja-JP" sz="8000" b="1" dirty="0" smtClean="0">
                <a:solidFill>
                  <a:srgbClr val="FF0000"/>
                </a:solidFill>
              </a:rPr>
              <a:t>×</a:t>
            </a:r>
          </a:p>
        </p:txBody>
      </p:sp>
      <p:sp>
        <p:nvSpPr>
          <p:cNvPr id="176" name="テキスト ボックス 175"/>
          <p:cNvSpPr txBox="1"/>
          <p:nvPr/>
        </p:nvSpPr>
        <p:spPr>
          <a:xfrm>
            <a:off x="4259674" y="501143"/>
            <a:ext cx="841684" cy="1323439"/>
          </a:xfrm>
          <a:prstGeom prst="rect">
            <a:avLst/>
          </a:prstGeom>
          <a:noFill/>
        </p:spPr>
        <p:txBody>
          <a:bodyPr wrap="square" rtlCol="0">
            <a:spAutoFit/>
          </a:bodyPr>
          <a:lstStyle/>
          <a:p>
            <a:r>
              <a:rPr kumimoji="1" lang="en-US" altLang="ja-JP" sz="8000" b="1" dirty="0" smtClean="0">
                <a:solidFill>
                  <a:srgbClr val="FF0000"/>
                </a:solidFill>
              </a:rPr>
              <a:t>×</a:t>
            </a:r>
          </a:p>
        </p:txBody>
      </p:sp>
      <p:sp>
        <p:nvSpPr>
          <p:cNvPr id="178" name="テキスト ボックス 177"/>
          <p:cNvSpPr txBox="1"/>
          <p:nvPr/>
        </p:nvSpPr>
        <p:spPr>
          <a:xfrm>
            <a:off x="1872388" y="1162862"/>
            <a:ext cx="841684" cy="1015663"/>
          </a:xfrm>
          <a:prstGeom prst="rect">
            <a:avLst/>
          </a:prstGeom>
          <a:noFill/>
        </p:spPr>
        <p:txBody>
          <a:bodyPr wrap="square" rtlCol="0">
            <a:spAutoFit/>
          </a:bodyPr>
          <a:lstStyle/>
          <a:p>
            <a:r>
              <a:rPr kumimoji="1" lang="en-US" altLang="ja-JP" sz="6000" b="1" dirty="0" smtClean="0">
                <a:solidFill>
                  <a:srgbClr val="FF0000"/>
                </a:solidFill>
              </a:rPr>
              <a:t>×</a:t>
            </a:r>
          </a:p>
        </p:txBody>
      </p:sp>
      <p:sp>
        <p:nvSpPr>
          <p:cNvPr id="188" name="テキスト ボックス 187"/>
          <p:cNvSpPr txBox="1"/>
          <p:nvPr/>
        </p:nvSpPr>
        <p:spPr>
          <a:xfrm>
            <a:off x="1380989" y="6537448"/>
            <a:ext cx="7502879" cy="276999"/>
          </a:xfrm>
          <a:prstGeom prst="rect">
            <a:avLst/>
          </a:prstGeom>
          <a:noFill/>
        </p:spPr>
        <p:txBody>
          <a:bodyPr wrap="square" rtlCol="0">
            <a:spAutoFit/>
          </a:bodyPr>
          <a:lstStyle/>
          <a:p>
            <a:r>
              <a:rPr kumimoji="1" lang="ja-JP" altLang="en-US" sz="1200" b="1" dirty="0" smtClean="0">
                <a:solidFill>
                  <a:srgbClr val="0000FF"/>
                </a:solidFill>
              </a:rPr>
              <a:t>簡単のため、冗長コントローラが </a:t>
            </a:r>
            <a:r>
              <a:rPr kumimoji="1" lang="en-US" altLang="ja-JP" sz="1200" b="1" dirty="0" smtClean="0">
                <a:solidFill>
                  <a:srgbClr val="0000FF"/>
                </a:solidFill>
              </a:rPr>
              <a:t>2 </a:t>
            </a:r>
            <a:r>
              <a:rPr kumimoji="1" lang="ja-JP" altLang="en-US" sz="1200" b="1" dirty="0" smtClean="0">
                <a:solidFill>
                  <a:srgbClr val="0000FF"/>
                </a:solidFill>
              </a:rPr>
              <a:t>台の例示であるが、</a:t>
            </a:r>
            <a:r>
              <a:rPr kumimoji="1" lang="en-US" altLang="ja-JP" sz="1200" b="1" dirty="0" smtClean="0">
                <a:solidFill>
                  <a:srgbClr val="0000FF"/>
                </a:solidFill>
              </a:rPr>
              <a:t>3 </a:t>
            </a:r>
            <a:r>
              <a:rPr kumimoji="1" lang="ja-JP" altLang="en-US" sz="1200" b="1" dirty="0" smtClean="0">
                <a:solidFill>
                  <a:srgbClr val="0000FF"/>
                </a:solidFill>
              </a:rPr>
              <a:t>台以上への冗長も可能であり、設定方法は同様である。</a:t>
            </a:r>
            <a:endParaRPr kumimoji="1" lang="ja-JP" altLang="en-US" sz="1200" b="1" dirty="0">
              <a:solidFill>
                <a:srgbClr val="0000FF"/>
              </a:solidFill>
            </a:endParaRPr>
          </a:p>
        </p:txBody>
      </p:sp>
    </p:spTree>
    <p:extLst>
      <p:ext uri="{BB962C8B-B14F-4D97-AF65-F5344CB8AC3E}">
        <p14:creationId xmlns:p14="http://schemas.microsoft.com/office/powerpoint/2010/main" val="210055428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119</a:t>
            </a:fld>
            <a:endParaRPr kumimoji="1" lang="ja-JP" altLang="en-US" dirty="0"/>
          </a:p>
        </p:txBody>
      </p:sp>
      <p:sp>
        <p:nvSpPr>
          <p:cNvPr id="4" name="タイトル 3"/>
          <p:cNvSpPr>
            <a:spLocks noGrp="1"/>
          </p:cNvSpPr>
          <p:nvPr>
            <p:ph type="title"/>
          </p:nvPr>
        </p:nvSpPr>
        <p:spPr/>
        <p:txBody>
          <a:bodyPr>
            <a:normAutofit/>
          </a:bodyPr>
          <a:lstStyle/>
          <a:p>
            <a:r>
              <a:rPr kumimoji="1" lang="ja-JP" altLang="en-US" sz="3600" dirty="0" smtClean="0"/>
              <a:t>コントローラ冗長の仕組み </a:t>
            </a:r>
            <a:r>
              <a:rPr kumimoji="1" lang="en-US" altLang="ja-JP" sz="3600" dirty="0" smtClean="0"/>
              <a:t>(3/3) – </a:t>
            </a:r>
            <a:r>
              <a:rPr kumimoji="1" lang="ja-JP" altLang="en-US" sz="3600" dirty="0" smtClean="0"/>
              <a:t>データベースのダウン</a:t>
            </a:r>
            <a:endParaRPr kumimoji="1" lang="ja-JP" altLang="en-US" sz="3600" dirty="0"/>
          </a:p>
        </p:txBody>
      </p:sp>
      <p:grpSp>
        <p:nvGrpSpPr>
          <p:cNvPr id="5" name="Group 3337"/>
          <p:cNvGrpSpPr>
            <a:grpSpLocks/>
          </p:cNvGrpSpPr>
          <p:nvPr/>
        </p:nvGrpSpPr>
        <p:grpSpPr bwMode="auto">
          <a:xfrm>
            <a:off x="259138" y="1766329"/>
            <a:ext cx="1260680" cy="731749"/>
            <a:chOff x="258" y="972"/>
            <a:chExt cx="780" cy="685"/>
          </a:xfrm>
        </p:grpSpPr>
        <p:sp>
          <p:nvSpPr>
            <p:cNvPr id="6"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7"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9"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6"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1"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2"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1"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0"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1"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2"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3"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44"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45" name="図 4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44199" y="1803090"/>
            <a:ext cx="650613" cy="408698"/>
          </a:xfrm>
          <a:prstGeom prst="rect">
            <a:avLst/>
          </a:prstGeom>
        </p:spPr>
      </p:pic>
      <p:grpSp>
        <p:nvGrpSpPr>
          <p:cNvPr id="46" name="Group 4338"/>
          <p:cNvGrpSpPr>
            <a:grpSpLocks/>
          </p:cNvGrpSpPr>
          <p:nvPr/>
        </p:nvGrpSpPr>
        <p:grpSpPr bwMode="auto">
          <a:xfrm>
            <a:off x="5173999" y="1089430"/>
            <a:ext cx="501869" cy="756484"/>
            <a:chOff x="536" y="997"/>
            <a:chExt cx="492" cy="685"/>
          </a:xfrm>
        </p:grpSpPr>
        <p:sp>
          <p:nvSpPr>
            <p:cNvPr id="47"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8"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9"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0"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1"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2"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53"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4"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5"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6"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7"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8"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9"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0"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1"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2"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3"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64"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5"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6"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7"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8"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9"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70"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71" name="テキスト ボックス 70"/>
          <p:cNvSpPr txBox="1"/>
          <p:nvPr/>
        </p:nvSpPr>
        <p:spPr>
          <a:xfrm>
            <a:off x="4804243" y="1894464"/>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1</a:t>
            </a:r>
            <a:endParaRPr kumimoji="1" lang="ja-JP" altLang="en-US" dirty="0"/>
          </a:p>
        </p:txBody>
      </p:sp>
      <p:sp>
        <p:nvSpPr>
          <p:cNvPr id="72" name="フローチャート: 磁気ディスク 71"/>
          <p:cNvSpPr/>
          <p:nvPr/>
        </p:nvSpPr>
        <p:spPr>
          <a:xfrm>
            <a:off x="3283379" y="3356864"/>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 name="テキスト ボックス 72"/>
          <p:cNvSpPr txBox="1"/>
          <p:nvPr/>
        </p:nvSpPr>
        <p:spPr>
          <a:xfrm>
            <a:off x="2147199" y="3158363"/>
            <a:ext cx="1324304" cy="738664"/>
          </a:xfrm>
          <a:prstGeom prst="rect">
            <a:avLst/>
          </a:prstGeom>
          <a:noFill/>
        </p:spPr>
        <p:txBody>
          <a:bodyPr wrap="square" rtlCol="0">
            <a:spAutoFit/>
          </a:bodyPr>
          <a:lstStyle/>
          <a:p>
            <a:r>
              <a:rPr kumimoji="1" lang="ja-JP" altLang="en-US" sz="1400" dirty="0" smtClean="0"/>
              <a:t>データベース</a:t>
            </a:r>
            <a:endParaRPr kumimoji="1" lang="en-US" altLang="ja-JP" sz="1400" dirty="0" smtClean="0"/>
          </a:p>
          <a:p>
            <a:r>
              <a:rPr kumimoji="1" lang="ja-JP" altLang="en-US" sz="1400" dirty="0" smtClean="0"/>
              <a:t>サーバー</a:t>
            </a:r>
            <a:endParaRPr kumimoji="1" lang="en-US" altLang="ja-JP" sz="1400" dirty="0" smtClean="0"/>
          </a:p>
          <a:p>
            <a:r>
              <a:rPr lang="en-US" altLang="ja-JP" sz="1400" dirty="0" smtClean="0"/>
              <a:t>THINDB (</a:t>
            </a:r>
            <a:r>
              <a:rPr lang="ja-JP" altLang="en-US" sz="1400" dirty="0" smtClean="0"/>
              <a:t>共有</a:t>
            </a:r>
            <a:r>
              <a:rPr lang="en-US" altLang="ja-JP" sz="1400" dirty="0" smtClean="0"/>
              <a:t>)</a:t>
            </a:r>
            <a:endParaRPr kumimoji="1" lang="ja-JP" altLang="en-US" sz="1400" dirty="0"/>
          </a:p>
        </p:txBody>
      </p:sp>
      <p:grpSp>
        <p:nvGrpSpPr>
          <p:cNvPr id="74" name="Group 4338"/>
          <p:cNvGrpSpPr>
            <a:grpSpLocks/>
          </p:cNvGrpSpPr>
          <p:nvPr/>
        </p:nvGrpSpPr>
        <p:grpSpPr bwMode="auto">
          <a:xfrm>
            <a:off x="5135238" y="2243303"/>
            <a:ext cx="501869" cy="756484"/>
            <a:chOff x="536" y="997"/>
            <a:chExt cx="492" cy="685"/>
          </a:xfrm>
        </p:grpSpPr>
        <p:sp>
          <p:nvSpPr>
            <p:cNvPr id="75"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6"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7"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8"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9"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0"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81"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2"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3"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4"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85"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86"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7"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8"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9"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0"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1"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92"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3"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4"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5"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96"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97"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98"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99" name="テキスト ボックス 98"/>
          <p:cNvSpPr txBox="1"/>
          <p:nvPr/>
        </p:nvSpPr>
        <p:spPr>
          <a:xfrm>
            <a:off x="4776702" y="3021873"/>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2</a:t>
            </a:r>
            <a:endParaRPr kumimoji="1" lang="ja-JP" altLang="en-US" dirty="0"/>
          </a:p>
        </p:txBody>
      </p:sp>
      <p:pic>
        <p:nvPicPr>
          <p:cNvPr id="100"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18157" y="1145408"/>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1"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18157" y="1790654"/>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26691" y="2345681"/>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 name="テキスト ボックス 102"/>
          <p:cNvSpPr txBox="1"/>
          <p:nvPr/>
        </p:nvSpPr>
        <p:spPr>
          <a:xfrm>
            <a:off x="8760727" y="1211069"/>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104" name="テキスト ボックス 103"/>
          <p:cNvSpPr txBox="1"/>
          <p:nvPr/>
        </p:nvSpPr>
        <p:spPr>
          <a:xfrm>
            <a:off x="8760727" y="1959350"/>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105" name="テキスト ボックス 104"/>
          <p:cNvSpPr txBox="1"/>
          <p:nvPr/>
        </p:nvSpPr>
        <p:spPr>
          <a:xfrm>
            <a:off x="8760726" y="2420465"/>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pic>
        <p:nvPicPr>
          <p:cNvPr id="106"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26691" y="2947089"/>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7" name="テキスト ボックス 106"/>
          <p:cNvSpPr txBox="1"/>
          <p:nvPr/>
        </p:nvSpPr>
        <p:spPr>
          <a:xfrm>
            <a:off x="8760726" y="3021873"/>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cxnSp>
        <p:nvCxnSpPr>
          <p:cNvPr id="108" name="直線矢印コネクタ 107"/>
          <p:cNvCxnSpPr/>
          <p:nvPr/>
        </p:nvCxnSpPr>
        <p:spPr>
          <a:xfrm flipH="1">
            <a:off x="5752273" y="1329125"/>
            <a:ext cx="2151993"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直線矢印コネクタ 108"/>
          <p:cNvCxnSpPr/>
          <p:nvPr/>
        </p:nvCxnSpPr>
        <p:spPr>
          <a:xfrm flipH="1" flipV="1">
            <a:off x="5752274" y="1580401"/>
            <a:ext cx="2165883" cy="26871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直線矢印コネクタ 110"/>
          <p:cNvCxnSpPr/>
          <p:nvPr/>
        </p:nvCxnSpPr>
        <p:spPr>
          <a:xfrm flipH="1" flipV="1">
            <a:off x="5738384" y="1900982"/>
            <a:ext cx="2188307" cy="540553"/>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直線矢印コネクタ 112"/>
          <p:cNvCxnSpPr/>
          <p:nvPr/>
        </p:nvCxnSpPr>
        <p:spPr>
          <a:xfrm flipH="1" flipV="1">
            <a:off x="5752273" y="2211788"/>
            <a:ext cx="2151994" cy="71008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直線矢印コネクタ 114"/>
          <p:cNvCxnSpPr/>
          <p:nvPr/>
        </p:nvCxnSpPr>
        <p:spPr>
          <a:xfrm flipH="1">
            <a:off x="5841124" y="1554311"/>
            <a:ext cx="2077034" cy="909864"/>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7" name="直線矢印コネクタ 116"/>
          <p:cNvCxnSpPr/>
          <p:nvPr/>
        </p:nvCxnSpPr>
        <p:spPr>
          <a:xfrm flipH="1">
            <a:off x="5871727" y="2098113"/>
            <a:ext cx="2038954" cy="50701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直線矢印コネクタ 118"/>
          <p:cNvCxnSpPr/>
          <p:nvPr/>
        </p:nvCxnSpPr>
        <p:spPr>
          <a:xfrm flipH="1">
            <a:off x="5902172" y="2704583"/>
            <a:ext cx="2039975" cy="7039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直線矢印コネクタ 120"/>
          <p:cNvCxnSpPr/>
          <p:nvPr/>
        </p:nvCxnSpPr>
        <p:spPr>
          <a:xfrm flipH="1" flipV="1">
            <a:off x="5878182" y="2885866"/>
            <a:ext cx="2039976" cy="237624"/>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23" name="フローチャート: 磁気ディスク 122"/>
          <p:cNvSpPr/>
          <p:nvPr/>
        </p:nvSpPr>
        <p:spPr>
          <a:xfrm>
            <a:off x="4412938" y="813476"/>
            <a:ext cx="670034" cy="394138"/>
          </a:xfrm>
          <a:prstGeom prst="flowChartMagneticDisk">
            <a:avLst/>
          </a:prstGeom>
          <a:solidFill>
            <a:srgbClr val="FFC000"/>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4" name="テキスト ボックス 123"/>
          <p:cNvSpPr txBox="1"/>
          <p:nvPr/>
        </p:nvSpPr>
        <p:spPr>
          <a:xfrm>
            <a:off x="3076996" y="707679"/>
            <a:ext cx="1513552" cy="738664"/>
          </a:xfrm>
          <a:prstGeom prst="rect">
            <a:avLst/>
          </a:prstGeom>
          <a:noFill/>
        </p:spPr>
        <p:txBody>
          <a:bodyPr wrap="square" rtlCol="0">
            <a:spAutoFit/>
          </a:bodyPr>
          <a:lstStyle/>
          <a:p>
            <a:r>
              <a:rPr kumimoji="1" lang="ja-JP" altLang="en-US" sz="1400" dirty="0" smtClean="0"/>
              <a:t>オンメモリ</a:t>
            </a:r>
            <a:endParaRPr kumimoji="1" lang="en-US" altLang="ja-JP" sz="1400" dirty="0" smtClean="0"/>
          </a:p>
          <a:p>
            <a:r>
              <a:rPr kumimoji="1" lang="ja-JP" altLang="en-US" sz="1400" dirty="0" smtClean="0"/>
              <a:t>セッションテーブル</a:t>
            </a:r>
            <a:endParaRPr kumimoji="1" lang="en-US" altLang="ja-JP" sz="1400" dirty="0" smtClean="0"/>
          </a:p>
          <a:p>
            <a:r>
              <a:rPr lang="en-US" altLang="ja-JP" sz="1400" dirty="0" smtClean="0"/>
              <a:t>+ DB </a:t>
            </a:r>
            <a:r>
              <a:rPr lang="ja-JP" altLang="en-US" sz="1400" dirty="0" smtClean="0"/>
              <a:t>キャッシュ</a:t>
            </a:r>
            <a:endParaRPr kumimoji="1" lang="ja-JP" altLang="en-US" sz="1400" dirty="0"/>
          </a:p>
        </p:txBody>
      </p:sp>
      <p:sp>
        <p:nvSpPr>
          <p:cNvPr id="125" name="フローチャート: 磁気ディスク 124"/>
          <p:cNvSpPr/>
          <p:nvPr/>
        </p:nvSpPr>
        <p:spPr>
          <a:xfrm>
            <a:off x="4419936" y="2281429"/>
            <a:ext cx="670034" cy="394138"/>
          </a:xfrm>
          <a:prstGeom prst="flowChartMagneticDisk">
            <a:avLst/>
          </a:prstGeom>
          <a:solidFill>
            <a:srgbClr val="FFC000"/>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6" name="テキスト ボックス 125"/>
          <p:cNvSpPr txBox="1"/>
          <p:nvPr/>
        </p:nvSpPr>
        <p:spPr>
          <a:xfrm>
            <a:off x="3011795" y="2319076"/>
            <a:ext cx="1513552" cy="738664"/>
          </a:xfrm>
          <a:prstGeom prst="rect">
            <a:avLst/>
          </a:prstGeom>
          <a:noFill/>
        </p:spPr>
        <p:txBody>
          <a:bodyPr wrap="square" rtlCol="0">
            <a:spAutoFit/>
          </a:bodyPr>
          <a:lstStyle/>
          <a:p>
            <a:r>
              <a:rPr kumimoji="1" lang="ja-JP" altLang="en-US" sz="1400" dirty="0" smtClean="0"/>
              <a:t>オンメモリ</a:t>
            </a:r>
            <a:endParaRPr kumimoji="1" lang="en-US" altLang="ja-JP" sz="1400" dirty="0" smtClean="0"/>
          </a:p>
          <a:p>
            <a:r>
              <a:rPr kumimoji="1" lang="ja-JP" altLang="en-US" sz="1400" dirty="0" smtClean="0"/>
              <a:t>セッションテーブル</a:t>
            </a:r>
            <a:endParaRPr kumimoji="1" lang="en-US" altLang="ja-JP" sz="1400" dirty="0" smtClean="0"/>
          </a:p>
          <a:p>
            <a:r>
              <a:rPr lang="en-US" altLang="ja-JP" sz="1400" dirty="0" smtClean="0"/>
              <a:t>+ DB </a:t>
            </a:r>
            <a:r>
              <a:rPr lang="ja-JP" altLang="en-US" sz="1400" dirty="0" smtClean="0"/>
              <a:t>キャッシュ</a:t>
            </a:r>
            <a:endParaRPr kumimoji="1" lang="ja-JP" altLang="en-US" sz="1400" dirty="0"/>
          </a:p>
        </p:txBody>
      </p:sp>
      <p:cxnSp>
        <p:nvCxnSpPr>
          <p:cNvPr id="127" name="直線矢印コネクタ 126"/>
          <p:cNvCxnSpPr/>
          <p:nvPr/>
        </p:nvCxnSpPr>
        <p:spPr>
          <a:xfrm flipV="1">
            <a:off x="3975837" y="2645834"/>
            <a:ext cx="707090" cy="778741"/>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30" name="直線矢印コネクタ 129"/>
          <p:cNvCxnSpPr/>
          <p:nvPr/>
        </p:nvCxnSpPr>
        <p:spPr>
          <a:xfrm flipV="1">
            <a:off x="3863827" y="1349920"/>
            <a:ext cx="592170" cy="206810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nvGrpSpPr>
          <p:cNvPr id="132" name="Group 3337"/>
          <p:cNvGrpSpPr>
            <a:grpSpLocks/>
          </p:cNvGrpSpPr>
          <p:nvPr/>
        </p:nvGrpSpPr>
        <p:grpSpPr bwMode="auto">
          <a:xfrm>
            <a:off x="10651554" y="3020979"/>
            <a:ext cx="1260680" cy="731749"/>
            <a:chOff x="258" y="972"/>
            <a:chExt cx="780" cy="685"/>
          </a:xfrm>
        </p:grpSpPr>
        <p:sp>
          <p:nvSpPr>
            <p:cNvPr id="133"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34"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5"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36"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7"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8"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9"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0"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1"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2"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43"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4"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5"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6"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7"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8"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9"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0"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1"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2"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3"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4"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5"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6"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7"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8"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9"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0"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1"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2"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3"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4"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5"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6"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7"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8"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9"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0"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71"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172" name="図 17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836615" y="3057740"/>
            <a:ext cx="650613" cy="408698"/>
          </a:xfrm>
          <a:prstGeom prst="rect">
            <a:avLst/>
          </a:prstGeom>
        </p:spPr>
      </p:pic>
      <p:cxnSp>
        <p:nvCxnSpPr>
          <p:cNvPr id="173" name="直線矢印コネクタ 172"/>
          <p:cNvCxnSpPr/>
          <p:nvPr/>
        </p:nvCxnSpPr>
        <p:spPr>
          <a:xfrm flipH="1" flipV="1">
            <a:off x="8789615" y="3386853"/>
            <a:ext cx="1779089" cy="79586"/>
          </a:xfrm>
          <a:prstGeom prst="straightConnector1">
            <a:avLst/>
          </a:prstGeom>
          <a:ln w="38100">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75" name="直線矢印コネクタ 174"/>
          <p:cNvCxnSpPr/>
          <p:nvPr/>
        </p:nvCxnSpPr>
        <p:spPr>
          <a:xfrm flipV="1">
            <a:off x="1367823" y="1344848"/>
            <a:ext cx="1500518" cy="74617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7" name="直線矢印コネクタ 176"/>
          <p:cNvCxnSpPr/>
          <p:nvPr/>
        </p:nvCxnSpPr>
        <p:spPr>
          <a:xfrm>
            <a:off x="1339023" y="2163740"/>
            <a:ext cx="1547440" cy="51182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9" name="テキスト ボックス 178"/>
          <p:cNvSpPr txBox="1"/>
          <p:nvPr/>
        </p:nvSpPr>
        <p:spPr>
          <a:xfrm>
            <a:off x="5812794" y="843172"/>
            <a:ext cx="5284937" cy="369332"/>
          </a:xfrm>
          <a:prstGeom prst="rect">
            <a:avLst/>
          </a:prstGeom>
          <a:noFill/>
        </p:spPr>
        <p:txBody>
          <a:bodyPr wrap="square" rtlCol="0">
            <a:spAutoFit/>
          </a:bodyPr>
          <a:lstStyle/>
          <a:p>
            <a:r>
              <a:rPr kumimoji="1" lang="ja-JP" altLang="en-US" b="1" dirty="0" smtClean="0">
                <a:solidFill>
                  <a:schemeClr val="accent5">
                    <a:lumMod val="75000"/>
                  </a:schemeClr>
                </a:solidFill>
              </a:rPr>
              <a:t>② 登録および保持サーバーセッションリスト報告</a:t>
            </a:r>
            <a:endParaRPr kumimoji="1" lang="ja-JP" altLang="en-US" b="1" dirty="0">
              <a:solidFill>
                <a:schemeClr val="accent5">
                  <a:lumMod val="75000"/>
                </a:schemeClr>
              </a:solidFill>
            </a:endParaRPr>
          </a:p>
        </p:txBody>
      </p:sp>
      <p:sp>
        <p:nvSpPr>
          <p:cNvPr id="181" name="テキスト ボックス 180"/>
          <p:cNvSpPr txBox="1"/>
          <p:nvPr/>
        </p:nvSpPr>
        <p:spPr>
          <a:xfrm>
            <a:off x="3897958" y="3424295"/>
            <a:ext cx="2256385" cy="369332"/>
          </a:xfrm>
          <a:prstGeom prst="rect">
            <a:avLst/>
          </a:prstGeom>
          <a:noFill/>
        </p:spPr>
        <p:txBody>
          <a:bodyPr wrap="square" rtlCol="0">
            <a:spAutoFit/>
          </a:bodyPr>
          <a:lstStyle/>
          <a:p>
            <a:r>
              <a:rPr kumimoji="1" lang="ja-JP" altLang="en-US" b="1" dirty="0" smtClean="0">
                <a:solidFill>
                  <a:srgbClr val="00B050"/>
                </a:solidFill>
              </a:rPr>
              <a:t>① </a:t>
            </a:r>
            <a:r>
              <a:rPr kumimoji="1" lang="en-US" altLang="ja-JP" b="1" dirty="0" smtClean="0">
                <a:solidFill>
                  <a:srgbClr val="00B050"/>
                </a:solidFill>
              </a:rPr>
              <a:t>DB </a:t>
            </a:r>
            <a:r>
              <a:rPr kumimoji="1" lang="ja-JP" altLang="en-US" b="1" dirty="0" smtClean="0">
                <a:solidFill>
                  <a:srgbClr val="00B050"/>
                </a:solidFill>
              </a:rPr>
              <a:t>データの共有</a:t>
            </a:r>
            <a:endParaRPr kumimoji="1" lang="ja-JP" altLang="en-US" b="1" dirty="0">
              <a:solidFill>
                <a:srgbClr val="00B050"/>
              </a:solidFill>
            </a:endParaRPr>
          </a:p>
        </p:txBody>
      </p:sp>
      <p:sp>
        <p:nvSpPr>
          <p:cNvPr id="182" name="テキスト ボックス 181"/>
          <p:cNvSpPr txBox="1"/>
          <p:nvPr/>
        </p:nvSpPr>
        <p:spPr>
          <a:xfrm>
            <a:off x="3642061" y="1427211"/>
            <a:ext cx="2035670" cy="646331"/>
          </a:xfrm>
          <a:prstGeom prst="rect">
            <a:avLst/>
          </a:prstGeom>
          <a:noFill/>
        </p:spPr>
        <p:txBody>
          <a:bodyPr wrap="square" rtlCol="0">
            <a:spAutoFit/>
          </a:bodyPr>
          <a:lstStyle/>
          <a:p>
            <a:r>
              <a:rPr kumimoji="1" lang="ja-JP" altLang="en-US" b="1" dirty="0" smtClean="0">
                <a:solidFill>
                  <a:schemeClr val="accent4">
                    <a:lumMod val="75000"/>
                  </a:schemeClr>
                </a:solidFill>
              </a:rPr>
              <a:t>③ 同じ状態</a:t>
            </a:r>
          </a:p>
          <a:p>
            <a:r>
              <a:rPr lang="ja-JP" altLang="en-US" b="1" dirty="0">
                <a:solidFill>
                  <a:schemeClr val="accent4">
                    <a:lumMod val="75000"/>
                  </a:schemeClr>
                </a:solidFill>
              </a:rPr>
              <a:t> </a:t>
            </a:r>
            <a:r>
              <a:rPr lang="ja-JP" altLang="en-US" b="1" dirty="0" smtClean="0">
                <a:solidFill>
                  <a:schemeClr val="accent4">
                    <a:lumMod val="75000"/>
                  </a:schemeClr>
                </a:solidFill>
              </a:rPr>
              <a:t>     の生成</a:t>
            </a:r>
            <a:endParaRPr kumimoji="1" lang="ja-JP" altLang="en-US" b="1" dirty="0">
              <a:solidFill>
                <a:schemeClr val="accent4">
                  <a:lumMod val="75000"/>
                </a:schemeClr>
              </a:solidFill>
            </a:endParaRPr>
          </a:p>
        </p:txBody>
      </p:sp>
      <p:sp>
        <p:nvSpPr>
          <p:cNvPr id="183" name="テキスト ボックス 182"/>
          <p:cNvSpPr txBox="1"/>
          <p:nvPr/>
        </p:nvSpPr>
        <p:spPr>
          <a:xfrm>
            <a:off x="3866502" y="2323840"/>
            <a:ext cx="2035670" cy="646331"/>
          </a:xfrm>
          <a:prstGeom prst="rect">
            <a:avLst/>
          </a:prstGeom>
          <a:noFill/>
        </p:spPr>
        <p:txBody>
          <a:bodyPr wrap="square" rtlCol="0">
            <a:spAutoFit/>
          </a:bodyPr>
          <a:lstStyle/>
          <a:p>
            <a:r>
              <a:rPr kumimoji="1" lang="ja-JP" altLang="en-US" b="1" dirty="0" smtClean="0">
                <a:solidFill>
                  <a:schemeClr val="accent4">
                    <a:lumMod val="75000"/>
                  </a:schemeClr>
                </a:solidFill>
              </a:rPr>
              <a:t>③ 同じ状態</a:t>
            </a:r>
          </a:p>
          <a:p>
            <a:r>
              <a:rPr lang="ja-JP" altLang="en-US" b="1" dirty="0">
                <a:solidFill>
                  <a:schemeClr val="accent4">
                    <a:lumMod val="75000"/>
                  </a:schemeClr>
                </a:solidFill>
              </a:rPr>
              <a:t> </a:t>
            </a:r>
            <a:r>
              <a:rPr lang="ja-JP" altLang="en-US" b="1" dirty="0" smtClean="0">
                <a:solidFill>
                  <a:schemeClr val="accent4">
                    <a:lumMod val="75000"/>
                  </a:schemeClr>
                </a:solidFill>
              </a:rPr>
              <a:t>     の生成</a:t>
            </a:r>
            <a:endParaRPr kumimoji="1" lang="ja-JP" altLang="en-US" b="1" dirty="0">
              <a:solidFill>
                <a:schemeClr val="accent4">
                  <a:lumMod val="75000"/>
                </a:schemeClr>
              </a:solidFill>
            </a:endParaRPr>
          </a:p>
        </p:txBody>
      </p:sp>
      <p:sp>
        <p:nvSpPr>
          <p:cNvPr id="184" name="テキスト ボックス 183"/>
          <p:cNvSpPr txBox="1"/>
          <p:nvPr/>
        </p:nvSpPr>
        <p:spPr>
          <a:xfrm>
            <a:off x="118241" y="889164"/>
            <a:ext cx="2745489" cy="584775"/>
          </a:xfrm>
          <a:prstGeom prst="rect">
            <a:avLst/>
          </a:prstGeom>
          <a:noFill/>
        </p:spPr>
        <p:txBody>
          <a:bodyPr wrap="square" rtlCol="0">
            <a:spAutoFit/>
          </a:bodyPr>
          <a:lstStyle/>
          <a:p>
            <a:r>
              <a:rPr kumimoji="1" lang="ja-JP" altLang="en-US" sz="1600" b="1" dirty="0" smtClean="0">
                <a:solidFill>
                  <a:srgbClr val="FF0000"/>
                </a:solidFill>
              </a:rPr>
              <a:t>④ 全コントローラの一覧からランダムに </a:t>
            </a:r>
            <a:r>
              <a:rPr kumimoji="1" lang="en-US" altLang="ja-JP" sz="1600" b="1" dirty="0" smtClean="0">
                <a:solidFill>
                  <a:srgbClr val="FF0000"/>
                </a:solidFill>
              </a:rPr>
              <a:t>1 </a:t>
            </a:r>
            <a:r>
              <a:rPr kumimoji="1" lang="ja-JP" altLang="en-US" sz="1600" b="1" dirty="0" smtClean="0">
                <a:solidFill>
                  <a:srgbClr val="FF0000"/>
                </a:solidFill>
              </a:rPr>
              <a:t>つ選択して接続要求</a:t>
            </a:r>
            <a:endParaRPr kumimoji="1" lang="en-US" altLang="ja-JP" sz="1600" b="1" dirty="0" smtClean="0">
              <a:solidFill>
                <a:srgbClr val="FF0000"/>
              </a:solidFill>
            </a:endParaRPr>
          </a:p>
        </p:txBody>
      </p:sp>
      <p:sp>
        <p:nvSpPr>
          <p:cNvPr id="185" name="テキスト ボックス 184"/>
          <p:cNvSpPr txBox="1"/>
          <p:nvPr/>
        </p:nvSpPr>
        <p:spPr>
          <a:xfrm>
            <a:off x="270084" y="2655484"/>
            <a:ext cx="1513552" cy="738664"/>
          </a:xfrm>
          <a:prstGeom prst="rect">
            <a:avLst/>
          </a:prstGeom>
          <a:noFill/>
        </p:spPr>
        <p:txBody>
          <a:bodyPr wrap="square" rtlCol="0">
            <a:spAutoFit/>
          </a:bodyPr>
          <a:lstStyle/>
          <a:p>
            <a:r>
              <a:rPr kumimoji="1" lang="ja-JP" altLang="en-US" sz="1400" dirty="0" smtClean="0"/>
              <a:t>「シン・テレワークシステム サーバー」</a:t>
            </a:r>
            <a:endParaRPr kumimoji="1" lang="en-US" altLang="ja-JP" sz="1400" dirty="0" smtClean="0"/>
          </a:p>
          <a:p>
            <a:r>
              <a:rPr lang="en-US" altLang="ja-JP" sz="1400" dirty="0" smtClean="0"/>
              <a:t>(</a:t>
            </a:r>
            <a:r>
              <a:rPr lang="ja-JP" altLang="en-US" sz="1400" dirty="0" smtClean="0"/>
              <a:t>動作開始直後</a:t>
            </a:r>
            <a:r>
              <a:rPr lang="en-US" altLang="ja-JP" sz="1400" dirty="0" smtClean="0"/>
              <a:t>)</a:t>
            </a:r>
            <a:endParaRPr kumimoji="1" lang="ja-JP" altLang="en-US" sz="1400" dirty="0"/>
          </a:p>
        </p:txBody>
      </p:sp>
      <p:sp>
        <p:nvSpPr>
          <p:cNvPr id="186" name="テキスト ボックス 185"/>
          <p:cNvSpPr txBox="1"/>
          <p:nvPr/>
        </p:nvSpPr>
        <p:spPr>
          <a:xfrm>
            <a:off x="10575222" y="2159404"/>
            <a:ext cx="1513552" cy="738664"/>
          </a:xfrm>
          <a:prstGeom prst="rect">
            <a:avLst/>
          </a:prstGeom>
          <a:noFill/>
        </p:spPr>
        <p:txBody>
          <a:bodyPr wrap="square" rtlCol="0">
            <a:spAutoFit/>
          </a:bodyPr>
          <a:lstStyle/>
          <a:p>
            <a:r>
              <a:rPr kumimoji="1" lang="ja-JP" altLang="en-US" sz="1400" dirty="0" smtClean="0"/>
              <a:t>「シン・テレワークシステム サーバー」</a:t>
            </a:r>
            <a:endParaRPr kumimoji="1" lang="en-US" altLang="ja-JP" sz="1400" dirty="0" smtClean="0"/>
          </a:p>
          <a:p>
            <a:r>
              <a:rPr lang="en-US" altLang="ja-JP" sz="1400" dirty="0" smtClean="0"/>
              <a:t>(</a:t>
            </a:r>
            <a:r>
              <a:rPr lang="ja-JP" altLang="en-US" sz="1400" dirty="0" smtClean="0"/>
              <a:t>電源投入後</a:t>
            </a:r>
            <a:r>
              <a:rPr lang="en-US" altLang="ja-JP" sz="1400" dirty="0" smtClean="0"/>
              <a:t>)</a:t>
            </a:r>
            <a:endParaRPr kumimoji="1" lang="ja-JP" altLang="en-US" sz="1400" dirty="0"/>
          </a:p>
        </p:txBody>
      </p:sp>
      <p:sp>
        <p:nvSpPr>
          <p:cNvPr id="192" name="テキスト ボックス 191"/>
          <p:cNvSpPr txBox="1"/>
          <p:nvPr/>
        </p:nvSpPr>
        <p:spPr>
          <a:xfrm>
            <a:off x="7956169" y="3560444"/>
            <a:ext cx="2745489" cy="338554"/>
          </a:xfrm>
          <a:prstGeom prst="rect">
            <a:avLst/>
          </a:prstGeom>
          <a:noFill/>
        </p:spPr>
        <p:txBody>
          <a:bodyPr wrap="square" rtlCol="0">
            <a:spAutoFit/>
          </a:bodyPr>
          <a:lstStyle/>
          <a:p>
            <a:r>
              <a:rPr kumimoji="1" lang="ja-JP" altLang="en-US" sz="1600" b="1" dirty="0" smtClean="0">
                <a:solidFill>
                  <a:srgbClr val="FF0000"/>
                </a:solidFill>
              </a:rPr>
              <a:t>⑤ 確立済みサーバーセッション</a:t>
            </a:r>
            <a:endParaRPr kumimoji="1" lang="en-US" altLang="ja-JP" sz="1600" b="1" dirty="0" smtClean="0">
              <a:solidFill>
                <a:srgbClr val="FF0000"/>
              </a:solidFill>
            </a:endParaRPr>
          </a:p>
        </p:txBody>
      </p:sp>
      <p:sp>
        <p:nvSpPr>
          <p:cNvPr id="193" name="コンテンツ プレースホルダー 1"/>
          <p:cNvSpPr>
            <a:spLocks noGrp="1"/>
          </p:cNvSpPr>
          <p:nvPr>
            <p:ph idx="1"/>
          </p:nvPr>
        </p:nvSpPr>
        <p:spPr>
          <a:xfrm>
            <a:off x="606777" y="4021559"/>
            <a:ext cx="11370667" cy="1976211"/>
          </a:xfrm>
        </p:spPr>
        <p:txBody>
          <a:bodyPr>
            <a:normAutofit lnSpcReduction="10000"/>
          </a:bodyPr>
          <a:lstStyle/>
          <a:p>
            <a:pPr marL="0" indent="0">
              <a:buNone/>
            </a:pPr>
            <a:r>
              <a:rPr kumimoji="1" lang="ja-JP" altLang="en-US" sz="1200" dirty="0" smtClean="0"/>
              <a:t>何らかの原因で、データベースがダウンした場合、以下の仕組みにより、サービスが継続される。</a:t>
            </a:r>
            <a:r>
              <a:rPr kumimoji="1" lang="en-US" altLang="ja-JP" sz="1200" dirty="0" smtClean="0"/>
              <a:t/>
            </a:r>
            <a:br>
              <a:rPr kumimoji="1" lang="en-US" altLang="ja-JP" sz="1200" dirty="0" smtClean="0"/>
            </a:br>
            <a:r>
              <a:rPr kumimoji="1" lang="en-US" altLang="ja-JP" sz="1200" dirty="0" smtClean="0"/>
              <a:t>(</a:t>
            </a:r>
            <a:r>
              <a:rPr kumimoji="1" lang="ja-JP" altLang="en-US" sz="1200" dirty="0" smtClean="0"/>
              <a:t>データベースがいずれのコントローラのホストとも独立している場合でも、同居している場合であっても、仕組みは同様である。</a:t>
            </a:r>
            <a:r>
              <a:rPr kumimoji="1" lang="en-US" altLang="ja-JP" sz="1200" dirty="0" smtClean="0"/>
              <a:t>)</a:t>
            </a:r>
          </a:p>
          <a:p>
            <a:pPr marL="342900" indent="-342900">
              <a:buFont typeface="+mj-lt"/>
              <a:buAutoNum type="arabicPeriod"/>
            </a:pPr>
            <a:r>
              <a:rPr kumimoji="1" lang="ja-JP" altLang="en-US" sz="1200" dirty="0" smtClean="0"/>
              <a:t>前々ページの ① の仕組みにより、各コントローラは、デフォルトで </a:t>
            </a:r>
            <a:r>
              <a:rPr kumimoji="1" lang="en-US" altLang="ja-JP" sz="1200" dirty="0" smtClean="0"/>
              <a:t>10 </a:t>
            </a:r>
            <a:r>
              <a:rPr kumimoji="1" lang="ja-JP" altLang="en-US" sz="1200" dirty="0" smtClean="0"/>
              <a:t>秒ごとに </a:t>
            </a:r>
            <a:r>
              <a:rPr kumimoji="1" lang="en-US" altLang="ja-JP" sz="1200" dirty="0" smtClean="0"/>
              <a:t>DB </a:t>
            </a:r>
            <a:r>
              <a:rPr kumimoji="1" lang="ja-JP" altLang="en-US" sz="1200" dirty="0" smtClean="0"/>
              <a:t>の内容をすべてコピーして、メモリ上に保持している。</a:t>
            </a:r>
            <a:endParaRPr kumimoji="1" lang="en-US" altLang="ja-JP" sz="1200" dirty="0" smtClean="0"/>
          </a:p>
          <a:p>
            <a:pPr marL="342900" indent="-342900">
              <a:buFont typeface="+mj-lt"/>
              <a:buAutoNum type="arabicPeriod"/>
            </a:pPr>
            <a:r>
              <a:rPr kumimoji="1" lang="ja-JP" altLang="en-US" sz="1200" dirty="0" smtClean="0"/>
              <a:t>したがって、</a:t>
            </a:r>
            <a:r>
              <a:rPr kumimoji="1" lang="en-US" altLang="ja-JP" sz="1200" dirty="0" smtClean="0"/>
              <a:t>DB </a:t>
            </a:r>
            <a:r>
              <a:rPr kumimoji="1" lang="ja-JP" altLang="en-US" sz="1200" dirty="0" smtClean="0"/>
              <a:t>がダウンしている間も、「シン・テレワークシステム サーバー」および「シン・テレワークシステム クライアント」からの接続要求等に対応することが可能である。</a:t>
            </a:r>
            <a:r>
              <a:rPr kumimoji="1" lang="en-US" altLang="ja-JP" sz="1200" dirty="0" smtClean="0"/>
              <a:t/>
            </a:r>
            <a:br>
              <a:rPr kumimoji="1" lang="en-US" altLang="ja-JP" sz="1200" dirty="0" smtClean="0"/>
            </a:br>
            <a:r>
              <a:rPr kumimoji="1" lang="ja-JP" altLang="en-US" sz="1200" dirty="0" smtClean="0"/>
              <a:t>ただし、</a:t>
            </a:r>
            <a:r>
              <a:rPr kumimoji="1" lang="en-US" altLang="ja-JP" sz="1200" dirty="0" smtClean="0"/>
              <a:t>DB </a:t>
            </a:r>
            <a:r>
              <a:rPr kumimoji="1" lang="ja-JP" altLang="en-US" sz="1200" dirty="0" smtClean="0"/>
              <a:t>更新を必ず必要とする一部の機能 </a:t>
            </a:r>
            <a:r>
              <a:rPr kumimoji="1" lang="en-US" altLang="ja-JP" sz="1200" dirty="0" smtClean="0"/>
              <a:t>※ </a:t>
            </a:r>
            <a:r>
              <a:rPr kumimoji="1" lang="ja-JP" altLang="en-US" sz="1200" dirty="0" smtClean="0"/>
              <a:t>は、提供することができず、ユーザー画面には</a:t>
            </a:r>
            <a:endParaRPr kumimoji="1" lang="en-US" altLang="ja-JP" sz="1200" dirty="0" smtClean="0"/>
          </a:p>
          <a:p>
            <a:pPr marL="342900" indent="-342900">
              <a:buFont typeface="+mj-lt"/>
              <a:buAutoNum type="arabicPeriod"/>
            </a:pPr>
            <a:r>
              <a:rPr lang="ja-JP" altLang="en-US" sz="1200" dirty="0" smtClean="0"/>
              <a:t>なお、</a:t>
            </a:r>
            <a:r>
              <a:rPr lang="ja-JP" altLang="en-US" sz="1200" dirty="0"/>
              <a:t>各コントローラは、長期間の </a:t>
            </a:r>
            <a:r>
              <a:rPr lang="en-US" altLang="ja-JP" sz="1200" dirty="0"/>
              <a:t>DB </a:t>
            </a:r>
            <a:r>
              <a:rPr lang="ja-JP" altLang="en-US" sz="1200" dirty="0"/>
              <a:t>停止中に、コントローラそのものも再起動し、メモリ上のデータが失われた場合に備え、デフォルトで </a:t>
            </a:r>
            <a:r>
              <a:rPr lang="en-US" altLang="ja-JP" sz="1200" dirty="0"/>
              <a:t>60 </a:t>
            </a:r>
            <a:r>
              <a:rPr lang="ja-JP" altLang="en-US" sz="1200" dirty="0"/>
              <a:t>秒ごとにメモリ上の </a:t>
            </a:r>
            <a:r>
              <a:rPr lang="en-US" altLang="ja-JP" sz="1200" dirty="0"/>
              <a:t>DB </a:t>
            </a:r>
            <a:r>
              <a:rPr lang="ja-JP" altLang="en-US" sz="1200" dirty="0"/>
              <a:t>のキャッシュ内容をすべてローカルディスクにバックアップしている</a:t>
            </a:r>
            <a:r>
              <a:rPr lang="ja-JP" altLang="en-US" sz="1200" dirty="0" smtClean="0"/>
              <a:t>。各コントローラプロセスが再起動したときは、まず </a:t>
            </a:r>
            <a:r>
              <a:rPr lang="en-US" altLang="ja-JP" sz="1200" dirty="0" smtClean="0"/>
              <a:t>DB </a:t>
            </a:r>
            <a:r>
              <a:rPr lang="ja-JP" altLang="en-US" sz="1200" dirty="0" err="1" smtClean="0"/>
              <a:t>への</a:t>
            </a:r>
            <a:r>
              <a:rPr lang="ja-JP" altLang="en-US" sz="1200" dirty="0" smtClean="0"/>
              <a:t>アクセスを試行し、失敗した場合は、</a:t>
            </a:r>
            <a:r>
              <a:rPr lang="ja-JP" altLang="en-US" sz="1200" dirty="0"/>
              <a:t>ローカルディスクに</a:t>
            </a:r>
            <a:r>
              <a:rPr lang="ja-JP" altLang="en-US" sz="1200" dirty="0" smtClean="0"/>
              <a:t>バックアップしている </a:t>
            </a:r>
            <a:r>
              <a:rPr lang="en-US" altLang="ja-JP" sz="1200" dirty="0" smtClean="0"/>
              <a:t>DB </a:t>
            </a:r>
            <a:r>
              <a:rPr lang="ja-JP" altLang="en-US" sz="1200" dirty="0" smtClean="0"/>
              <a:t>のコピーを用いて処理を開始する。</a:t>
            </a:r>
            <a:endParaRPr kumimoji="1" lang="en-US" altLang="ja-JP" sz="1200" dirty="0" smtClean="0"/>
          </a:p>
          <a:p>
            <a:pPr marL="0" indent="0">
              <a:buNone/>
            </a:pPr>
            <a:r>
              <a:rPr kumimoji="1" lang="ja-JP" altLang="en-US" sz="1200" dirty="0" smtClean="0"/>
              <a:t>その後、ダウンしたデータベースが復旧した場合も、何もなかったかのように動作を開始する。</a:t>
            </a:r>
            <a:endParaRPr kumimoji="1" lang="ja-JP" altLang="en-US" sz="1200" dirty="0"/>
          </a:p>
        </p:txBody>
      </p:sp>
      <p:sp>
        <p:nvSpPr>
          <p:cNvPr id="176" name="テキスト ボックス 175"/>
          <p:cNvSpPr txBox="1"/>
          <p:nvPr/>
        </p:nvSpPr>
        <p:spPr>
          <a:xfrm>
            <a:off x="3193402" y="2816353"/>
            <a:ext cx="841684" cy="1323439"/>
          </a:xfrm>
          <a:prstGeom prst="rect">
            <a:avLst/>
          </a:prstGeom>
          <a:noFill/>
        </p:spPr>
        <p:txBody>
          <a:bodyPr wrap="square" rtlCol="0">
            <a:spAutoFit/>
          </a:bodyPr>
          <a:lstStyle/>
          <a:p>
            <a:r>
              <a:rPr kumimoji="1" lang="en-US" altLang="ja-JP" sz="8000" b="1" dirty="0" smtClean="0">
                <a:solidFill>
                  <a:srgbClr val="FF0000"/>
                </a:solidFill>
              </a:rPr>
              <a:t>×</a:t>
            </a:r>
          </a:p>
        </p:txBody>
      </p:sp>
      <p:sp>
        <p:nvSpPr>
          <p:cNvPr id="180" name="テキスト ボックス 179"/>
          <p:cNvSpPr txBox="1"/>
          <p:nvPr/>
        </p:nvSpPr>
        <p:spPr>
          <a:xfrm>
            <a:off x="5047416" y="5906227"/>
            <a:ext cx="6349232" cy="900246"/>
          </a:xfrm>
          <a:prstGeom prst="rect">
            <a:avLst/>
          </a:prstGeom>
          <a:solidFill>
            <a:schemeClr val="accent4">
              <a:lumMod val="20000"/>
              <a:lumOff val="80000"/>
            </a:schemeClr>
          </a:solidFill>
          <a:ln w="19050">
            <a:solidFill>
              <a:schemeClr val="tx1"/>
            </a:solidFill>
          </a:ln>
        </p:spPr>
        <p:txBody>
          <a:bodyPr wrap="square" rtlCol="0">
            <a:spAutoFit/>
          </a:bodyPr>
          <a:lstStyle/>
          <a:p>
            <a:r>
              <a:rPr kumimoji="1" lang="en-US" altLang="ja-JP" sz="1050" dirty="0" smtClean="0"/>
              <a:t>※ </a:t>
            </a:r>
            <a:r>
              <a:rPr kumimoji="1" lang="ja-JP" altLang="en-US" sz="1050" dirty="0" smtClean="0"/>
              <a:t>コントローラからみて </a:t>
            </a:r>
            <a:r>
              <a:rPr kumimoji="1" lang="en-US" altLang="ja-JP" sz="1050" dirty="0" smtClean="0"/>
              <a:t>DB </a:t>
            </a:r>
            <a:r>
              <a:rPr kumimoji="1" lang="ja-JP" altLang="en-US" sz="1050" dirty="0" smtClean="0"/>
              <a:t>がダウンしたとき、</a:t>
            </a:r>
            <a:r>
              <a:rPr kumimoji="1" lang="en-US" altLang="ja-JP" sz="1050" dirty="0" smtClean="0"/>
              <a:t>DB </a:t>
            </a:r>
            <a:r>
              <a:rPr kumimoji="1" lang="ja-JP" altLang="en-US" sz="1050" dirty="0" smtClean="0"/>
              <a:t>ダウン中に、そのコントローラがユーザーに提供できなくなる機能の一覧</a:t>
            </a:r>
            <a:r>
              <a:rPr kumimoji="1" lang="en-US" altLang="ja-JP" sz="1050" dirty="0" smtClean="0"/>
              <a:t>:</a:t>
            </a:r>
          </a:p>
          <a:p>
            <a:pPr marL="285750" indent="-285750">
              <a:buFont typeface="Arial" panose="020B0604020202020204" pitchFamily="34" charset="0"/>
              <a:buChar char="•"/>
            </a:pPr>
            <a:r>
              <a:rPr kumimoji="1" lang="ja-JP" altLang="en-US" sz="1050" dirty="0" smtClean="0"/>
              <a:t>新しい「シン・テレワークシステム サーバー」の利用開始 </a:t>
            </a:r>
            <a:r>
              <a:rPr kumimoji="1" lang="en-US" altLang="ja-JP" sz="1050" dirty="0" smtClean="0"/>
              <a:t>(</a:t>
            </a:r>
            <a:r>
              <a:rPr kumimoji="1" lang="ja-JP" altLang="en-US" sz="1050" dirty="0" smtClean="0"/>
              <a:t>コントローラへの登録・コンピュータ </a:t>
            </a:r>
            <a:r>
              <a:rPr kumimoji="1" lang="en-US" altLang="ja-JP" sz="1050" dirty="0" smtClean="0"/>
              <a:t>ID </a:t>
            </a:r>
            <a:r>
              <a:rPr kumimoji="1" lang="ja-JP" altLang="en-US" sz="1050" dirty="0" smtClean="0"/>
              <a:t>の払い出し</a:t>
            </a:r>
            <a:r>
              <a:rPr kumimoji="1" lang="en-US" altLang="ja-JP" sz="1050" dirty="0" smtClean="0"/>
              <a:t>)</a:t>
            </a:r>
            <a:br>
              <a:rPr kumimoji="1" lang="en-US" altLang="ja-JP" sz="1050" dirty="0" smtClean="0"/>
            </a:br>
            <a:r>
              <a:rPr kumimoji="1" lang="en-US" altLang="ja-JP" sz="1050" dirty="0" smtClean="0"/>
              <a:t>(</a:t>
            </a:r>
            <a:r>
              <a:rPr kumimoji="1" lang="ja-JP" altLang="en-US" sz="1050" dirty="0" smtClean="0"/>
              <a:t>以前から登録されていた</a:t>
            </a:r>
            <a:r>
              <a:rPr lang="ja-JP" altLang="en-US" sz="1050" dirty="0" smtClean="0"/>
              <a:t>「シン・テレワークシステム サーバー」</a:t>
            </a:r>
            <a:r>
              <a:rPr kumimoji="1" lang="ja-JP" altLang="en-US" sz="1050" dirty="0" smtClean="0"/>
              <a:t>は継続して利用できる。</a:t>
            </a:r>
            <a:r>
              <a:rPr kumimoji="1" lang="en-US" altLang="ja-JP" sz="1050" dirty="0" smtClean="0"/>
              <a:t>)</a:t>
            </a:r>
          </a:p>
          <a:p>
            <a:pPr marL="285750" indent="-285750">
              <a:buFont typeface="Arial" panose="020B0604020202020204" pitchFamily="34" charset="0"/>
              <a:buChar char="•"/>
            </a:pPr>
            <a:r>
              <a:rPr lang="ja-JP" altLang="en-US" sz="1050" dirty="0"/>
              <a:t>「シン・テレワークシステム サーバー</a:t>
            </a:r>
            <a:r>
              <a:rPr lang="ja-JP" altLang="en-US" sz="1050" dirty="0" smtClean="0"/>
              <a:t>」の「コンピュータ </a:t>
            </a:r>
            <a:r>
              <a:rPr lang="en-US" altLang="ja-JP" sz="1050" dirty="0" smtClean="0"/>
              <a:t>ID</a:t>
            </a:r>
            <a:r>
              <a:rPr lang="ja-JP" altLang="en-US" sz="1050" dirty="0" smtClean="0"/>
              <a:t>」の変更。</a:t>
            </a:r>
            <a:endParaRPr lang="en-US" altLang="ja-JP" sz="1050" dirty="0" smtClean="0"/>
          </a:p>
          <a:p>
            <a:pPr marL="285750" indent="-285750">
              <a:buFont typeface="Arial" panose="020B0604020202020204" pitchFamily="34" charset="0"/>
              <a:buChar char="•"/>
            </a:pPr>
            <a:r>
              <a:rPr lang="ja-JP" altLang="en-US" sz="1050" dirty="0"/>
              <a:t>「シン・テレワークシステム サーバー</a:t>
            </a:r>
            <a:r>
              <a:rPr lang="ja-JP" altLang="en-US" sz="1050" dirty="0" smtClean="0"/>
              <a:t>」の「</a:t>
            </a:r>
            <a:r>
              <a:rPr lang="en-US" altLang="ja-JP" sz="1050" dirty="0" smtClean="0"/>
              <a:t>Wake on LAN</a:t>
            </a:r>
            <a:r>
              <a:rPr lang="ja-JP" altLang="en-US" sz="1050" dirty="0" smtClean="0"/>
              <a:t>」機能が無効のユーザーが有効化しようとする操作。</a:t>
            </a:r>
            <a:endParaRPr kumimoji="1" lang="ja-JP" altLang="en-US" sz="1050" dirty="0"/>
          </a:p>
        </p:txBody>
      </p:sp>
      <p:sp>
        <p:nvSpPr>
          <p:cNvPr id="187" name="テキスト ボックス 186"/>
          <p:cNvSpPr txBox="1"/>
          <p:nvPr/>
        </p:nvSpPr>
        <p:spPr>
          <a:xfrm>
            <a:off x="4804243" y="3833077"/>
            <a:ext cx="7502879" cy="276999"/>
          </a:xfrm>
          <a:prstGeom prst="rect">
            <a:avLst/>
          </a:prstGeom>
          <a:noFill/>
        </p:spPr>
        <p:txBody>
          <a:bodyPr wrap="square" rtlCol="0">
            <a:spAutoFit/>
          </a:bodyPr>
          <a:lstStyle/>
          <a:p>
            <a:r>
              <a:rPr kumimoji="1" lang="ja-JP" altLang="en-US" sz="1200" b="1" dirty="0" smtClean="0">
                <a:solidFill>
                  <a:srgbClr val="0000FF"/>
                </a:solidFill>
              </a:rPr>
              <a:t>簡単のため、冗長コントローラが </a:t>
            </a:r>
            <a:r>
              <a:rPr kumimoji="1" lang="en-US" altLang="ja-JP" sz="1200" b="1" dirty="0" smtClean="0">
                <a:solidFill>
                  <a:srgbClr val="0000FF"/>
                </a:solidFill>
              </a:rPr>
              <a:t>2 </a:t>
            </a:r>
            <a:r>
              <a:rPr kumimoji="1" lang="ja-JP" altLang="en-US" sz="1200" b="1" dirty="0" smtClean="0">
                <a:solidFill>
                  <a:srgbClr val="0000FF"/>
                </a:solidFill>
              </a:rPr>
              <a:t>台の例示であるが、</a:t>
            </a:r>
            <a:r>
              <a:rPr kumimoji="1" lang="en-US" altLang="ja-JP" sz="1200" b="1" dirty="0" smtClean="0">
                <a:solidFill>
                  <a:srgbClr val="0000FF"/>
                </a:solidFill>
              </a:rPr>
              <a:t>3 </a:t>
            </a:r>
            <a:r>
              <a:rPr kumimoji="1" lang="ja-JP" altLang="en-US" sz="1200" b="1" dirty="0" smtClean="0">
                <a:solidFill>
                  <a:srgbClr val="0000FF"/>
                </a:solidFill>
              </a:rPr>
              <a:t>台以上への冗長も可能であり、設定方法は同様である。</a:t>
            </a:r>
            <a:endParaRPr kumimoji="1" lang="ja-JP" altLang="en-US" sz="1200" b="1" dirty="0">
              <a:solidFill>
                <a:srgbClr val="0000FF"/>
              </a:solidFill>
            </a:endParaRPr>
          </a:p>
        </p:txBody>
      </p:sp>
    </p:spTree>
    <p:extLst>
      <p:ext uri="{BB962C8B-B14F-4D97-AF65-F5344CB8AC3E}">
        <p14:creationId xmlns:p14="http://schemas.microsoft.com/office/powerpoint/2010/main" val="41234839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678072"/>
          </a:xfrm>
        </p:spPr>
        <p:txBody>
          <a:bodyPr>
            <a:normAutofit/>
          </a:bodyPr>
          <a:lstStyle/>
          <a:p>
            <a:r>
              <a:rPr kumimoji="1" lang="ja-JP" altLang="en-US" sz="2000" dirty="0" smtClean="0"/>
              <a:t>ハイパースケール版コントローラが </a:t>
            </a:r>
            <a:r>
              <a:rPr kumimoji="1" lang="en-US" altLang="ja-JP" sz="2000" dirty="0" smtClean="0"/>
              <a:t>N </a:t>
            </a:r>
            <a:r>
              <a:rPr kumimoji="1" lang="ja-JP" altLang="en-US" sz="2000" dirty="0" smtClean="0"/>
              <a:t>台ある場合、すべての「シン・テレワークシステム」サーバーまたはクライアントからの接続要求は、</a:t>
            </a:r>
            <a:r>
              <a:rPr lang="en-US" altLang="ja-JP" sz="2000" dirty="0" smtClean="0"/>
              <a:t>N </a:t>
            </a:r>
            <a:r>
              <a:rPr lang="ja-JP" altLang="en-US" sz="2000" dirty="0" smtClean="0"/>
              <a:t>台に分散されてコントローラに到達。この際の中継ゲートウェイへの割り振り処理が、コントローラの最も負荷が大きい処理。</a:t>
            </a:r>
          </a:p>
          <a:p>
            <a:r>
              <a:rPr kumimoji="1" lang="ja-JP" altLang="en-US" sz="2000" dirty="0" smtClean="0"/>
              <a:t>パブリック版について、夜間時間帯 </a:t>
            </a:r>
            <a:r>
              <a:rPr kumimoji="1" lang="en-US" altLang="ja-JP" sz="2000" dirty="0" smtClean="0"/>
              <a:t>(</a:t>
            </a:r>
            <a:r>
              <a:rPr kumimoji="1" lang="ja-JP" altLang="en-US" sz="2000" dirty="0" smtClean="0"/>
              <a:t>セッション数 </a:t>
            </a:r>
            <a:r>
              <a:rPr kumimoji="1" lang="en-US" altLang="ja-JP" sz="2000" dirty="0" smtClean="0"/>
              <a:t>3.5 </a:t>
            </a:r>
            <a:r>
              <a:rPr kumimoji="1" lang="ja-JP" altLang="en-US" sz="2000" dirty="0" smtClean="0"/>
              <a:t>万</a:t>
            </a:r>
            <a:r>
              <a:rPr kumimoji="1" lang="en-US" altLang="ja-JP" sz="2000" dirty="0" smtClean="0"/>
              <a:t>) </a:t>
            </a:r>
            <a:r>
              <a:rPr kumimoji="1" lang="ja-JP" altLang="en-US" sz="2000" dirty="0" smtClean="0"/>
              <a:t>に、コントローラを </a:t>
            </a:r>
            <a:r>
              <a:rPr kumimoji="1" lang="en-US" altLang="ja-JP" sz="2000" dirty="0" smtClean="0"/>
              <a:t>1 </a:t>
            </a:r>
            <a:r>
              <a:rPr kumimoji="1" lang="ja-JP" altLang="en-US" sz="2000" dirty="0" smtClean="0"/>
              <a:t>台だけ稼働させた状態にし、全サーバーセッションを切断して再接続させる試験を複数回実施し、ピーク性能を確認。</a:t>
            </a:r>
            <a:endParaRPr kumimoji="1" lang="ja-JP" altLang="en-US"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12</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1-5. </a:t>
            </a:r>
            <a:r>
              <a:rPr kumimoji="1" lang="ja-JP" altLang="en-US" dirty="0" smtClean="0"/>
              <a:t>ハイパースケール版コントローラの処理性能</a:t>
            </a:r>
            <a:endParaRPr kumimoji="1" lang="ja-JP" altLang="en-US" dirty="0"/>
          </a:p>
        </p:txBody>
      </p:sp>
      <p:graphicFrame>
        <p:nvGraphicFramePr>
          <p:cNvPr id="5" name="グラフ 4"/>
          <p:cNvGraphicFramePr>
            <a:graphicFrameLocks/>
          </p:cNvGraphicFramePr>
          <p:nvPr>
            <p:extLst>
              <p:ext uri="{D42A27DB-BD31-4B8C-83A1-F6EECF244321}">
                <p14:modId xmlns:p14="http://schemas.microsoft.com/office/powerpoint/2010/main" val="3116936516"/>
              </p:ext>
            </p:extLst>
          </p:nvPr>
        </p:nvGraphicFramePr>
        <p:xfrm>
          <a:off x="471652" y="2898475"/>
          <a:ext cx="5527127" cy="3318628"/>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 name="グラフ 5"/>
          <p:cNvGraphicFramePr>
            <a:graphicFrameLocks/>
          </p:cNvGraphicFramePr>
          <p:nvPr>
            <p:extLst>
              <p:ext uri="{D42A27DB-BD31-4B8C-83A1-F6EECF244321}">
                <p14:modId xmlns:p14="http://schemas.microsoft.com/office/powerpoint/2010/main" val="1172975331"/>
              </p:ext>
            </p:extLst>
          </p:nvPr>
        </p:nvGraphicFramePr>
        <p:xfrm>
          <a:off x="6383392" y="2898474"/>
          <a:ext cx="5494572" cy="3318628"/>
        </p:xfrm>
        <a:graphic>
          <a:graphicData uri="http://schemas.openxmlformats.org/drawingml/2006/chart">
            <c:chart xmlns:c="http://schemas.openxmlformats.org/drawingml/2006/chart" xmlns:r="http://schemas.openxmlformats.org/officeDocument/2006/relationships" r:id="rId3"/>
          </a:graphicData>
        </a:graphic>
      </p:graphicFrame>
      <p:sp>
        <p:nvSpPr>
          <p:cNvPr id="8" name="テキスト ボックス 7"/>
          <p:cNvSpPr txBox="1"/>
          <p:nvPr/>
        </p:nvSpPr>
        <p:spPr>
          <a:xfrm>
            <a:off x="598432" y="6259625"/>
            <a:ext cx="5273565" cy="646331"/>
          </a:xfrm>
          <a:prstGeom prst="rect">
            <a:avLst/>
          </a:prstGeom>
          <a:noFill/>
        </p:spPr>
        <p:txBody>
          <a:bodyPr wrap="square" rtlCol="0">
            <a:spAutoFit/>
          </a:bodyPr>
          <a:lstStyle/>
          <a:p>
            <a:r>
              <a:rPr kumimoji="1" lang="ja-JP" altLang="en-US" dirty="0" smtClean="0"/>
              <a:t>コントローラ </a:t>
            </a:r>
            <a:r>
              <a:rPr kumimoji="1" lang="en-US" altLang="ja-JP" dirty="0" smtClean="0"/>
              <a:t>1 </a:t>
            </a:r>
            <a:r>
              <a:rPr kumimoji="1" lang="ja-JP" altLang="en-US" dirty="0" smtClean="0"/>
              <a:t>台で、</a:t>
            </a:r>
            <a:r>
              <a:rPr kumimoji="1" lang="en-US" altLang="ja-JP" dirty="0" smtClean="0"/>
              <a:t>1 </a:t>
            </a:r>
            <a:r>
              <a:rPr kumimoji="1" lang="ja-JP" altLang="en-US" dirty="0" smtClean="0"/>
              <a:t>秒あたり最大 </a:t>
            </a:r>
            <a:r>
              <a:rPr kumimoji="1" lang="en-US" altLang="ja-JP" dirty="0" smtClean="0"/>
              <a:t>1600</a:t>
            </a:r>
            <a:r>
              <a:rPr kumimoji="1" lang="ja-JP" altLang="en-US" dirty="0" smtClean="0"/>
              <a:t> 台程度のサーバーからの接続要求を処理することができた。</a:t>
            </a:r>
            <a:endParaRPr kumimoji="1" lang="ja-JP" altLang="en-US" dirty="0"/>
          </a:p>
        </p:txBody>
      </p:sp>
      <p:sp>
        <p:nvSpPr>
          <p:cNvPr id="9" name="テキスト ボックス 8"/>
          <p:cNvSpPr txBox="1"/>
          <p:nvPr/>
        </p:nvSpPr>
        <p:spPr>
          <a:xfrm>
            <a:off x="6493895" y="6259624"/>
            <a:ext cx="5273565" cy="646331"/>
          </a:xfrm>
          <a:prstGeom prst="rect">
            <a:avLst/>
          </a:prstGeom>
          <a:noFill/>
        </p:spPr>
        <p:txBody>
          <a:bodyPr wrap="square" rtlCol="0">
            <a:spAutoFit/>
          </a:bodyPr>
          <a:lstStyle/>
          <a:p>
            <a:r>
              <a:rPr kumimoji="1" lang="ja-JP" altLang="en-US" dirty="0" smtClean="0"/>
              <a:t>約 </a:t>
            </a:r>
            <a:r>
              <a:rPr kumimoji="1" lang="en-US" altLang="ja-JP" dirty="0" smtClean="0"/>
              <a:t>1 </a:t>
            </a:r>
            <a:r>
              <a:rPr kumimoji="1" lang="ja-JP" altLang="en-US" dirty="0" smtClean="0"/>
              <a:t>分間で、</a:t>
            </a:r>
            <a:r>
              <a:rPr kumimoji="1" lang="en-US" altLang="ja-JP" dirty="0" smtClean="0"/>
              <a:t>3.5 </a:t>
            </a:r>
            <a:r>
              <a:rPr kumimoji="1" lang="ja-JP" altLang="en-US" dirty="0" smtClean="0"/>
              <a:t>万セッション全部の再接続処理を捌き終えることができた。</a:t>
            </a:r>
            <a:endParaRPr kumimoji="1" lang="ja-JP" altLang="en-US" dirty="0"/>
          </a:p>
        </p:txBody>
      </p:sp>
    </p:spTree>
    <p:extLst>
      <p:ext uri="{BB962C8B-B14F-4D97-AF65-F5344CB8AC3E}">
        <p14:creationId xmlns:p14="http://schemas.microsoft.com/office/powerpoint/2010/main" val="385336114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kumimoji="1" lang="ja-JP" altLang="en-US" dirty="0" smtClean="0"/>
              <a:t>すべてのコントローラと、すべての中継ゲートウェイは、通常時は、インターネットから疎通がなければならない。</a:t>
            </a:r>
          </a:p>
          <a:p>
            <a:r>
              <a:rPr kumimoji="1" lang="ja-JP" altLang="en-US" dirty="0" smtClean="0"/>
              <a:t>すべての中継ゲートウェイの設定ファイルを適切に設定し、通常時は、すべてのコントローラにすべての中継ゲートウェイが接続されていなければならない。</a:t>
            </a:r>
            <a:endParaRPr kumimoji="1" lang="en-US" altLang="ja-JP" dirty="0" smtClean="0"/>
          </a:p>
          <a:p>
            <a:pPr lvl="1"/>
            <a:r>
              <a:rPr lang="ja-JP" altLang="en-US" dirty="0"/>
              <a:t>すべての中継ゲートウェイは、通常時は、すべての</a:t>
            </a:r>
            <a:r>
              <a:rPr lang="ja-JP" altLang="en-US" dirty="0" smtClean="0"/>
              <a:t>コントローラへの正常なグローバル </a:t>
            </a:r>
            <a:r>
              <a:rPr lang="en-US" altLang="ja-JP" dirty="0" smtClean="0"/>
              <a:t>IPv4 </a:t>
            </a:r>
            <a:r>
              <a:rPr lang="ja-JP" altLang="en-US" dirty="0" smtClean="0"/>
              <a:t>アドレス宛疎通が可能でなければならない。</a:t>
            </a:r>
            <a:endParaRPr kumimoji="1" lang="en-US" altLang="ja-JP" dirty="0" smtClean="0"/>
          </a:p>
          <a:p>
            <a:pPr lvl="1"/>
            <a:r>
              <a:rPr kumimoji="1" lang="ja-JP" altLang="en-US" dirty="0" smtClean="0"/>
              <a:t>たとえば、設定ミスや通信ミスにより、中継ゲートウェイ </a:t>
            </a:r>
            <a:r>
              <a:rPr kumimoji="1" lang="en-US" altLang="ja-JP" dirty="0" smtClean="0"/>
              <a:t>1, 2 </a:t>
            </a:r>
            <a:r>
              <a:rPr kumimoji="1" lang="ja-JP" altLang="en-US" dirty="0" smtClean="0"/>
              <a:t>とコントローラ </a:t>
            </a:r>
            <a:r>
              <a:rPr kumimoji="1" lang="en-US" altLang="ja-JP" dirty="0" smtClean="0"/>
              <a:t>1, 2 </a:t>
            </a:r>
            <a:r>
              <a:rPr kumimoji="1" lang="ja-JP" altLang="en-US" dirty="0" smtClean="0"/>
              <a:t>があり、</a:t>
            </a:r>
            <a:r>
              <a:rPr kumimoji="1" lang="en-US" altLang="ja-JP" dirty="0" smtClean="0"/>
              <a:t/>
            </a:r>
            <a:br>
              <a:rPr kumimoji="1" lang="en-US" altLang="ja-JP" dirty="0" smtClean="0"/>
            </a:br>
            <a:r>
              <a:rPr kumimoji="1" lang="ja-JP" altLang="en-US" dirty="0" smtClean="0"/>
              <a:t>中継ゲートウェイ </a:t>
            </a:r>
            <a:r>
              <a:rPr kumimoji="1" lang="en-US" altLang="ja-JP" dirty="0" smtClean="0"/>
              <a:t>1 </a:t>
            </a:r>
            <a:r>
              <a:rPr kumimoji="1" lang="ja-JP" altLang="en-US" dirty="0" smtClean="0"/>
              <a:t>からコントローラ </a:t>
            </a:r>
            <a:r>
              <a:rPr kumimoji="1" lang="en-US" altLang="ja-JP" dirty="0" smtClean="0"/>
              <a:t>1, 2 </a:t>
            </a:r>
            <a:r>
              <a:rPr kumimoji="1" lang="ja-JP" altLang="en-US" dirty="0" err="1" smtClean="0"/>
              <a:t>への</a:t>
            </a:r>
            <a:r>
              <a:rPr kumimoji="1" lang="ja-JP" altLang="en-US" dirty="0" smtClean="0"/>
              <a:t>接続がなされているが、</a:t>
            </a:r>
            <a:r>
              <a:rPr kumimoji="1" lang="en-US" altLang="ja-JP" dirty="0" smtClean="0"/>
              <a:t/>
            </a:r>
            <a:br>
              <a:rPr kumimoji="1" lang="en-US" altLang="ja-JP" dirty="0" smtClean="0"/>
            </a:br>
            <a:r>
              <a:rPr kumimoji="1" lang="ja-JP" altLang="en-US" dirty="0" smtClean="0"/>
              <a:t>中継ゲートウェイ </a:t>
            </a:r>
            <a:r>
              <a:rPr kumimoji="1" lang="en-US" altLang="ja-JP" dirty="0" smtClean="0"/>
              <a:t>2 </a:t>
            </a:r>
            <a:r>
              <a:rPr kumimoji="1" lang="ja-JP" altLang="en-US" dirty="0" smtClean="0"/>
              <a:t>ではコントローラ </a:t>
            </a:r>
            <a:r>
              <a:rPr kumimoji="1" lang="en-US" altLang="ja-JP" dirty="0" smtClean="0"/>
              <a:t>1 </a:t>
            </a:r>
            <a:r>
              <a:rPr kumimoji="1" lang="ja-JP" altLang="en-US" dirty="0" smtClean="0"/>
              <a:t>にしか接続がなされていない、</a:t>
            </a:r>
            <a:br>
              <a:rPr kumimoji="1" lang="ja-JP" altLang="en-US" dirty="0" smtClean="0"/>
            </a:br>
            <a:r>
              <a:rPr kumimoji="1" lang="ja-JP" altLang="en-US" dirty="0" smtClean="0"/>
              <a:t>というような中途半端な状態が生じているとき、</a:t>
            </a:r>
            <a:r>
              <a:rPr kumimoji="1" lang="en-US" altLang="ja-JP" dirty="0" smtClean="0"/>
              <a:t/>
            </a:r>
            <a:br>
              <a:rPr kumimoji="1" lang="en-US" altLang="ja-JP" dirty="0" smtClean="0"/>
            </a:br>
            <a:r>
              <a:rPr kumimoji="1" lang="ja-JP" altLang="en-US" dirty="0" smtClean="0"/>
              <a:t>コントローラ </a:t>
            </a:r>
            <a:r>
              <a:rPr kumimoji="1" lang="en-US" altLang="ja-JP" dirty="0" smtClean="0"/>
              <a:t>2 </a:t>
            </a:r>
            <a:r>
              <a:rPr kumimoji="1" lang="ja-JP" altLang="en-US" dirty="0" smtClean="0"/>
              <a:t>を経由して接続しようとしたクライアントは、中継ゲートウェイ </a:t>
            </a:r>
            <a:r>
              <a:rPr kumimoji="1" lang="en-US" altLang="ja-JP" dirty="0" smtClean="0"/>
              <a:t>1 </a:t>
            </a:r>
            <a:r>
              <a:rPr kumimoji="1" lang="ja-JP" altLang="en-US" dirty="0" smtClean="0"/>
              <a:t>とサーバーセッションを確立済みのサーバーを見つけることができなくなる。</a:t>
            </a:r>
            <a:endParaRPr kumimoji="1" lang="en-US" altLang="ja-JP" dirty="0" smtClean="0"/>
          </a:p>
          <a:p>
            <a:r>
              <a:rPr kumimoji="1" lang="ja-JP" altLang="en-US" dirty="0" smtClean="0"/>
              <a:t>これらの具体的な設定方法については、後で解説する。</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120</a:t>
            </a:fld>
            <a:endParaRPr kumimoji="1" lang="ja-JP" altLang="en-US" dirty="0"/>
          </a:p>
        </p:txBody>
      </p:sp>
      <p:sp>
        <p:nvSpPr>
          <p:cNvPr id="4" name="タイトル 3"/>
          <p:cNvSpPr>
            <a:spLocks noGrp="1"/>
          </p:cNvSpPr>
          <p:nvPr>
            <p:ph type="title"/>
          </p:nvPr>
        </p:nvSpPr>
        <p:spPr/>
        <p:txBody>
          <a:bodyPr>
            <a:normAutofit fontScale="90000"/>
          </a:bodyPr>
          <a:lstStyle/>
          <a:p>
            <a:r>
              <a:rPr kumimoji="1" lang="ja-JP" altLang="en-US" dirty="0" smtClean="0"/>
              <a:t>コントローラ冗長の注意点</a:t>
            </a:r>
            <a:endParaRPr kumimoji="1" lang="ja-JP" altLang="en-US" dirty="0"/>
          </a:p>
        </p:txBody>
      </p:sp>
    </p:spTree>
    <p:extLst>
      <p:ext uri="{BB962C8B-B14F-4D97-AF65-F5344CB8AC3E}">
        <p14:creationId xmlns:p14="http://schemas.microsoft.com/office/powerpoint/2010/main" val="140044907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楕円 80"/>
          <p:cNvSpPr/>
          <p:nvPr/>
        </p:nvSpPr>
        <p:spPr>
          <a:xfrm>
            <a:off x="3831021" y="3947259"/>
            <a:ext cx="2392824" cy="2700753"/>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121</a:t>
            </a:fld>
            <a:endParaRPr kumimoji="1" lang="ja-JP" altLang="en-US" dirty="0"/>
          </a:p>
        </p:txBody>
      </p:sp>
      <p:grpSp>
        <p:nvGrpSpPr>
          <p:cNvPr id="5" name="Group 4338"/>
          <p:cNvGrpSpPr>
            <a:grpSpLocks/>
          </p:cNvGrpSpPr>
          <p:nvPr/>
        </p:nvGrpSpPr>
        <p:grpSpPr bwMode="auto">
          <a:xfrm>
            <a:off x="2933194" y="3947259"/>
            <a:ext cx="501869" cy="756484"/>
            <a:chOff x="536" y="997"/>
            <a:chExt cx="492" cy="685"/>
          </a:xfrm>
        </p:grpSpPr>
        <p:sp>
          <p:nvSpPr>
            <p:cNvPr id="6"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6"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7"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3"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4"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5"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6"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7"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8"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29"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30" name="テキスト ボックス 29"/>
          <p:cNvSpPr txBox="1"/>
          <p:nvPr/>
        </p:nvSpPr>
        <p:spPr>
          <a:xfrm>
            <a:off x="2436378" y="4759792"/>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1</a:t>
            </a:r>
            <a:endParaRPr kumimoji="1" lang="ja-JP" altLang="en-US" dirty="0"/>
          </a:p>
        </p:txBody>
      </p:sp>
      <p:grpSp>
        <p:nvGrpSpPr>
          <p:cNvPr id="31" name="Group 4338"/>
          <p:cNvGrpSpPr>
            <a:grpSpLocks/>
          </p:cNvGrpSpPr>
          <p:nvPr/>
        </p:nvGrpSpPr>
        <p:grpSpPr bwMode="auto">
          <a:xfrm>
            <a:off x="2925830" y="5305980"/>
            <a:ext cx="501869" cy="756484"/>
            <a:chOff x="536" y="997"/>
            <a:chExt cx="492" cy="685"/>
          </a:xfrm>
        </p:grpSpPr>
        <p:sp>
          <p:nvSpPr>
            <p:cNvPr id="32"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4"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5"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6"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7"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38"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9"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0"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1"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42"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43"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4"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5"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6"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7"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8"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49"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0"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1"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2"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3"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4"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55"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56" name="テキスト ボックス 55"/>
          <p:cNvSpPr txBox="1"/>
          <p:nvPr/>
        </p:nvSpPr>
        <p:spPr>
          <a:xfrm>
            <a:off x="2474183" y="6039554"/>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2</a:t>
            </a:r>
            <a:endParaRPr kumimoji="1" lang="ja-JP" altLang="en-US" dirty="0"/>
          </a:p>
        </p:txBody>
      </p:sp>
      <p:pic>
        <p:nvPicPr>
          <p:cNvPr id="57"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46418" y="4100581"/>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8"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46418" y="4745827"/>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9"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54952" y="5300854"/>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0" name="テキスト ボックス 59"/>
          <p:cNvSpPr txBox="1"/>
          <p:nvPr/>
        </p:nvSpPr>
        <p:spPr>
          <a:xfrm>
            <a:off x="7188988" y="4166242"/>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61" name="テキスト ボックス 60"/>
          <p:cNvSpPr txBox="1"/>
          <p:nvPr/>
        </p:nvSpPr>
        <p:spPr>
          <a:xfrm>
            <a:off x="7188988" y="4914523"/>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62" name="テキスト ボックス 61"/>
          <p:cNvSpPr txBox="1"/>
          <p:nvPr/>
        </p:nvSpPr>
        <p:spPr>
          <a:xfrm>
            <a:off x="7188987" y="5375638"/>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pic>
        <p:nvPicPr>
          <p:cNvPr id="63"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46418" y="5958398"/>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4" name="テキスト ボックス 63"/>
          <p:cNvSpPr txBox="1"/>
          <p:nvPr/>
        </p:nvSpPr>
        <p:spPr>
          <a:xfrm>
            <a:off x="7180453" y="6033182"/>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82" name="テキスト ボックス 81"/>
          <p:cNvSpPr txBox="1"/>
          <p:nvPr/>
        </p:nvSpPr>
        <p:spPr>
          <a:xfrm>
            <a:off x="4189061" y="4738058"/>
            <a:ext cx="1988784" cy="646331"/>
          </a:xfrm>
          <a:prstGeom prst="rect">
            <a:avLst/>
          </a:prstGeom>
          <a:noFill/>
        </p:spPr>
        <p:txBody>
          <a:bodyPr wrap="square" rtlCol="0">
            <a:spAutoFit/>
          </a:bodyPr>
          <a:lstStyle/>
          <a:p>
            <a:r>
              <a:rPr kumimoji="1" lang="ja-JP" altLang="en-US" dirty="0" smtClean="0"/>
              <a:t>同一のローカル</a:t>
            </a:r>
            <a:endParaRPr kumimoji="1" lang="en-US" altLang="ja-JP" dirty="0" smtClean="0"/>
          </a:p>
          <a:p>
            <a:r>
              <a:rPr kumimoji="1" lang="ja-JP" altLang="en-US" dirty="0" smtClean="0"/>
              <a:t>ネットワーク</a:t>
            </a:r>
            <a:endParaRPr kumimoji="1" lang="ja-JP" altLang="en-US" dirty="0"/>
          </a:p>
        </p:txBody>
      </p:sp>
      <p:cxnSp>
        <p:nvCxnSpPr>
          <p:cNvPr id="85" name="直線コネクタ 84"/>
          <p:cNvCxnSpPr/>
          <p:nvPr/>
        </p:nvCxnSpPr>
        <p:spPr>
          <a:xfrm>
            <a:off x="4617459" y="3362972"/>
            <a:ext cx="129560" cy="634647"/>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87" name="雲 86"/>
          <p:cNvSpPr/>
          <p:nvPr/>
        </p:nvSpPr>
        <p:spPr>
          <a:xfrm>
            <a:off x="4204756" y="2401276"/>
            <a:ext cx="1765738" cy="1095703"/>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6" name="テキスト ボックス 85"/>
          <p:cNvSpPr txBox="1"/>
          <p:nvPr/>
        </p:nvSpPr>
        <p:spPr>
          <a:xfrm>
            <a:off x="4288689" y="2729970"/>
            <a:ext cx="1820917" cy="369332"/>
          </a:xfrm>
          <a:prstGeom prst="rect">
            <a:avLst/>
          </a:prstGeom>
          <a:noFill/>
        </p:spPr>
        <p:txBody>
          <a:bodyPr wrap="square" rtlCol="0">
            <a:spAutoFit/>
          </a:bodyPr>
          <a:lstStyle/>
          <a:p>
            <a:r>
              <a:rPr kumimoji="1" lang="ja-JP" altLang="en-US" b="1" dirty="0" smtClean="0">
                <a:solidFill>
                  <a:schemeClr val="bg1"/>
                </a:solidFill>
              </a:rPr>
              <a:t>インターネット</a:t>
            </a:r>
            <a:endParaRPr kumimoji="1" lang="ja-JP" altLang="en-US" b="1" dirty="0">
              <a:solidFill>
                <a:schemeClr val="bg1"/>
              </a:solidFill>
            </a:endParaRPr>
          </a:p>
        </p:txBody>
      </p:sp>
      <p:sp>
        <p:nvSpPr>
          <p:cNvPr id="89" name="テキスト ボックス 88"/>
          <p:cNvSpPr txBox="1"/>
          <p:nvPr/>
        </p:nvSpPr>
        <p:spPr>
          <a:xfrm>
            <a:off x="488730" y="173421"/>
            <a:ext cx="9585435" cy="2062103"/>
          </a:xfrm>
          <a:prstGeom prst="rect">
            <a:avLst/>
          </a:prstGeom>
          <a:noFill/>
        </p:spPr>
        <p:txBody>
          <a:bodyPr wrap="square" rtlCol="0">
            <a:spAutoFit/>
          </a:bodyPr>
          <a:lstStyle/>
          <a:p>
            <a:r>
              <a:rPr lang="ja-JP" altLang="en-US" b="1" dirty="0" smtClean="0"/>
              <a:t>冗長トポロジ例 </a:t>
            </a:r>
            <a:r>
              <a:rPr lang="en-US" altLang="ja-JP" b="1" dirty="0" smtClean="0"/>
              <a:t>#1:</a:t>
            </a:r>
          </a:p>
          <a:p>
            <a:r>
              <a:rPr kumimoji="1" lang="ja-JP" altLang="en-US" dirty="0" smtClean="0"/>
              <a:t>すべてのコントローラとすべての中継ゲートウェイは、同一のローカルネットワークに接続されており、同じ系でインターネットに接続されている。</a:t>
            </a:r>
            <a:endParaRPr kumimoji="1" lang="en-US" altLang="ja-JP" dirty="0" smtClean="0"/>
          </a:p>
          <a:p>
            <a:r>
              <a:rPr lang="ja-JP" altLang="en-US" b="1" dirty="0" smtClean="0"/>
              <a:t>動作</a:t>
            </a:r>
            <a:r>
              <a:rPr lang="ja-JP" altLang="en-US" b="1" dirty="0"/>
              <a:t>の仕組み</a:t>
            </a:r>
            <a:r>
              <a:rPr lang="en-US" altLang="ja-JP" b="1" dirty="0"/>
              <a:t>:</a:t>
            </a:r>
          </a:p>
          <a:p>
            <a:r>
              <a:rPr lang="ja-JP" altLang="en-US" sz="1400" dirty="0"/>
              <a:t>コントローラ </a:t>
            </a:r>
            <a:r>
              <a:rPr lang="en-US" altLang="ja-JP" sz="1400" dirty="0"/>
              <a:t>1 </a:t>
            </a:r>
            <a:r>
              <a:rPr lang="ja-JP" altLang="en-US" sz="1400" dirty="0" smtClean="0"/>
              <a:t>が</a:t>
            </a:r>
            <a:r>
              <a:rPr lang="ja-JP" altLang="en-US" sz="1400" dirty="0"/>
              <a:t>ダウンした場合、すべてのユーザーはコントローラ </a:t>
            </a:r>
            <a:r>
              <a:rPr lang="en-US" altLang="ja-JP" sz="1400" dirty="0"/>
              <a:t>2 </a:t>
            </a:r>
            <a:r>
              <a:rPr lang="ja-JP" altLang="en-US" sz="1400" dirty="0"/>
              <a:t>を用いる。</a:t>
            </a:r>
            <a:endParaRPr lang="en-US" altLang="ja-JP" sz="1400" dirty="0"/>
          </a:p>
          <a:p>
            <a:r>
              <a:rPr lang="ja-JP" altLang="en-US" sz="1400" dirty="0"/>
              <a:t>コントローラ </a:t>
            </a:r>
            <a:r>
              <a:rPr lang="en-US" altLang="ja-JP" sz="1400" dirty="0"/>
              <a:t>2 </a:t>
            </a:r>
            <a:r>
              <a:rPr lang="ja-JP" altLang="en-US" sz="1400" dirty="0" smtClean="0"/>
              <a:t>が</a:t>
            </a:r>
            <a:r>
              <a:rPr lang="ja-JP" altLang="en-US" sz="1400" dirty="0"/>
              <a:t>ダウンした場合、すべてのユーザーはコントローラ </a:t>
            </a:r>
            <a:r>
              <a:rPr lang="en-US" altLang="ja-JP" sz="1400" dirty="0"/>
              <a:t>1 </a:t>
            </a:r>
            <a:r>
              <a:rPr lang="ja-JP" altLang="en-US" sz="1400" dirty="0"/>
              <a:t>を用いる。</a:t>
            </a:r>
            <a:endParaRPr lang="en-US" altLang="ja-JP" sz="1400" dirty="0"/>
          </a:p>
          <a:p>
            <a:r>
              <a:rPr lang="ja-JP" altLang="en-US" sz="1400" dirty="0"/>
              <a:t>中継ゲートウェイの一部がダウンした場合は、すべてのユーザーは生存している他の中継ゲートウェイを用いる</a:t>
            </a:r>
            <a:r>
              <a:rPr lang="ja-JP" altLang="en-US" sz="1400" dirty="0" smtClean="0"/>
              <a:t>。</a:t>
            </a:r>
            <a:endParaRPr lang="en-US" altLang="ja-JP" sz="1400" dirty="0" smtClean="0"/>
          </a:p>
          <a:p>
            <a:r>
              <a:rPr kumimoji="1" lang="ja-JP" altLang="en-US" sz="1400" dirty="0" smtClean="0"/>
              <a:t>インターネット接続系は単一のため、これがダウンすると、全ユーザーへのサービスが完全に停止する。</a:t>
            </a:r>
            <a:endParaRPr kumimoji="1" lang="ja-JP" altLang="en-US" sz="1400" dirty="0"/>
          </a:p>
        </p:txBody>
      </p:sp>
      <p:cxnSp>
        <p:nvCxnSpPr>
          <p:cNvPr id="91" name="直線コネクタ 90"/>
          <p:cNvCxnSpPr/>
          <p:nvPr/>
        </p:nvCxnSpPr>
        <p:spPr>
          <a:xfrm flipH="1">
            <a:off x="5375970" y="3282618"/>
            <a:ext cx="187420" cy="817963"/>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94" name="テキスト ボックス 93"/>
          <p:cNvSpPr txBox="1"/>
          <p:nvPr/>
        </p:nvSpPr>
        <p:spPr>
          <a:xfrm>
            <a:off x="9201693" y="1368793"/>
            <a:ext cx="2655634" cy="5016758"/>
          </a:xfrm>
          <a:prstGeom prst="rect">
            <a:avLst/>
          </a:prstGeom>
          <a:solidFill>
            <a:srgbClr val="FFFFCC"/>
          </a:solidFill>
        </p:spPr>
        <p:txBody>
          <a:bodyPr wrap="square" rtlCol="0">
            <a:spAutoFit/>
          </a:bodyPr>
          <a:lstStyle/>
          <a:p>
            <a:r>
              <a:rPr kumimoji="1" lang="ja-JP" altLang="en-US" sz="1600" dirty="0" smtClean="0"/>
              <a:t>メリット</a:t>
            </a:r>
          </a:p>
          <a:p>
            <a:pPr marL="285750" indent="-285750">
              <a:buFont typeface="Arial" panose="020B0604020202020204" pitchFamily="34" charset="0"/>
              <a:buChar char="•"/>
            </a:pPr>
            <a:r>
              <a:rPr kumimoji="1" lang="ja-JP" altLang="en-US" sz="1600" dirty="0" smtClean="0"/>
              <a:t>ローカルネットワークやインターネット接続系は１つでよい。</a:t>
            </a:r>
          </a:p>
          <a:p>
            <a:pPr marL="285750" indent="-285750">
              <a:buFont typeface="Arial" panose="020B0604020202020204" pitchFamily="34" charset="0"/>
              <a:buChar char="•"/>
            </a:pPr>
            <a:r>
              <a:rPr kumimoji="1" lang="ja-JP" altLang="en-US" sz="1600" dirty="0" smtClean="0"/>
              <a:t>最も低コストでシンプル。</a:t>
            </a:r>
            <a:endParaRPr kumimoji="1" lang="en-US" altLang="ja-JP" sz="1600" dirty="0" smtClean="0"/>
          </a:p>
          <a:p>
            <a:pPr marL="285750" indent="-285750">
              <a:buFont typeface="Arial" panose="020B0604020202020204" pitchFamily="34" charset="0"/>
              <a:buChar char="•"/>
            </a:pPr>
            <a:r>
              <a:rPr kumimoji="1" lang="ja-JP" altLang="en-US" sz="1600" dirty="0" smtClean="0"/>
              <a:t>コントローラや中継ゲートウェイそのもののダウンに対応できる。</a:t>
            </a:r>
            <a:endParaRPr kumimoji="1" lang="en-US" altLang="ja-JP" sz="1600" dirty="0" smtClean="0"/>
          </a:p>
          <a:p>
            <a:endParaRPr lang="en-US" altLang="ja-JP" sz="1600" dirty="0" smtClean="0"/>
          </a:p>
          <a:p>
            <a:r>
              <a:rPr kumimoji="1" lang="ja-JP" altLang="en-US" sz="1600" dirty="0" smtClean="0"/>
              <a:t>デメリット</a:t>
            </a:r>
            <a:endParaRPr kumimoji="1" lang="en-US" altLang="ja-JP" sz="1600" dirty="0" smtClean="0"/>
          </a:p>
          <a:p>
            <a:pPr marL="285750" indent="-285750">
              <a:buFont typeface="Arial" panose="020B0604020202020204" pitchFamily="34" charset="0"/>
              <a:buChar char="•"/>
            </a:pPr>
            <a:r>
              <a:rPr kumimoji="1" lang="ja-JP" altLang="en-US" sz="1600" dirty="0" smtClean="0"/>
              <a:t>ローカルネットワーク機器やインターネット接続系がダウンした場合は、全サービスが停止する。</a:t>
            </a:r>
            <a:endParaRPr kumimoji="1" lang="en-US" altLang="ja-JP" sz="1600" dirty="0" smtClean="0"/>
          </a:p>
          <a:p>
            <a:endParaRPr lang="en-US" altLang="ja-JP" sz="1600" dirty="0"/>
          </a:p>
          <a:p>
            <a:r>
              <a:rPr kumimoji="1" lang="ja-JP" altLang="en-US" sz="1600" dirty="0" smtClean="0"/>
              <a:t>考察</a:t>
            </a:r>
            <a:endParaRPr kumimoji="1" lang="en-US" altLang="ja-JP" sz="1600" dirty="0" smtClean="0"/>
          </a:p>
          <a:p>
            <a:pPr marL="285750" indent="-285750">
              <a:buFont typeface="Arial" panose="020B0604020202020204" pitchFamily="34" charset="0"/>
              <a:buChar char="•"/>
            </a:pPr>
            <a:r>
              <a:rPr kumimoji="1" lang="ja-JP" altLang="en-US" sz="1600" dirty="0" smtClean="0"/>
              <a:t>ローカルネットワークやインターネット接続系の安定性が他の方法で担保されている場合に利用可能。</a:t>
            </a:r>
            <a:endParaRPr kumimoji="1" lang="ja-JP" altLang="en-US" sz="1600" dirty="0"/>
          </a:p>
        </p:txBody>
      </p:sp>
      <p:sp>
        <p:nvSpPr>
          <p:cNvPr id="95" name="テキスト ボックス 94"/>
          <p:cNvSpPr txBox="1"/>
          <p:nvPr/>
        </p:nvSpPr>
        <p:spPr>
          <a:xfrm>
            <a:off x="750368" y="6577089"/>
            <a:ext cx="7502879" cy="276999"/>
          </a:xfrm>
          <a:prstGeom prst="rect">
            <a:avLst/>
          </a:prstGeom>
          <a:noFill/>
        </p:spPr>
        <p:txBody>
          <a:bodyPr wrap="square" rtlCol="0">
            <a:spAutoFit/>
          </a:bodyPr>
          <a:lstStyle/>
          <a:p>
            <a:r>
              <a:rPr kumimoji="1" lang="ja-JP" altLang="en-US" sz="1200" b="1" dirty="0" smtClean="0">
                <a:solidFill>
                  <a:srgbClr val="0000FF"/>
                </a:solidFill>
              </a:rPr>
              <a:t>簡単のため、冗長コントローラが </a:t>
            </a:r>
            <a:r>
              <a:rPr kumimoji="1" lang="en-US" altLang="ja-JP" sz="1200" b="1" dirty="0" smtClean="0">
                <a:solidFill>
                  <a:srgbClr val="0000FF"/>
                </a:solidFill>
              </a:rPr>
              <a:t>2 </a:t>
            </a:r>
            <a:r>
              <a:rPr kumimoji="1" lang="ja-JP" altLang="en-US" sz="1200" b="1" dirty="0" smtClean="0">
                <a:solidFill>
                  <a:srgbClr val="0000FF"/>
                </a:solidFill>
              </a:rPr>
              <a:t>台の例示であるが、</a:t>
            </a:r>
            <a:r>
              <a:rPr kumimoji="1" lang="en-US" altLang="ja-JP" sz="1200" b="1" dirty="0" smtClean="0">
                <a:solidFill>
                  <a:srgbClr val="0000FF"/>
                </a:solidFill>
              </a:rPr>
              <a:t>3 </a:t>
            </a:r>
            <a:r>
              <a:rPr kumimoji="1" lang="ja-JP" altLang="en-US" sz="1200" b="1" dirty="0" smtClean="0">
                <a:solidFill>
                  <a:srgbClr val="0000FF"/>
                </a:solidFill>
              </a:rPr>
              <a:t>台以上への冗長も可能であり、設定方法は同様である。</a:t>
            </a:r>
            <a:endParaRPr kumimoji="1" lang="ja-JP" altLang="en-US" sz="1200" b="1" dirty="0">
              <a:solidFill>
                <a:srgbClr val="0000FF"/>
              </a:solidFill>
            </a:endParaRPr>
          </a:p>
        </p:txBody>
      </p:sp>
    </p:spTree>
    <p:extLst>
      <p:ext uri="{BB962C8B-B14F-4D97-AF65-F5344CB8AC3E}">
        <p14:creationId xmlns:p14="http://schemas.microsoft.com/office/powerpoint/2010/main" val="156076229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楕円 80"/>
          <p:cNvSpPr/>
          <p:nvPr/>
        </p:nvSpPr>
        <p:spPr>
          <a:xfrm>
            <a:off x="6176830" y="3731304"/>
            <a:ext cx="2392824" cy="2764089"/>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122</a:t>
            </a:fld>
            <a:endParaRPr kumimoji="1" lang="ja-JP" altLang="en-US" dirty="0"/>
          </a:p>
        </p:txBody>
      </p:sp>
      <p:grpSp>
        <p:nvGrpSpPr>
          <p:cNvPr id="5" name="Group 4338"/>
          <p:cNvGrpSpPr>
            <a:grpSpLocks/>
          </p:cNvGrpSpPr>
          <p:nvPr/>
        </p:nvGrpSpPr>
        <p:grpSpPr bwMode="auto">
          <a:xfrm>
            <a:off x="985546" y="3834266"/>
            <a:ext cx="501869" cy="756484"/>
            <a:chOff x="536" y="997"/>
            <a:chExt cx="492" cy="685"/>
          </a:xfrm>
        </p:grpSpPr>
        <p:sp>
          <p:nvSpPr>
            <p:cNvPr id="6"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6"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7"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3"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4"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5"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6"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7"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8"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29"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30" name="テキスト ボックス 29"/>
          <p:cNvSpPr txBox="1"/>
          <p:nvPr/>
        </p:nvSpPr>
        <p:spPr>
          <a:xfrm>
            <a:off x="488730" y="4646799"/>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1</a:t>
            </a:r>
            <a:endParaRPr kumimoji="1" lang="ja-JP" altLang="en-US" dirty="0"/>
          </a:p>
        </p:txBody>
      </p:sp>
      <p:grpSp>
        <p:nvGrpSpPr>
          <p:cNvPr id="31" name="Group 4338"/>
          <p:cNvGrpSpPr>
            <a:grpSpLocks/>
          </p:cNvGrpSpPr>
          <p:nvPr/>
        </p:nvGrpSpPr>
        <p:grpSpPr bwMode="auto">
          <a:xfrm>
            <a:off x="978182" y="5192987"/>
            <a:ext cx="501869" cy="756484"/>
            <a:chOff x="536" y="997"/>
            <a:chExt cx="492" cy="685"/>
          </a:xfrm>
        </p:grpSpPr>
        <p:sp>
          <p:nvSpPr>
            <p:cNvPr id="32"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4"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5"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6"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7"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38"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9"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0"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1"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42"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43"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4"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5"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6"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7"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8"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49"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0"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1"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2"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3"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4"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55"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56" name="テキスト ボックス 55"/>
          <p:cNvSpPr txBox="1"/>
          <p:nvPr/>
        </p:nvSpPr>
        <p:spPr>
          <a:xfrm>
            <a:off x="526535" y="5926561"/>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2</a:t>
            </a:r>
            <a:endParaRPr kumimoji="1" lang="ja-JP" altLang="en-US" dirty="0"/>
          </a:p>
        </p:txBody>
      </p:sp>
      <p:pic>
        <p:nvPicPr>
          <p:cNvPr id="57"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99455" y="4047587"/>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8"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99455" y="4692833"/>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9"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407989" y="5247860"/>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0" name="テキスト ボックス 59"/>
          <p:cNvSpPr txBox="1"/>
          <p:nvPr/>
        </p:nvSpPr>
        <p:spPr>
          <a:xfrm>
            <a:off x="7002705" y="3709494"/>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61" name="テキスト ボックス 60"/>
          <p:cNvSpPr txBox="1"/>
          <p:nvPr/>
        </p:nvSpPr>
        <p:spPr>
          <a:xfrm>
            <a:off x="7002705" y="4457775"/>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62" name="テキスト ボックス 61"/>
          <p:cNvSpPr txBox="1"/>
          <p:nvPr/>
        </p:nvSpPr>
        <p:spPr>
          <a:xfrm>
            <a:off x="7002704" y="4918890"/>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pic>
        <p:nvPicPr>
          <p:cNvPr id="63"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99455" y="5905404"/>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4" name="テキスト ボックス 63"/>
          <p:cNvSpPr txBox="1"/>
          <p:nvPr/>
        </p:nvSpPr>
        <p:spPr>
          <a:xfrm>
            <a:off x="6994170" y="5576434"/>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82" name="テキスト ボックス 81"/>
          <p:cNvSpPr txBox="1"/>
          <p:nvPr/>
        </p:nvSpPr>
        <p:spPr>
          <a:xfrm>
            <a:off x="5644118" y="4745853"/>
            <a:ext cx="1988784" cy="1200329"/>
          </a:xfrm>
          <a:prstGeom prst="rect">
            <a:avLst/>
          </a:prstGeom>
          <a:noFill/>
        </p:spPr>
        <p:txBody>
          <a:bodyPr wrap="square" rtlCol="0">
            <a:spAutoFit/>
          </a:bodyPr>
          <a:lstStyle/>
          <a:p>
            <a:r>
              <a:rPr kumimoji="1" lang="ja-JP" altLang="en-US" dirty="0" smtClean="0"/>
              <a:t>ローカル</a:t>
            </a:r>
            <a:endParaRPr kumimoji="1" lang="en-US" altLang="ja-JP" dirty="0" smtClean="0"/>
          </a:p>
          <a:p>
            <a:r>
              <a:rPr kumimoji="1" lang="ja-JP" altLang="en-US" dirty="0" smtClean="0"/>
              <a:t>ネットワーク</a:t>
            </a:r>
            <a:endParaRPr kumimoji="1" lang="en-US" altLang="ja-JP" dirty="0" smtClean="0"/>
          </a:p>
          <a:p>
            <a:r>
              <a:rPr lang="en-US" altLang="ja-JP" dirty="0" smtClean="0"/>
              <a:t>(</a:t>
            </a:r>
            <a:r>
              <a:rPr lang="ja-JP" altLang="en-US" dirty="0" smtClean="0"/>
              <a:t>中継ゲートウェイ用</a:t>
            </a:r>
            <a:r>
              <a:rPr lang="en-US" altLang="ja-JP" dirty="0" smtClean="0"/>
              <a:t>)</a:t>
            </a:r>
            <a:endParaRPr kumimoji="1" lang="ja-JP" altLang="en-US" dirty="0"/>
          </a:p>
        </p:txBody>
      </p:sp>
      <p:cxnSp>
        <p:nvCxnSpPr>
          <p:cNvPr id="85" name="直線コネクタ 84"/>
          <p:cNvCxnSpPr/>
          <p:nvPr/>
        </p:nvCxnSpPr>
        <p:spPr>
          <a:xfrm>
            <a:off x="6947573" y="3096657"/>
            <a:ext cx="129560" cy="634647"/>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87" name="雲 86"/>
          <p:cNvSpPr/>
          <p:nvPr/>
        </p:nvSpPr>
        <p:spPr>
          <a:xfrm>
            <a:off x="2211802" y="2134961"/>
            <a:ext cx="6088806" cy="1095703"/>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6" name="テキスト ボックス 85"/>
          <p:cNvSpPr txBox="1"/>
          <p:nvPr/>
        </p:nvSpPr>
        <p:spPr>
          <a:xfrm>
            <a:off x="4145184" y="2461284"/>
            <a:ext cx="1820917" cy="369332"/>
          </a:xfrm>
          <a:prstGeom prst="rect">
            <a:avLst/>
          </a:prstGeom>
          <a:noFill/>
        </p:spPr>
        <p:txBody>
          <a:bodyPr wrap="square" rtlCol="0">
            <a:spAutoFit/>
          </a:bodyPr>
          <a:lstStyle/>
          <a:p>
            <a:r>
              <a:rPr kumimoji="1" lang="ja-JP" altLang="en-US" b="1" dirty="0" smtClean="0">
                <a:solidFill>
                  <a:schemeClr val="bg1"/>
                </a:solidFill>
              </a:rPr>
              <a:t>インターネット</a:t>
            </a:r>
            <a:endParaRPr kumimoji="1" lang="ja-JP" altLang="en-US" b="1" dirty="0">
              <a:solidFill>
                <a:schemeClr val="bg1"/>
              </a:solidFill>
            </a:endParaRPr>
          </a:p>
        </p:txBody>
      </p:sp>
      <p:sp>
        <p:nvSpPr>
          <p:cNvPr id="89" name="テキスト ボックス 88"/>
          <p:cNvSpPr txBox="1"/>
          <p:nvPr/>
        </p:nvSpPr>
        <p:spPr>
          <a:xfrm>
            <a:off x="262924" y="18211"/>
            <a:ext cx="9585435" cy="2246769"/>
          </a:xfrm>
          <a:prstGeom prst="rect">
            <a:avLst/>
          </a:prstGeom>
          <a:noFill/>
        </p:spPr>
        <p:txBody>
          <a:bodyPr wrap="square" rtlCol="0">
            <a:spAutoFit/>
          </a:bodyPr>
          <a:lstStyle/>
          <a:p>
            <a:r>
              <a:rPr lang="ja-JP" altLang="en-US" sz="1400" b="1" dirty="0"/>
              <a:t>冗長トポロジ例 </a:t>
            </a:r>
            <a:r>
              <a:rPr lang="en-US" altLang="ja-JP" sz="1400" b="1" dirty="0" smtClean="0"/>
              <a:t>#2:</a:t>
            </a:r>
            <a:endParaRPr lang="en-US" altLang="ja-JP" sz="1400" b="1" dirty="0"/>
          </a:p>
          <a:p>
            <a:r>
              <a:rPr kumimoji="1" lang="ja-JP" altLang="en-US" sz="1400" dirty="0" smtClean="0"/>
              <a:t>コントローラ用のローカルネットワークが </a:t>
            </a:r>
            <a:r>
              <a:rPr kumimoji="1" lang="en-US" altLang="ja-JP" sz="1400" dirty="0" smtClean="0"/>
              <a:t>1 </a:t>
            </a:r>
            <a:r>
              <a:rPr kumimoji="1" lang="ja-JP" altLang="en-US" sz="1400" dirty="0" smtClean="0"/>
              <a:t>つあり、複数台のコントローラが接続されている。</a:t>
            </a:r>
            <a:endParaRPr kumimoji="1" lang="en-US" altLang="ja-JP" sz="1400" dirty="0" smtClean="0"/>
          </a:p>
          <a:p>
            <a:r>
              <a:rPr kumimoji="1" lang="ja-JP" altLang="en-US" sz="1400" dirty="0" smtClean="0"/>
              <a:t>同様に、中継ゲートウェイネットワークが </a:t>
            </a:r>
            <a:r>
              <a:rPr kumimoji="1" lang="en-US" altLang="ja-JP" sz="1400" dirty="0" smtClean="0"/>
              <a:t>1 </a:t>
            </a:r>
            <a:r>
              <a:rPr kumimoji="1" lang="ja-JP" altLang="en-US" sz="1400" dirty="0" smtClean="0"/>
              <a:t>つあり、複数台の中継ゲートウェイが接続されている。</a:t>
            </a:r>
            <a:endParaRPr kumimoji="1" lang="en-US" altLang="ja-JP" sz="1400" dirty="0" smtClean="0"/>
          </a:p>
          <a:p>
            <a:r>
              <a:rPr lang="ja-JP" altLang="en-US" sz="1400" b="1" dirty="0" smtClean="0"/>
              <a:t>動作</a:t>
            </a:r>
            <a:r>
              <a:rPr lang="ja-JP" altLang="en-US" sz="1400" b="1" dirty="0"/>
              <a:t>の仕組み</a:t>
            </a:r>
            <a:r>
              <a:rPr lang="en-US" altLang="ja-JP" sz="1400" b="1" dirty="0"/>
              <a:t>:</a:t>
            </a:r>
          </a:p>
          <a:p>
            <a:r>
              <a:rPr lang="ja-JP" altLang="en-US" sz="1400" dirty="0"/>
              <a:t>コントローラ </a:t>
            </a:r>
            <a:r>
              <a:rPr lang="en-US" altLang="ja-JP" sz="1400" dirty="0"/>
              <a:t>1 </a:t>
            </a:r>
            <a:r>
              <a:rPr lang="ja-JP" altLang="en-US" sz="1400" dirty="0" smtClean="0"/>
              <a:t>が</a:t>
            </a:r>
            <a:r>
              <a:rPr lang="ja-JP" altLang="en-US" sz="1400" dirty="0"/>
              <a:t>ダウンした場合、すべてのユーザーはコントローラ </a:t>
            </a:r>
            <a:r>
              <a:rPr lang="en-US" altLang="ja-JP" sz="1400" dirty="0"/>
              <a:t>2 </a:t>
            </a:r>
            <a:r>
              <a:rPr lang="ja-JP" altLang="en-US" sz="1400" dirty="0"/>
              <a:t>を用いる。</a:t>
            </a:r>
            <a:endParaRPr lang="en-US" altLang="ja-JP" sz="1400" dirty="0"/>
          </a:p>
          <a:p>
            <a:r>
              <a:rPr lang="ja-JP" altLang="en-US" sz="1400" dirty="0"/>
              <a:t>コントローラ </a:t>
            </a:r>
            <a:r>
              <a:rPr lang="en-US" altLang="ja-JP" sz="1400" dirty="0"/>
              <a:t>2 </a:t>
            </a:r>
            <a:r>
              <a:rPr lang="ja-JP" altLang="en-US" sz="1400" dirty="0" smtClean="0"/>
              <a:t>が</a:t>
            </a:r>
            <a:r>
              <a:rPr lang="ja-JP" altLang="en-US" sz="1400" dirty="0"/>
              <a:t>ダウンした場合、すべてのユーザーはコントローラ </a:t>
            </a:r>
            <a:r>
              <a:rPr lang="en-US" altLang="ja-JP" sz="1400" dirty="0"/>
              <a:t>1 </a:t>
            </a:r>
            <a:r>
              <a:rPr lang="ja-JP" altLang="en-US" sz="1400" dirty="0"/>
              <a:t>を用いる。</a:t>
            </a:r>
            <a:endParaRPr lang="en-US" altLang="ja-JP" sz="1400" dirty="0"/>
          </a:p>
          <a:p>
            <a:r>
              <a:rPr lang="ja-JP" altLang="en-US" sz="1400" dirty="0"/>
              <a:t>中継ゲートウェイの一部がダウンした場合は、すべてのユーザーは生存している他の中継ゲートウェイを用いる</a:t>
            </a:r>
            <a:r>
              <a:rPr lang="ja-JP" altLang="en-US" sz="1400" dirty="0" smtClean="0"/>
              <a:t>。</a:t>
            </a:r>
            <a:endParaRPr lang="en-US" altLang="ja-JP" sz="1400" dirty="0" smtClean="0"/>
          </a:p>
          <a:p>
            <a:r>
              <a:rPr lang="ja-JP" altLang="en-US" sz="1400" dirty="0"/>
              <a:t>インターネット接続系は単一のため、これがダウンすると、全ユーザーへのサービスが完全に停止する</a:t>
            </a:r>
            <a:r>
              <a:rPr lang="ja-JP" altLang="en-US" sz="1400" dirty="0" smtClean="0"/>
              <a:t>。</a:t>
            </a:r>
            <a:endParaRPr lang="en-US" altLang="ja-JP" sz="1400" dirty="0" smtClean="0"/>
          </a:p>
          <a:p>
            <a:r>
              <a:rPr kumimoji="1" lang="ja-JP" altLang="en-US" sz="1400" dirty="0" smtClean="0"/>
              <a:t>「冗長トポロジ </a:t>
            </a:r>
            <a:r>
              <a:rPr kumimoji="1" lang="en-US" altLang="ja-JP" sz="1400" dirty="0" smtClean="0"/>
              <a:t>#1</a:t>
            </a:r>
            <a:r>
              <a:rPr kumimoji="1" lang="ja-JP" altLang="en-US" sz="1400" dirty="0" smtClean="0"/>
              <a:t>」とあまり変わらないが、コントローラと中継ゲートウェイを異なるファシリティや回線に設置してコストを下げる</a:t>
            </a:r>
          </a:p>
          <a:p>
            <a:r>
              <a:rPr kumimoji="1" lang="ja-JP" altLang="en-US" sz="1400" dirty="0" smtClean="0"/>
              <a:t>ことが可能である。</a:t>
            </a:r>
            <a:endParaRPr kumimoji="1" lang="ja-JP" altLang="en-US" sz="1400" dirty="0"/>
          </a:p>
        </p:txBody>
      </p:sp>
      <p:cxnSp>
        <p:nvCxnSpPr>
          <p:cNvPr id="91" name="直線コネクタ 90"/>
          <p:cNvCxnSpPr/>
          <p:nvPr/>
        </p:nvCxnSpPr>
        <p:spPr>
          <a:xfrm flipH="1">
            <a:off x="7706084" y="2824733"/>
            <a:ext cx="141792" cy="1009533"/>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70" name="楕円 69"/>
          <p:cNvSpPr/>
          <p:nvPr/>
        </p:nvSpPr>
        <p:spPr>
          <a:xfrm>
            <a:off x="1879770" y="3694496"/>
            <a:ext cx="2392824" cy="2800897"/>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1" name="テキスト ボックス 70"/>
          <p:cNvSpPr txBox="1"/>
          <p:nvPr/>
        </p:nvSpPr>
        <p:spPr>
          <a:xfrm>
            <a:off x="2156400" y="4563841"/>
            <a:ext cx="1988784" cy="923330"/>
          </a:xfrm>
          <a:prstGeom prst="rect">
            <a:avLst/>
          </a:prstGeom>
          <a:noFill/>
        </p:spPr>
        <p:txBody>
          <a:bodyPr wrap="square" rtlCol="0">
            <a:spAutoFit/>
          </a:bodyPr>
          <a:lstStyle/>
          <a:p>
            <a:r>
              <a:rPr kumimoji="1" lang="ja-JP" altLang="en-US" dirty="0" smtClean="0"/>
              <a:t>ローカル</a:t>
            </a:r>
            <a:endParaRPr kumimoji="1" lang="en-US" altLang="ja-JP" dirty="0" smtClean="0"/>
          </a:p>
          <a:p>
            <a:r>
              <a:rPr kumimoji="1" lang="ja-JP" altLang="en-US" dirty="0" smtClean="0"/>
              <a:t>ネットワーク</a:t>
            </a:r>
            <a:endParaRPr kumimoji="1" lang="en-US" altLang="ja-JP" dirty="0" smtClean="0"/>
          </a:p>
          <a:p>
            <a:r>
              <a:rPr lang="en-US" altLang="ja-JP" dirty="0" smtClean="0"/>
              <a:t>(</a:t>
            </a:r>
            <a:r>
              <a:rPr lang="ja-JP" altLang="en-US" dirty="0" smtClean="0"/>
              <a:t>コントローラ用</a:t>
            </a:r>
            <a:r>
              <a:rPr lang="en-US" altLang="ja-JP" dirty="0" smtClean="0"/>
              <a:t>)</a:t>
            </a:r>
            <a:endParaRPr kumimoji="1" lang="ja-JP" altLang="en-US" dirty="0"/>
          </a:p>
        </p:txBody>
      </p:sp>
      <p:cxnSp>
        <p:nvCxnSpPr>
          <p:cNvPr id="73" name="直線コネクタ 72"/>
          <p:cNvCxnSpPr/>
          <p:nvPr/>
        </p:nvCxnSpPr>
        <p:spPr>
          <a:xfrm>
            <a:off x="2695481" y="3059849"/>
            <a:ext cx="129560" cy="634647"/>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74" name="直線コネクタ 73"/>
          <p:cNvCxnSpPr/>
          <p:nvPr/>
        </p:nvCxnSpPr>
        <p:spPr>
          <a:xfrm flipH="1">
            <a:off x="3453992" y="2787925"/>
            <a:ext cx="141792" cy="1009533"/>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75" name="テキスト ボックス 74"/>
          <p:cNvSpPr txBox="1"/>
          <p:nvPr/>
        </p:nvSpPr>
        <p:spPr>
          <a:xfrm>
            <a:off x="9230027" y="1158075"/>
            <a:ext cx="2655634" cy="5509200"/>
          </a:xfrm>
          <a:prstGeom prst="rect">
            <a:avLst/>
          </a:prstGeom>
          <a:solidFill>
            <a:srgbClr val="FFFFCC"/>
          </a:solidFill>
        </p:spPr>
        <p:txBody>
          <a:bodyPr wrap="square" rtlCol="0">
            <a:spAutoFit/>
          </a:bodyPr>
          <a:lstStyle/>
          <a:p>
            <a:r>
              <a:rPr kumimoji="1" lang="ja-JP" altLang="en-US" sz="1600" dirty="0" smtClean="0"/>
              <a:t>メリット</a:t>
            </a:r>
          </a:p>
          <a:p>
            <a:pPr marL="285750" indent="-285750">
              <a:buFont typeface="Arial" panose="020B0604020202020204" pitchFamily="34" charset="0"/>
              <a:buChar char="•"/>
            </a:pPr>
            <a:r>
              <a:rPr kumimoji="1" lang="ja-JP" altLang="en-US" sz="1600" dirty="0" smtClean="0"/>
              <a:t>コントローラと中継ゲートウェイとを別々の基盤上に構築することができる。</a:t>
            </a:r>
            <a:endParaRPr kumimoji="1" lang="en-US" altLang="ja-JP" sz="1600" dirty="0" smtClean="0"/>
          </a:p>
          <a:p>
            <a:pPr marL="285750" indent="-285750">
              <a:buFont typeface="Arial" panose="020B0604020202020204" pitchFamily="34" charset="0"/>
              <a:buChar char="•"/>
            </a:pPr>
            <a:r>
              <a:rPr kumimoji="1" lang="ja-JP" altLang="en-US" sz="1600" dirty="0" smtClean="0"/>
              <a:t>例</a:t>
            </a:r>
            <a:r>
              <a:rPr kumimoji="1" lang="en-US" altLang="ja-JP" sz="1600" dirty="0" smtClean="0"/>
              <a:t>: </a:t>
            </a:r>
            <a:r>
              <a:rPr kumimoji="1" lang="ja-JP" altLang="en-US" sz="1600" dirty="0" smtClean="0"/>
              <a:t>コントローラは </a:t>
            </a:r>
            <a:r>
              <a:rPr kumimoji="1" lang="en-US" altLang="ja-JP" sz="1600" dirty="0" smtClean="0"/>
              <a:t>AWS</a:t>
            </a:r>
            <a:r>
              <a:rPr kumimoji="1" lang="ja-JP" altLang="en-US" sz="1600" dirty="0" err="1" smtClean="0"/>
              <a:t>、</a:t>
            </a:r>
            <a:r>
              <a:rPr kumimoji="1" lang="ja-JP" altLang="en-US" sz="1600" dirty="0" smtClean="0"/>
              <a:t>中継ゲートウェイは安価なフレッツ </a:t>
            </a:r>
            <a:r>
              <a:rPr kumimoji="1" lang="en-US" altLang="ja-JP" sz="1600" dirty="0" smtClean="0"/>
              <a:t>ISP </a:t>
            </a:r>
            <a:r>
              <a:rPr kumimoji="1" lang="ja-JP" altLang="en-US" sz="1600" dirty="0" smtClean="0"/>
              <a:t>回線、など</a:t>
            </a:r>
            <a:endParaRPr kumimoji="1" lang="en-US" altLang="ja-JP" sz="1600" dirty="0" smtClean="0"/>
          </a:p>
          <a:p>
            <a:pPr marL="285750" indent="-285750">
              <a:buFont typeface="Arial" panose="020B0604020202020204" pitchFamily="34" charset="0"/>
              <a:buChar char="•"/>
            </a:pPr>
            <a:r>
              <a:rPr lang="ja-JP" altLang="en-US" sz="1600" dirty="0"/>
              <a:t>コントローラや中継ゲートウェイそのもののダウンに対応できる</a:t>
            </a:r>
            <a:r>
              <a:rPr lang="ja-JP" altLang="en-US" sz="1600" dirty="0" smtClean="0"/>
              <a:t>。</a:t>
            </a:r>
            <a:endParaRPr kumimoji="1" lang="en-US" altLang="ja-JP" sz="1600" dirty="0" smtClean="0"/>
          </a:p>
          <a:p>
            <a:endParaRPr lang="en-US" altLang="ja-JP" sz="1600" dirty="0" smtClean="0"/>
          </a:p>
          <a:p>
            <a:r>
              <a:rPr kumimoji="1" lang="ja-JP" altLang="en-US" sz="1600" dirty="0" smtClean="0"/>
              <a:t>デメリット</a:t>
            </a:r>
            <a:endParaRPr kumimoji="1" lang="en-US" altLang="ja-JP" sz="1600" dirty="0" smtClean="0"/>
          </a:p>
          <a:p>
            <a:pPr marL="285750" indent="-285750">
              <a:buFont typeface="Arial" panose="020B0604020202020204" pitchFamily="34" charset="0"/>
              <a:buChar char="•"/>
            </a:pPr>
            <a:r>
              <a:rPr kumimoji="1" lang="ja-JP" altLang="en-US" sz="1600" dirty="0" smtClean="0"/>
              <a:t>ローカルネットワーク機器やインターネット接続系がダウンした場合は、全サービスが停止する。</a:t>
            </a:r>
            <a:endParaRPr kumimoji="1" lang="en-US" altLang="ja-JP" sz="1600" dirty="0" smtClean="0"/>
          </a:p>
          <a:p>
            <a:endParaRPr lang="en-US" altLang="ja-JP" sz="1600" dirty="0"/>
          </a:p>
          <a:p>
            <a:r>
              <a:rPr kumimoji="1" lang="ja-JP" altLang="en-US" sz="1600" dirty="0" smtClean="0"/>
              <a:t>考察</a:t>
            </a:r>
            <a:endParaRPr kumimoji="1" lang="en-US" altLang="ja-JP" sz="1600" dirty="0" smtClean="0"/>
          </a:p>
          <a:p>
            <a:pPr marL="285750" indent="-285750">
              <a:buFont typeface="Arial" panose="020B0604020202020204" pitchFamily="34" charset="0"/>
              <a:buChar char="•"/>
            </a:pPr>
            <a:r>
              <a:rPr kumimoji="1" lang="ja-JP" altLang="en-US" sz="1600" dirty="0" smtClean="0"/>
              <a:t>ローカルネットワークやインターネット接続系の安定性が他の方法で担保されている場合に利用可能。</a:t>
            </a:r>
            <a:endParaRPr kumimoji="1" lang="ja-JP" altLang="en-US" sz="1600" dirty="0"/>
          </a:p>
        </p:txBody>
      </p:sp>
      <p:sp>
        <p:nvSpPr>
          <p:cNvPr id="76" name="テキスト ボックス 75"/>
          <p:cNvSpPr txBox="1"/>
          <p:nvPr/>
        </p:nvSpPr>
        <p:spPr>
          <a:xfrm>
            <a:off x="892130" y="6638776"/>
            <a:ext cx="7502879" cy="276999"/>
          </a:xfrm>
          <a:prstGeom prst="rect">
            <a:avLst/>
          </a:prstGeom>
          <a:noFill/>
        </p:spPr>
        <p:txBody>
          <a:bodyPr wrap="square" rtlCol="0">
            <a:spAutoFit/>
          </a:bodyPr>
          <a:lstStyle/>
          <a:p>
            <a:r>
              <a:rPr kumimoji="1" lang="ja-JP" altLang="en-US" sz="1200" b="1" dirty="0" smtClean="0">
                <a:solidFill>
                  <a:srgbClr val="0000FF"/>
                </a:solidFill>
              </a:rPr>
              <a:t>簡単のため、冗長コントローラが </a:t>
            </a:r>
            <a:r>
              <a:rPr kumimoji="1" lang="en-US" altLang="ja-JP" sz="1200" b="1" dirty="0" smtClean="0">
                <a:solidFill>
                  <a:srgbClr val="0000FF"/>
                </a:solidFill>
              </a:rPr>
              <a:t>2 </a:t>
            </a:r>
            <a:r>
              <a:rPr kumimoji="1" lang="ja-JP" altLang="en-US" sz="1200" b="1" dirty="0" smtClean="0">
                <a:solidFill>
                  <a:srgbClr val="0000FF"/>
                </a:solidFill>
              </a:rPr>
              <a:t>台の例示であるが、</a:t>
            </a:r>
            <a:r>
              <a:rPr kumimoji="1" lang="en-US" altLang="ja-JP" sz="1200" b="1" dirty="0" smtClean="0">
                <a:solidFill>
                  <a:srgbClr val="0000FF"/>
                </a:solidFill>
              </a:rPr>
              <a:t>3 </a:t>
            </a:r>
            <a:r>
              <a:rPr kumimoji="1" lang="ja-JP" altLang="en-US" sz="1200" b="1" dirty="0" smtClean="0">
                <a:solidFill>
                  <a:srgbClr val="0000FF"/>
                </a:solidFill>
              </a:rPr>
              <a:t>台以上への冗長も可能であり、設定方法は同様である。</a:t>
            </a:r>
            <a:endParaRPr kumimoji="1" lang="ja-JP" altLang="en-US" sz="1200" b="1" dirty="0">
              <a:solidFill>
                <a:srgbClr val="0000FF"/>
              </a:solidFill>
            </a:endParaRPr>
          </a:p>
        </p:txBody>
      </p:sp>
    </p:spTree>
    <p:extLst>
      <p:ext uri="{BB962C8B-B14F-4D97-AF65-F5344CB8AC3E}">
        <p14:creationId xmlns:p14="http://schemas.microsoft.com/office/powerpoint/2010/main" val="378033602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楕円 80"/>
          <p:cNvSpPr/>
          <p:nvPr/>
        </p:nvSpPr>
        <p:spPr>
          <a:xfrm>
            <a:off x="4859434" y="3546197"/>
            <a:ext cx="2392824" cy="3026979"/>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123</a:t>
            </a:fld>
            <a:endParaRPr kumimoji="1" lang="ja-JP" altLang="en-US" dirty="0"/>
          </a:p>
        </p:txBody>
      </p:sp>
      <p:grpSp>
        <p:nvGrpSpPr>
          <p:cNvPr id="5" name="Group 4338"/>
          <p:cNvGrpSpPr>
            <a:grpSpLocks/>
          </p:cNvGrpSpPr>
          <p:nvPr/>
        </p:nvGrpSpPr>
        <p:grpSpPr bwMode="auto">
          <a:xfrm>
            <a:off x="385576" y="3399723"/>
            <a:ext cx="501869" cy="756484"/>
            <a:chOff x="536" y="997"/>
            <a:chExt cx="492" cy="685"/>
          </a:xfrm>
        </p:grpSpPr>
        <p:sp>
          <p:nvSpPr>
            <p:cNvPr id="6"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6"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7"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3"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4"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5"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6"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7"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8"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29"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30" name="テキスト ボックス 29"/>
          <p:cNvSpPr txBox="1"/>
          <p:nvPr/>
        </p:nvSpPr>
        <p:spPr>
          <a:xfrm>
            <a:off x="-111240" y="4212256"/>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1</a:t>
            </a:r>
            <a:endParaRPr kumimoji="1" lang="ja-JP" altLang="en-US" dirty="0"/>
          </a:p>
        </p:txBody>
      </p:sp>
      <p:grpSp>
        <p:nvGrpSpPr>
          <p:cNvPr id="31" name="Group 4338"/>
          <p:cNvGrpSpPr>
            <a:grpSpLocks/>
          </p:cNvGrpSpPr>
          <p:nvPr/>
        </p:nvGrpSpPr>
        <p:grpSpPr bwMode="auto">
          <a:xfrm>
            <a:off x="627609" y="5181683"/>
            <a:ext cx="501869" cy="756484"/>
            <a:chOff x="536" y="997"/>
            <a:chExt cx="492" cy="685"/>
          </a:xfrm>
        </p:grpSpPr>
        <p:sp>
          <p:nvSpPr>
            <p:cNvPr id="32"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4"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5"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6"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7"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38"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9"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0"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1"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42"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43"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4"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5"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6"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7"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8"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49"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0"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1"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2"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3"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4"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55"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56" name="テキスト ボックス 55"/>
          <p:cNvSpPr txBox="1"/>
          <p:nvPr/>
        </p:nvSpPr>
        <p:spPr>
          <a:xfrm>
            <a:off x="175962" y="5915257"/>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2</a:t>
            </a:r>
            <a:endParaRPr kumimoji="1" lang="ja-JP" altLang="en-US" dirty="0"/>
          </a:p>
        </p:txBody>
      </p:sp>
      <p:pic>
        <p:nvPicPr>
          <p:cNvPr id="57"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90273" y="4041098"/>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8"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90273" y="4686344"/>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9"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98807" y="5241371"/>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0" name="テキスト ボックス 59"/>
          <p:cNvSpPr txBox="1"/>
          <p:nvPr/>
        </p:nvSpPr>
        <p:spPr>
          <a:xfrm>
            <a:off x="5707342" y="3719815"/>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61" name="テキスト ボックス 60"/>
          <p:cNvSpPr txBox="1"/>
          <p:nvPr/>
        </p:nvSpPr>
        <p:spPr>
          <a:xfrm>
            <a:off x="5707342" y="4468096"/>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62" name="テキスト ボックス 61"/>
          <p:cNvSpPr txBox="1"/>
          <p:nvPr/>
        </p:nvSpPr>
        <p:spPr>
          <a:xfrm>
            <a:off x="5707341" y="4929211"/>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pic>
        <p:nvPicPr>
          <p:cNvPr id="63"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90273" y="5898915"/>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4" name="テキスト ボックス 63"/>
          <p:cNvSpPr txBox="1"/>
          <p:nvPr/>
        </p:nvSpPr>
        <p:spPr>
          <a:xfrm>
            <a:off x="5698807" y="5586755"/>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82" name="テキスト ボックス 81"/>
          <p:cNvSpPr txBox="1"/>
          <p:nvPr/>
        </p:nvSpPr>
        <p:spPr>
          <a:xfrm>
            <a:off x="4541696" y="4571092"/>
            <a:ext cx="1988784" cy="1200329"/>
          </a:xfrm>
          <a:prstGeom prst="rect">
            <a:avLst/>
          </a:prstGeom>
          <a:noFill/>
        </p:spPr>
        <p:txBody>
          <a:bodyPr wrap="square" rtlCol="0">
            <a:spAutoFit/>
          </a:bodyPr>
          <a:lstStyle/>
          <a:p>
            <a:r>
              <a:rPr kumimoji="1" lang="ja-JP" altLang="en-US" dirty="0" smtClean="0"/>
              <a:t>ローカル</a:t>
            </a:r>
            <a:endParaRPr kumimoji="1" lang="en-US" altLang="ja-JP" dirty="0" smtClean="0"/>
          </a:p>
          <a:p>
            <a:r>
              <a:rPr kumimoji="1" lang="ja-JP" altLang="en-US" dirty="0" smtClean="0"/>
              <a:t>ネットワーク</a:t>
            </a:r>
            <a:endParaRPr kumimoji="1" lang="en-US" altLang="ja-JP" dirty="0" smtClean="0"/>
          </a:p>
          <a:p>
            <a:r>
              <a:rPr lang="en-US" altLang="ja-JP" dirty="0" smtClean="0"/>
              <a:t>(</a:t>
            </a:r>
            <a:r>
              <a:rPr lang="ja-JP" altLang="en-US" dirty="0" smtClean="0"/>
              <a:t>中継ゲートウェイ用</a:t>
            </a:r>
            <a:r>
              <a:rPr lang="en-US" altLang="ja-JP" dirty="0" smtClean="0"/>
              <a:t>)</a:t>
            </a:r>
            <a:endParaRPr kumimoji="1" lang="ja-JP" altLang="en-US" dirty="0"/>
          </a:p>
        </p:txBody>
      </p:sp>
      <p:cxnSp>
        <p:nvCxnSpPr>
          <p:cNvPr id="85" name="直線コネクタ 84"/>
          <p:cNvCxnSpPr/>
          <p:nvPr/>
        </p:nvCxnSpPr>
        <p:spPr>
          <a:xfrm>
            <a:off x="5630177" y="2911550"/>
            <a:ext cx="129560" cy="634647"/>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87" name="雲 86"/>
          <p:cNvSpPr/>
          <p:nvPr/>
        </p:nvSpPr>
        <p:spPr>
          <a:xfrm>
            <a:off x="894406" y="1949854"/>
            <a:ext cx="6088806" cy="1095703"/>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6" name="テキスト ボックス 85"/>
          <p:cNvSpPr txBox="1"/>
          <p:nvPr/>
        </p:nvSpPr>
        <p:spPr>
          <a:xfrm>
            <a:off x="2827788" y="2276177"/>
            <a:ext cx="1820917" cy="369332"/>
          </a:xfrm>
          <a:prstGeom prst="rect">
            <a:avLst/>
          </a:prstGeom>
          <a:noFill/>
        </p:spPr>
        <p:txBody>
          <a:bodyPr wrap="square" rtlCol="0">
            <a:spAutoFit/>
          </a:bodyPr>
          <a:lstStyle/>
          <a:p>
            <a:r>
              <a:rPr kumimoji="1" lang="ja-JP" altLang="en-US" b="1" dirty="0" smtClean="0">
                <a:solidFill>
                  <a:schemeClr val="bg1"/>
                </a:solidFill>
              </a:rPr>
              <a:t>インターネット</a:t>
            </a:r>
            <a:endParaRPr kumimoji="1" lang="ja-JP" altLang="en-US" b="1" dirty="0">
              <a:solidFill>
                <a:schemeClr val="bg1"/>
              </a:solidFill>
            </a:endParaRPr>
          </a:p>
        </p:txBody>
      </p:sp>
      <p:sp>
        <p:nvSpPr>
          <p:cNvPr id="89" name="テキスト ボックス 88"/>
          <p:cNvSpPr txBox="1"/>
          <p:nvPr/>
        </p:nvSpPr>
        <p:spPr>
          <a:xfrm>
            <a:off x="385576" y="219855"/>
            <a:ext cx="10082050" cy="1815882"/>
          </a:xfrm>
          <a:prstGeom prst="rect">
            <a:avLst/>
          </a:prstGeom>
          <a:noFill/>
        </p:spPr>
        <p:txBody>
          <a:bodyPr wrap="square" rtlCol="0">
            <a:spAutoFit/>
          </a:bodyPr>
          <a:lstStyle/>
          <a:p>
            <a:r>
              <a:rPr lang="ja-JP" altLang="en-US" sz="1400" b="1" dirty="0"/>
              <a:t>冗長トポロジ例 </a:t>
            </a:r>
            <a:r>
              <a:rPr lang="en-US" altLang="ja-JP" sz="1400" b="1" dirty="0" smtClean="0"/>
              <a:t>#3:</a:t>
            </a:r>
            <a:endParaRPr lang="en-US" altLang="ja-JP" sz="1400" b="1" dirty="0"/>
          </a:p>
          <a:p>
            <a:r>
              <a:rPr kumimoji="1" lang="ja-JP" altLang="en-US" sz="1400" dirty="0" smtClean="0"/>
              <a:t>コントローラ用のローカルネットワークがいくつかあり、複数台のコントローラが分散して接続されている。</a:t>
            </a:r>
            <a:endParaRPr kumimoji="1" lang="en-US" altLang="ja-JP" sz="1400" dirty="0" smtClean="0"/>
          </a:p>
          <a:p>
            <a:r>
              <a:rPr kumimoji="1" lang="ja-JP" altLang="en-US" sz="1400" dirty="0" smtClean="0"/>
              <a:t>中継ゲートウェイネットワークが </a:t>
            </a:r>
            <a:r>
              <a:rPr kumimoji="1" lang="en-US" altLang="ja-JP" sz="1400" dirty="0" smtClean="0"/>
              <a:t>1 </a:t>
            </a:r>
            <a:r>
              <a:rPr kumimoji="1" lang="ja-JP" altLang="en-US" sz="1400" dirty="0" smtClean="0"/>
              <a:t>つあり、複数台の中継ゲートウェイが接続されている。</a:t>
            </a:r>
            <a:endParaRPr kumimoji="1" lang="en-US" altLang="ja-JP" sz="1400" dirty="0" smtClean="0"/>
          </a:p>
          <a:p>
            <a:r>
              <a:rPr lang="ja-JP" altLang="en-US" sz="1400" b="1" dirty="0"/>
              <a:t>動作の仕組み</a:t>
            </a:r>
            <a:r>
              <a:rPr lang="en-US" altLang="ja-JP" sz="1400" b="1" dirty="0"/>
              <a:t>:</a:t>
            </a:r>
          </a:p>
          <a:p>
            <a:r>
              <a:rPr lang="ja-JP" altLang="en-US" sz="1400" dirty="0"/>
              <a:t>コントローラ </a:t>
            </a:r>
            <a:r>
              <a:rPr lang="en-US" altLang="ja-JP" sz="1400" dirty="0"/>
              <a:t>1 </a:t>
            </a:r>
            <a:r>
              <a:rPr lang="ja-JP" altLang="en-US" sz="1400" dirty="0"/>
              <a:t>またはそのインターネット接続がダウンした場合、すべてのユーザーはコントローラ </a:t>
            </a:r>
            <a:r>
              <a:rPr lang="en-US" altLang="ja-JP" sz="1400" dirty="0"/>
              <a:t>2 </a:t>
            </a:r>
            <a:r>
              <a:rPr lang="ja-JP" altLang="en-US" sz="1400" dirty="0"/>
              <a:t>を用いる。</a:t>
            </a:r>
            <a:endParaRPr lang="en-US" altLang="ja-JP" sz="1400" dirty="0"/>
          </a:p>
          <a:p>
            <a:r>
              <a:rPr lang="ja-JP" altLang="en-US" sz="1400" dirty="0"/>
              <a:t>コントローラ </a:t>
            </a:r>
            <a:r>
              <a:rPr lang="en-US" altLang="ja-JP" sz="1400" dirty="0"/>
              <a:t>2 </a:t>
            </a:r>
            <a:r>
              <a:rPr lang="ja-JP" altLang="en-US" sz="1400" dirty="0"/>
              <a:t>またはそのインターネット接続がダウンした場合、すべてのユーザーはコントローラ </a:t>
            </a:r>
            <a:r>
              <a:rPr lang="en-US" altLang="ja-JP" sz="1400" dirty="0"/>
              <a:t>1 </a:t>
            </a:r>
            <a:r>
              <a:rPr lang="ja-JP" altLang="en-US" sz="1400" dirty="0"/>
              <a:t>を用いる。</a:t>
            </a:r>
            <a:endParaRPr lang="en-US" altLang="ja-JP" sz="1400" dirty="0"/>
          </a:p>
          <a:p>
            <a:r>
              <a:rPr lang="ja-JP" altLang="en-US" sz="1400" dirty="0"/>
              <a:t>中継ゲートウェイの一部がダウンした場合は、すべてのユーザーは生存している他の中継ゲートウェイを用いる。</a:t>
            </a:r>
            <a:endParaRPr lang="en-US" altLang="ja-JP" sz="1400" dirty="0"/>
          </a:p>
          <a:p>
            <a:r>
              <a:rPr kumimoji="1" lang="ja-JP" altLang="en-US" sz="1400" dirty="0" smtClean="0"/>
              <a:t>中継ゲートウェイのインターネット接続系は単一なので、これがダウンすると、全ユーザーの通信は停止し不能になる。</a:t>
            </a:r>
            <a:endParaRPr kumimoji="1" lang="ja-JP" altLang="en-US" sz="1400" dirty="0"/>
          </a:p>
        </p:txBody>
      </p:sp>
      <p:cxnSp>
        <p:nvCxnSpPr>
          <p:cNvPr id="91" name="直線コネクタ 90"/>
          <p:cNvCxnSpPr/>
          <p:nvPr/>
        </p:nvCxnSpPr>
        <p:spPr>
          <a:xfrm flipH="1">
            <a:off x="6388688" y="2639626"/>
            <a:ext cx="141792" cy="1009533"/>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70" name="楕円 69"/>
          <p:cNvSpPr/>
          <p:nvPr/>
        </p:nvSpPr>
        <p:spPr>
          <a:xfrm>
            <a:off x="562374" y="3509390"/>
            <a:ext cx="2392824" cy="1531622"/>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1" name="テキスト ボックス 70"/>
          <p:cNvSpPr txBox="1"/>
          <p:nvPr/>
        </p:nvSpPr>
        <p:spPr>
          <a:xfrm>
            <a:off x="1088451" y="3823809"/>
            <a:ext cx="1988784" cy="923330"/>
          </a:xfrm>
          <a:prstGeom prst="rect">
            <a:avLst/>
          </a:prstGeom>
          <a:noFill/>
        </p:spPr>
        <p:txBody>
          <a:bodyPr wrap="square" rtlCol="0">
            <a:spAutoFit/>
          </a:bodyPr>
          <a:lstStyle/>
          <a:p>
            <a:r>
              <a:rPr kumimoji="1" lang="ja-JP" altLang="en-US" dirty="0" smtClean="0"/>
              <a:t>ローカル</a:t>
            </a:r>
            <a:endParaRPr kumimoji="1" lang="en-US" altLang="ja-JP" dirty="0" smtClean="0"/>
          </a:p>
          <a:p>
            <a:r>
              <a:rPr kumimoji="1" lang="ja-JP" altLang="en-US" dirty="0" smtClean="0"/>
              <a:t>ネットワーク</a:t>
            </a:r>
            <a:endParaRPr kumimoji="1" lang="en-US" altLang="ja-JP" dirty="0" smtClean="0"/>
          </a:p>
          <a:p>
            <a:r>
              <a:rPr lang="en-US" altLang="ja-JP" dirty="0" smtClean="0"/>
              <a:t>(</a:t>
            </a:r>
            <a:r>
              <a:rPr lang="ja-JP" altLang="en-US" dirty="0" smtClean="0"/>
              <a:t>コントローラ </a:t>
            </a:r>
            <a:r>
              <a:rPr lang="en-US" altLang="ja-JP" dirty="0" smtClean="0"/>
              <a:t>1</a:t>
            </a:r>
            <a:r>
              <a:rPr lang="ja-JP" altLang="en-US" dirty="0" smtClean="0"/>
              <a:t>用</a:t>
            </a:r>
            <a:r>
              <a:rPr lang="en-US" altLang="ja-JP" dirty="0" smtClean="0"/>
              <a:t>)</a:t>
            </a:r>
            <a:endParaRPr kumimoji="1" lang="ja-JP" altLang="en-US" dirty="0"/>
          </a:p>
        </p:txBody>
      </p:sp>
      <p:cxnSp>
        <p:nvCxnSpPr>
          <p:cNvPr id="73" name="直線コネクタ 72"/>
          <p:cNvCxnSpPr/>
          <p:nvPr/>
        </p:nvCxnSpPr>
        <p:spPr>
          <a:xfrm>
            <a:off x="1378085" y="2874742"/>
            <a:ext cx="129560" cy="634647"/>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74" name="直線コネクタ 73"/>
          <p:cNvCxnSpPr/>
          <p:nvPr/>
        </p:nvCxnSpPr>
        <p:spPr>
          <a:xfrm flipH="1">
            <a:off x="2136596" y="2602818"/>
            <a:ext cx="141792" cy="1009533"/>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76" name="楕円 75"/>
          <p:cNvSpPr/>
          <p:nvPr/>
        </p:nvSpPr>
        <p:spPr>
          <a:xfrm>
            <a:off x="1247677" y="5044385"/>
            <a:ext cx="2392824" cy="1531622"/>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7" name="テキスト ボックス 76"/>
          <p:cNvSpPr txBox="1"/>
          <p:nvPr/>
        </p:nvSpPr>
        <p:spPr>
          <a:xfrm>
            <a:off x="1550858" y="5508129"/>
            <a:ext cx="1988784" cy="923330"/>
          </a:xfrm>
          <a:prstGeom prst="rect">
            <a:avLst/>
          </a:prstGeom>
          <a:noFill/>
        </p:spPr>
        <p:txBody>
          <a:bodyPr wrap="square" rtlCol="0">
            <a:spAutoFit/>
          </a:bodyPr>
          <a:lstStyle/>
          <a:p>
            <a:r>
              <a:rPr kumimoji="1" lang="ja-JP" altLang="en-US" dirty="0" smtClean="0"/>
              <a:t>ローカル</a:t>
            </a:r>
            <a:endParaRPr kumimoji="1" lang="en-US" altLang="ja-JP" dirty="0" smtClean="0"/>
          </a:p>
          <a:p>
            <a:r>
              <a:rPr kumimoji="1" lang="ja-JP" altLang="en-US" dirty="0" smtClean="0"/>
              <a:t>ネットワーク</a:t>
            </a:r>
            <a:endParaRPr kumimoji="1" lang="en-US" altLang="ja-JP" dirty="0" smtClean="0"/>
          </a:p>
          <a:p>
            <a:r>
              <a:rPr lang="en-US" altLang="ja-JP" dirty="0" smtClean="0"/>
              <a:t>(</a:t>
            </a:r>
            <a:r>
              <a:rPr lang="ja-JP" altLang="en-US" dirty="0" smtClean="0"/>
              <a:t>コントローラ </a:t>
            </a:r>
            <a:r>
              <a:rPr lang="en-US" altLang="ja-JP" dirty="0" smtClean="0"/>
              <a:t>2</a:t>
            </a:r>
            <a:r>
              <a:rPr lang="ja-JP" altLang="en-US" dirty="0" smtClean="0"/>
              <a:t>用</a:t>
            </a:r>
            <a:r>
              <a:rPr lang="en-US" altLang="ja-JP" dirty="0" smtClean="0"/>
              <a:t>)</a:t>
            </a:r>
            <a:endParaRPr kumimoji="1" lang="ja-JP" altLang="en-US" dirty="0"/>
          </a:p>
        </p:txBody>
      </p:sp>
      <p:cxnSp>
        <p:nvCxnSpPr>
          <p:cNvPr id="78" name="直線コネクタ 77"/>
          <p:cNvCxnSpPr/>
          <p:nvPr/>
        </p:nvCxnSpPr>
        <p:spPr>
          <a:xfrm flipH="1">
            <a:off x="3389883" y="3045557"/>
            <a:ext cx="250618" cy="2355673"/>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cxnSp>
        <p:nvCxnSpPr>
          <p:cNvPr id="79" name="直線コネクタ 78"/>
          <p:cNvCxnSpPr/>
          <p:nvPr/>
        </p:nvCxnSpPr>
        <p:spPr>
          <a:xfrm>
            <a:off x="3078886" y="2835132"/>
            <a:ext cx="64780" cy="2348341"/>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83" name="テキスト ボックス 82"/>
          <p:cNvSpPr txBox="1"/>
          <p:nvPr/>
        </p:nvSpPr>
        <p:spPr>
          <a:xfrm>
            <a:off x="8690215" y="1624033"/>
            <a:ext cx="3112781" cy="4339650"/>
          </a:xfrm>
          <a:prstGeom prst="rect">
            <a:avLst/>
          </a:prstGeom>
          <a:solidFill>
            <a:srgbClr val="FFFFCC"/>
          </a:solidFill>
        </p:spPr>
        <p:txBody>
          <a:bodyPr wrap="square" rtlCol="0">
            <a:spAutoFit/>
          </a:bodyPr>
          <a:lstStyle/>
          <a:p>
            <a:r>
              <a:rPr kumimoji="1" lang="ja-JP" altLang="en-US" sz="1200" dirty="0" smtClean="0"/>
              <a:t>メリット</a:t>
            </a:r>
          </a:p>
          <a:p>
            <a:pPr marL="285750" indent="-285750">
              <a:buFont typeface="Arial" panose="020B0604020202020204" pitchFamily="34" charset="0"/>
              <a:buChar char="•"/>
            </a:pPr>
            <a:r>
              <a:rPr kumimoji="1" lang="ja-JP" altLang="en-US" sz="1200" dirty="0" smtClean="0"/>
              <a:t>コントローラと中継ゲートウェイとを別々の基盤上に構築することができる。</a:t>
            </a:r>
            <a:endParaRPr kumimoji="1" lang="en-US" altLang="ja-JP" sz="1200" dirty="0" smtClean="0"/>
          </a:p>
          <a:p>
            <a:pPr marL="285750" indent="-285750">
              <a:buFont typeface="Arial" panose="020B0604020202020204" pitchFamily="34" charset="0"/>
              <a:buChar char="•"/>
            </a:pPr>
            <a:r>
              <a:rPr lang="ja-JP" altLang="en-US" sz="1200" dirty="0"/>
              <a:t>例</a:t>
            </a:r>
            <a:r>
              <a:rPr lang="en-US" altLang="ja-JP" sz="1200" dirty="0"/>
              <a:t>: </a:t>
            </a:r>
            <a:r>
              <a:rPr lang="ja-JP" altLang="en-US" sz="1200" dirty="0"/>
              <a:t>コントローラは </a:t>
            </a:r>
            <a:r>
              <a:rPr lang="en-US" altLang="ja-JP" sz="1200" dirty="0" smtClean="0"/>
              <a:t>AWS </a:t>
            </a:r>
            <a:r>
              <a:rPr lang="ja-JP" altLang="en-US" sz="1200" dirty="0" smtClean="0"/>
              <a:t>の </a:t>
            </a:r>
            <a:r>
              <a:rPr lang="en-US" altLang="ja-JP" sz="1200" dirty="0" smtClean="0"/>
              <a:t>2 </a:t>
            </a:r>
            <a:r>
              <a:rPr lang="ja-JP" altLang="en-US" sz="1200" dirty="0" err="1" smtClean="0"/>
              <a:t>つの</a:t>
            </a:r>
            <a:r>
              <a:rPr lang="ja-JP" altLang="en-US" sz="1200" dirty="0" smtClean="0"/>
              <a:t>アベイビリティ・ゾーン </a:t>
            </a:r>
            <a:r>
              <a:rPr lang="en-US" altLang="ja-JP" sz="1200" dirty="0" smtClean="0"/>
              <a:t>or </a:t>
            </a:r>
            <a:r>
              <a:rPr lang="ja-JP" altLang="en-US" sz="1200" dirty="0" smtClean="0"/>
              <a:t>「</a:t>
            </a:r>
            <a:r>
              <a:rPr lang="en-US" altLang="ja-JP" sz="1200" dirty="0" smtClean="0"/>
              <a:t>AWS + Azure</a:t>
            </a:r>
            <a:r>
              <a:rPr lang="ja-JP" altLang="en-US" sz="1200" dirty="0" smtClean="0"/>
              <a:t>」 等により冗長化できる。</a:t>
            </a:r>
            <a:endParaRPr lang="en-US" altLang="ja-JP" sz="1200" dirty="0" smtClean="0"/>
          </a:p>
          <a:p>
            <a:pPr marL="285750" indent="-285750">
              <a:buFont typeface="Arial" panose="020B0604020202020204" pitchFamily="34" charset="0"/>
              <a:buChar char="•"/>
            </a:pPr>
            <a:r>
              <a:rPr lang="ja-JP" altLang="en-US" sz="1200" dirty="0" smtClean="0"/>
              <a:t>中継</a:t>
            </a:r>
            <a:r>
              <a:rPr lang="ja-JP" altLang="en-US" sz="1200" dirty="0"/>
              <a:t>ゲートウェイは安価なフレッツ </a:t>
            </a:r>
            <a:r>
              <a:rPr lang="en-US" altLang="ja-JP" sz="1200" dirty="0"/>
              <a:t>ISP </a:t>
            </a:r>
            <a:r>
              <a:rPr lang="ja-JP" altLang="en-US" sz="1200" dirty="0" smtClean="0"/>
              <a:t>回線を利用する等ができる。</a:t>
            </a:r>
            <a:endParaRPr kumimoji="1" lang="en-US" altLang="ja-JP" sz="1200" dirty="0" smtClean="0"/>
          </a:p>
          <a:p>
            <a:pPr marL="285750" indent="-285750">
              <a:buFont typeface="Arial" panose="020B0604020202020204" pitchFamily="34" charset="0"/>
              <a:buChar char="•"/>
            </a:pPr>
            <a:r>
              <a:rPr lang="ja-JP" altLang="en-US" sz="1200" dirty="0"/>
              <a:t>コントローラや中継ゲートウェイそのもののダウンに対応できる</a:t>
            </a:r>
            <a:r>
              <a:rPr lang="ja-JP" altLang="en-US" sz="1200" dirty="0" smtClean="0"/>
              <a:t>。</a:t>
            </a:r>
            <a:endParaRPr lang="en-US" altLang="ja-JP" sz="1200" dirty="0" smtClean="0"/>
          </a:p>
          <a:p>
            <a:pPr marL="285750" indent="-285750">
              <a:buFont typeface="Arial" panose="020B0604020202020204" pitchFamily="34" charset="0"/>
              <a:buChar char="•"/>
            </a:pPr>
            <a:r>
              <a:rPr kumimoji="1" lang="ja-JP" altLang="en-US" sz="1200" dirty="0" smtClean="0"/>
              <a:t>コントローラのインターネット接続系を分離することにより、コントローラについてインターネットを含めた完全な冗長を実現できる。</a:t>
            </a:r>
            <a:endParaRPr kumimoji="1" lang="en-US" altLang="ja-JP" sz="1200" dirty="0" smtClean="0"/>
          </a:p>
          <a:p>
            <a:endParaRPr lang="en-US" altLang="ja-JP" sz="1200" dirty="0" smtClean="0"/>
          </a:p>
          <a:p>
            <a:r>
              <a:rPr kumimoji="1" lang="ja-JP" altLang="en-US" sz="1200" dirty="0" smtClean="0"/>
              <a:t>デメリット</a:t>
            </a:r>
            <a:endParaRPr kumimoji="1" lang="en-US" altLang="ja-JP" sz="1200" dirty="0" smtClean="0"/>
          </a:p>
          <a:p>
            <a:pPr marL="285750" indent="-285750">
              <a:buFont typeface="Arial" panose="020B0604020202020204" pitchFamily="34" charset="0"/>
              <a:buChar char="•"/>
            </a:pPr>
            <a:r>
              <a:rPr kumimoji="1" lang="ja-JP" altLang="en-US" sz="1200" dirty="0" smtClean="0"/>
              <a:t>中継ゲートウェイ用のローカルネットワーク機器やインターネット接続系がダウンした場合は、全サービスが停止する。</a:t>
            </a:r>
            <a:endParaRPr kumimoji="1" lang="en-US" altLang="ja-JP" sz="1200" dirty="0" smtClean="0"/>
          </a:p>
          <a:p>
            <a:endParaRPr lang="en-US" altLang="ja-JP" sz="1200" dirty="0"/>
          </a:p>
          <a:p>
            <a:r>
              <a:rPr kumimoji="1" lang="ja-JP" altLang="en-US" sz="1200" dirty="0" smtClean="0"/>
              <a:t>考察</a:t>
            </a:r>
            <a:endParaRPr kumimoji="1" lang="en-US" altLang="ja-JP" sz="1200" dirty="0" smtClean="0"/>
          </a:p>
          <a:p>
            <a:pPr marL="285750" indent="-285750">
              <a:buFont typeface="Arial" panose="020B0604020202020204" pitchFamily="34" charset="0"/>
              <a:buChar char="•"/>
            </a:pPr>
            <a:r>
              <a:rPr kumimoji="1" lang="ja-JP" altLang="en-US" sz="1200" dirty="0" smtClean="0"/>
              <a:t>中継ゲートウェイのローカルネットワークやインターネット接続系の安定性が他の方法で担保されている場合に利用可能。</a:t>
            </a:r>
            <a:endParaRPr kumimoji="1" lang="ja-JP" altLang="en-US" sz="1200" dirty="0"/>
          </a:p>
        </p:txBody>
      </p:sp>
      <p:sp>
        <p:nvSpPr>
          <p:cNvPr id="84" name="テキスト ボックス 83"/>
          <p:cNvSpPr txBox="1"/>
          <p:nvPr/>
        </p:nvSpPr>
        <p:spPr>
          <a:xfrm>
            <a:off x="4057577" y="6567572"/>
            <a:ext cx="7502879" cy="276999"/>
          </a:xfrm>
          <a:prstGeom prst="rect">
            <a:avLst/>
          </a:prstGeom>
          <a:noFill/>
        </p:spPr>
        <p:txBody>
          <a:bodyPr wrap="square" rtlCol="0">
            <a:spAutoFit/>
          </a:bodyPr>
          <a:lstStyle/>
          <a:p>
            <a:r>
              <a:rPr kumimoji="1" lang="ja-JP" altLang="en-US" sz="1200" b="1" dirty="0" smtClean="0">
                <a:solidFill>
                  <a:srgbClr val="0000FF"/>
                </a:solidFill>
              </a:rPr>
              <a:t>簡単のため、冗長コントローラが </a:t>
            </a:r>
            <a:r>
              <a:rPr kumimoji="1" lang="en-US" altLang="ja-JP" sz="1200" b="1" dirty="0" smtClean="0">
                <a:solidFill>
                  <a:srgbClr val="0000FF"/>
                </a:solidFill>
              </a:rPr>
              <a:t>2 </a:t>
            </a:r>
            <a:r>
              <a:rPr kumimoji="1" lang="ja-JP" altLang="en-US" sz="1200" b="1" dirty="0" smtClean="0">
                <a:solidFill>
                  <a:srgbClr val="0000FF"/>
                </a:solidFill>
              </a:rPr>
              <a:t>台の例示であるが、</a:t>
            </a:r>
            <a:r>
              <a:rPr kumimoji="1" lang="en-US" altLang="ja-JP" sz="1200" b="1" dirty="0" smtClean="0">
                <a:solidFill>
                  <a:srgbClr val="0000FF"/>
                </a:solidFill>
              </a:rPr>
              <a:t>3 </a:t>
            </a:r>
            <a:r>
              <a:rPr kumimoji="1" lang="ja-JP" altLang="en-US" sz="1200" b="1" dirty="0" smtClean="0">
                <a:solidFill>
                  <a:srgbClr val="0000FF"/>
                </a:solidFill>
              </a:rPr>
              <a:t>台以上への冗長も可能であり、設定方法は同様である。</a:t>
            </a:r>
            <a:endParaRPr kumimoji="1" lang="ja-JP" altLang="en-US" sz="1200" b="1" dirty="0">
              <a:solidFill>
                <a:srgbClr val="0000FF"/>
              </a:solidFill>
            </a:endParaRPr>
          </a:p>
        </p:txBody>
      </p:sp>
    </p:spTree>
    <p:extLst>
      <p:ext uri="{BB962C8B-B14F-4D97-AF65-F5344CB8AC3E}">
        <p14:creationId xmlns:p14="http://schemas.microsoft.com/office/powerpoint/2010/main" val="407274420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楕円 80"/>
          <p:cNvSpPr/>
          <p:nvPr/>
        </p:nvSpPr>
        <p:spPr>
          <a:xfrm>
            <a:off x="4663340" y="3776245"/>
            <a:ext cx="2392824" cy="1720627"/>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p:cNvSpPr>
            <a:spLocks noGrp="1"/>
          </p:cNvSpPr>
          <p:nvPr>
            <p:ph type="sldNum" sz="quarter" idx="12"/>
          </p:nvPr>
        </p:nvSpPr>
        <p:spPr>
          <a:xfrm>
            <a:off x="8687219" y="6466690"/>
            <a:ext cx="3425890" cy="365125"/>
          </a:xfrm>
        </p:spPr>
        <p:txBody>
          <a:bodyPr/>
          <a:lstStyle/>
          <a:p>
            <a:fld id="{63DCA85F-F225-44A4-AEA8-9083CAE61796}" type="slidenum">
              <a:rPr kumimoji="1" lang="ja-JP" altLang="en-US" smtClean="0"/>
              <a:t>124</a:t>
            </a:fld>
            <a:endParaRPr kumimoji="1" lang="ja-JP" altLang="en-US" dirty="0"/>
          </a:p>
        </p:txBody>
      </p:sp>
      <p:grpSp>
        <p:nvGrpSpPr>
          <p:cNvPr id="5" name="Group 4338"/>
          <p:cNvGrpSpPr>
            <a:grpSpLocks/>
          </p:cNvGrpSpPr>
          <p:nvPr/>
        </p:nvGrpSpPr>
        <p:grpSpPr bwMode="auto">
          <a:xfrm>
            <a:off x="1509467" y="3825027"/>
            <a:ext cx="501869" cy="756484"/>
            <a:chOff x="536" y="997"/>
            <a:chExt cx="492" cy="685"/>
          </a:xfrm>
        </p:grpSpPr>
        <p:sp>
          <p:nvSpPr>
            <p:cNvPr id="6"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6"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7"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3"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4"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5"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6"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7"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8"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29"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30" name="テキスト ボックス 29"/>
          <p:cNvSpPr txBox="1"/>
          <p:nvPr/>
        </p:nvSpPr>
        <p:spPr>
          <a:xfrm>
            <a:off x="569537" y="4570056"/>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1</a:t>
            </a:r>
            <a:endParaRPr kumimoji="1" lang="ja-JP" altLang="en-US" dirty="0"/>
          </a:p>
        </p:txBody>
      </p:sp>
      <p:grpSp>
        <p:nvGrpSpPr>
          <p:cNvPr id="31" name="Group 4338"/>
          <p:cNvGrpSpPr>
            <a:grpSpLocks/>
          </p:cNvGrpSpPr>
          <p:nvPr/>
        </p:nvGrpSpPr>
        <p:grpSpPr bwMode="auto">
          <a:xfrm>
            <a:off x="1439807" y="5062113"/>
            <a:ext cx="501869" cy="756484"/>
            <a:chOff x="536" y="997"/>
            <a:chExt cx="492" cy="685"/>
          </a:xfrm>
        </p:grpSpPr>
        <p:sp>
          <p:nvSpPr>
            <p:cNvPr id="32"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4"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5"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6"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7"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38"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9"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0"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1"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42"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43"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4"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5"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6"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7"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8"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49"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0"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1"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2"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3"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4"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55"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56" name="テキスト ボックス 55"/>
          <p:cNvSpPr txBox="1"/>
          <p:nvPr/>
        </p:nvSpPr>
        <p:spPr>
          <a:xfrm>
            <a:off x="607342" y="5849818"/>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2</a:t>
            </a:r>
            <a:endParaRPr kumimoji="1" lang="ja-JP" altLang="en-US" dirty="0"/>
          </a:p>
        </p:txBody>
      </p:sp>
      <p:pic>
        <p:nvPicPr>
          <p:cNvPr id="57"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13896" y="3490839"/>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8"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13896" y="4136085"/>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9"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49169" y="5598592"/>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0" name="テキスト ボックス 59"/>
          <p:cNvSpPr txBox="1"/>
          <p:nvPr/>
        </p:nvSpPr>
        <p:spPr>
          <a:xfrm>
            <a:off x="6030998" y="3153875"/>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61" name="テキスト ボックス 60"/>
          <p:cNvSpPr txBox="1"/>
          <p:nvPr/>
        </p:nvSpPr>
        <p:spPr>
          <a:xfrm>
            <a:off x="5949472" y="3884405"/>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62" name="テキスト ボックス 61"/>
          <p:cNvSpPr txBox="1"/>
          <p:nvPr/>
        </p:nvSpPr>
        <p:spPr>
          <a:xfrm>
            <a:off x="5883204" y="5673376"/>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pic>
        <p:nvPicPr>
          <p:cNvPr id="63"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40635" y="6256136"/>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4" name="テキスト ボックス 63"/>
          <p:cNvSpPr txBox="1"/>
          <p:nvPr/>
        </p:nvSpPr>
        <p:spPr>
          <a:xfrm>
            <a:off x="5874670" y="6330920"/>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82" name="テキスト ボックス 81"/>
          <p:cNvSpPr txBox="1"/>
          <p:nvPr/>
        </p:nvSpPr>
        <p:spPr>
          <a:xfrm>
            <a:off x="4882882" y="4043505"/>
            <a:ext cx="1988784" cy="1200329"/>
          </a:xfrm>
          <a:prstGeom prst="rect">
            <a:avLst/>
          </a:prstGeom>
          <a:noFill/>
        </p:spPr>
        <p:txBody>
          <a:bodyPr wrap="square" rtlCol="0">
            <a:spAutoFit/>
          </a:bodyPr>
          <a:lstStyle/>
          <a:p>
            <a:r>
              <a:rPr kumimoji="1" lang="ja-JP" altLang="en-US" dirty="0" smtClean="0"/>
              <a:t>ローカル</a:t>
            </a:r>
            <a:endParaRPr kumimoji="1" lang="en-US" altLang="ja-JP" dirty="0" smtClean="0"/>
          </a:p>
          <a:p>
            <a:r>
              <a:rPr kumimoji="1" lang="ja-JP" altLang="en-US" dirty="0" smtClean="0"/>
              <a:t>ネットワーク</a:t>
            </a:r>
            <a:endParaRPr kumimoji="1" lang="en-US" altLang="ja-JP" dirty="0" smtClean="0"/>
          </a:p>
          <a:p>
            <a:r>
              <a:rPr lang="en-US" altLang="ja-JP" dirty="0" smtClean="0"/>
              <a:t>(</a:t>
            </a:r>
            <a:r>
              <a:rPr lang="ja-JP" altLang="en-US" dirty="0" smtClean="0"/>
              <a:t>中継ゲートウェイ用</a:t>
            </a:r>
            <a:r>
              <a:rPr lang="en-US" altLang="ja-JP" dirty="0" smtClean="0"/>
              <a:t>)</a:t>
            </a:r>
            <a:endParaRPr kumimoji="1" lang="ja-JP" altLang="en-US" dirty="0"/>
          </a:p>
        </p:txBody>
      </p:sp>
      <p:cxnSp>
        <p:nvCxnSpPr>
          <p:cNvPr id="85" name="直線コネクタ 84"/>
          <p:cNvCxnSpPr/>
          <p:nvPr/>
        </p:nvCxnSpPr>
        <p:spPr>
          <a:xfrm>
            <a:off x="5434083" y="3141598"/>
            <a:ext cx="129560" cy="634647"/>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87" name="雲 86"/>
          <p:cNvSpPr/>
          <p:nvPr/>
        </p:nvSpPr>
        <p:spPr>
          <a:xfrm>
            <a:off x="698312" y="2179902"/>
            <a:ext cx="6088806" cy="1095703"/>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6" name="テキスト ボックス 85"/>
          <p:cNvSpPr txBox="1"/>
          <p:nvPr/>
        </p:nvSpPr>
        <p:spPr>
          <a:xfrm>
            <a:off x="2631694" y="2506225"/>
            <a:ext cx="1820917" cy="369332"/>
          </a:xfrm>
          <a:prstGeom prst="rect">
            <a:avLst/>
          </a:prstGeom>
          <a:noFill/>
        </p:spPr>
        <p:txBody>
          <a:bodyPr wrap="square" rtlCol="0">
            <a:spAutoFit/>
          </a:bodyPr>
          <a:lstStyle/>
          <a:p>
            <a:r>
              <a:rPr kumimoji="1" lang="ja-JP" altLang="en-US" b="1" dirty="0" smtClean="0">
                <a:solidFill>
                  <a:schemeClr val="bg1"/>
                </a:solidFill>
              </a:rPr>
              <a:t>インターネット</a:t>
            </a:r>
            <a:endParaRPr kumimoji="1" lang="ja-JP" altLang="en-US" b="1" dirty="0">
              <a:solidFill>
                <a:schemeClr val="bg1"/>
              </a:solidFill>
            </a:endParaRPr>
          </a:p>
        </p:txBody>
      </p:sp>
      <p:sp>
        <p:nvSpPr>
          <p:cNvPr id="89" name="テキスト ボックス 88"/>
          <p:cNvSpPr txBox="1"/>
          <p:nvPr/>
        </p:nvSpPr>
        <p:spPr>
          <a:xfrm>
            <a:off x="179989" y="40051"/>
            <a:ext cx="8746266" cy="2677656"/>
          </a:xfrm>
          <a:prstGeom prst="rect">
            <a:avLst/>
          </a:prstGeom>
          <a:noFill/>
        </p:spPr>
        <p:txBody>
          <a:bodyPr wrap="square" rtlCol="0">
            <a:spAutoFit/>
          </a:bodyPr>
          <a:lstStyle/>
          <a:p>
            <a:r>
              <a:rPr lang="ja-JP" altLang="en-US" sz="1400" b="1" dirty="0"/>
              <a:t>冗長トポロジ例 </a:t>
            </a:r>
            <a:r>
              <a:rPr lang="en-US" altLang="ja-JP" sz="1400" b="1" dirty="0" smtClean="0"/>
              <a:t>#4:</a:t>
            </a:r>
            <a:endParaRPr lang="en-US" altLang="ja-JP" sz="1400" b="1" dirty="0"/>
          </a:p>
          <a:p>
            <a:r>
              <a:rPr kumimoji="1" lang="ja-JP" altLang="en-US" sz="1400" dirty="0" smtClean="0"/>
              <a:t>コントローラ用のローカルネットワークが </a:t>
            </a:r>
            <a:r>
              <a:rPr kumimoji="1" lang="en-US" altLang="ja-JP" sz="1400" dirty="0" smtClean="0"/>
              <a:t>1 </a:t>
            </a:r>
            <a:r>
              <a:rPr kumimoji="1" lang="ja-JP" altLang="en-US" sz="1400" dirty="0" smtClean="0"/>
              <a:t>つあり、複数台のコントローラが接続されている。</a:t>
            </a:r>
            <a:endParaRPr kumimoji="1" lang="en-US" altLang="ja-JP" sz="1400" dirty="0" smtClean="0"/>
          </a:p>
          <a:p>
            <a:r>
              <a:rPr kumimoji="1" lang="ja-JP" altLang="en-US" sz="1400" dirty="0" smtClean="0"/>
              <a:t>中継ゲートウェイネットワークがいくつかあり、複数台の中継ゲートウェイが分散して接続されている。</a:t>
            </a:r>
            <a:endParaRPr kumimoji="1" lang="en-US" altLang="ja-JP" sz="1400" dirty="0" smtClean="0"/>
          </a:p>
          <a:p>
            <a:r>
              <a:rPr lang="ja-JP" altLang="en-US" sz="1400" b="1" dirty="0"/>
              <a:t>動作の仕組み</a:t>
            </a:r>
            <a:r>
              <a:rPr lang="en-US" altLang="ja-JP" sz="1400" b="1" dirty="0"/>
              <a:t>:</a:t>
            </a:r>
          </a:p>
          <a:p>
            <a:r>
              <a:rPr lang="ja-JP" altLang="en-US" sz="1200" dirty="0"/>
              <a:t>コントローラ </a:t>
            </a:r>
            <a:r>
              <a:rPr lang="en-US" altLang="ja-JP" sz="1200" dirty="0"/>
              <a:t>1 </a:t>
            </a:r>
            <a:r>
              <a:rPr lang="ja-JP" altLang="en-US" sz="1200" dirty="0" smtClean="0"/>
              <a:t>が</a:t>
            </a:r>
            <a:r>
              <a:rPr lang="ja-JP" altLang="en-US" sz="1200" dirty="0"/>
              <a:t>ダウンした場合、すべてのユーザーはコントローラ </a:t>
            </a:r>
            <a:r>
              <a:rPr lang="en-US" altLang="ja-JP" sz="1200" dirty="0"/>
              <a:t>2 </a:t>
            </a:r>
            <a:r>
              <a:rPr lang="ja-JP" altLang="en-US" sz="1200" dirty="0"/>
              <a:t>を用いる。</a:t>
            </a:r>
            <a:endParaRPr lang="en-US" altLang="ja-JP" sz="1200" dirty="0"/>
          </a:p>
          <a:p>
            <a:r>
              <a:rPr lang="ja-JP" altLang="en-US" sz="1200" dirty="0"/>
              <a:t>コントローラ </a:t>
            </a:r>
            <a:r>
              <a:rPr lang="en-US" altLang="ja-JP" sz="1200" dirty="0"/>
              <a:t>2 </a:t>
            </a:r>
            <a:r>
              <a:rPr lang="ja-JP" altLang="en-US" sz="1200" dirty="0" smtClean="0"/>
              <a:t>が</a:t>
            </a:r>
            <a:r>
              <a:rPr lang="ja-JP" altLang="en-US" sz="1200" dirty="0"/>
              <a:t>ダウンした場合、すべてのユーザーはコントローラ </a:t>
            </a:r>
            <a:r>
              <a:rPr lang="en-US" altLang="ja-JP" sz="1200" dirty="0"/>
              <a:t>1 </a:t>
            </a:r>
            <a:r>
              <a:rPr lang="ja-JP" altLang="en-US" sz="1200" dirty="0"/>
              <a:t>を用いる</a:t>
            </a:r>
            <a:r>
              <a:rPr lang="ja-JP" altLang="en-US" sz="1200" dirty="0" smtClean="0"/>
              <a:t>。</a:t>
            </a:r>
            <a:endParaRPr lang="en-US" altLang="ja-JP" sz="1200" dirty="0" smtClean="0"/>
          </a:p>
          <a:p>
            <a:r>
              <a:rPr lang="ja-JP" altLang="en-US" sz="1200" dirty="0" smtClean="0"/>
              <a:t>コントローラのインターネット接続系は </a:t>
            </a:r>
            <a:r>
              <a:rPr lang="en-US" altLang="ja-JP" sz="1200" dirty="0" smtClean="0"/>
              <a:t>1 </a:t>
            </a:r>
            <a:r>
              <a:rPr lang="ja-JP" altLang="en-US" sz="1200" dirty="0" smtClean="0"/>
              <a:t>つしかないので、これがダウンした場合は、全サービスが停止する。</a:t>
            </a:r>
            <a:r>
              <a:rPr lang="en-US" altLang="ja-JP" sz="1200" dirty="0" smtClean="0"/>
              <a:t/>
            </a:r>
            <a:br>
              <a:rPr lang="en-US" altLang="ja-JP" sz="1200" dirty="0" smtClean="0"/>
            </a:br>
            <a:r>
              <a:rPr lang="en-US" altLang="ja-JP" sz="1200" dirty="0" smtClean="0"/>
              <a:t>(</a:t>
            </a:r>
            <a:r>
              <a:rPr lang="ja-JP" altLang="en-US" sz="1200" dirty="0" smtClean="0"/>
              <a:t>ただし、中継ゲートウェイは別系であるため、すでに確立済みのテレワークセッションは切断されない。</a:t>
            </a:r>
            <a:r>
              <a:rPr lang="en-US" altLang="ja-JP" sz="1200" dirty="0" smtClean="0"/>
              <a:t>)</a:t>
            </a:r>
          </a:p>
          <a:p>
            <a:r>
              <a:rPr lang="ja-JP" altLang="en-US" sz="1200" dirty="0"/>
              <a:t>中継ゲートウェイの一部がダウンした場合は、すべてのユーザーは生存している他の中継ゲートウェイを用いる。</a:t>
            </a:r>
            <a:endParaRPr lang="en-US" altLang="ja-JP" sz="1200" dirty="0"/>
          </a:p>
          <a:p>
            <a:r>
              <a:rPr lang="ja-JP" altLang="en-US" sz="1200" dirty="0"/>
              <a:t>中継ゲートウェイの一部のインターネット接続系がダウンした場合、すべてのユーザーは生存している他のインターネット接続系にある中継ゲートウェイを用いる。</a:t>
            </a:r>
          </a:p>
          <a:p>
            <a:endParaRPr lang="ja-JP" altLang="en-US" sz="1400" dirty="0"/>
          </a:p>
          <a:p>
            <a:endParaRPr kumimoji="1" lang="ja-JP" altLang="en-US" sz="1400" dirty="0"/>
          </a:p>
        </p:txBody>
      </p:sp>
      <p:cxnSp>
        <p:nvCxnSpPr>
          <p:cNvPr id="91" name="直線コネクタ 90"/>
          <p:cNvCxnSpPr/>
          <p:nvPr/>
        </p:nvCxnSpPr>
        <p:spPr>
          <a:xfrm flipH="1">
            <a:off x="4041686" y="3167303"/>
            <a:ext cx="208906" cy="1959209"/>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70" name="楕円 69"/>
          <p:cNvSpPr/>
          <p:nvPr/>
        </p:nvSpPr>
        <p:spPr>
          <a:xfrm>
            <a:off x="366280" y="3739437"/>
            <a:ext cx="2392824" cy="3026979"/>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1" name="テキスト ボックス 70"/>
          <p:cNvSpPr txBox="1"/>
          <p:nvPr/>
        </p:nvSpPr>
        <p:spPr>
          <a:xfrm>
            <a:off x="65731" y="4813871"/>
            <a:ext cx="1988784" cy="923330"/>
          </a:xfrm>
          <a:prstGeom prst="rect">
            <a:avLst/>
          </a:prstGeom>
          <a:noFill/>
        </p:spPr>
        <p:txBody>
          <a:bodyPr wrap="square" rtlCol="0">
            <a:spAutoFit/>
          </a:bodyPr>
          <a:lstStyle/>
          <a:p>
            <a:r>
              <a:rPr kumimoji="1" lang="ja-JP" altLang="en-US" dirty="0" smtClean="0"/>
              <a:t>ローカル</a:t>
            </a:r>
            <a:endParaRPr kumimoji="1" lang="en-US" altLang="ja-JP" dirty="0" smtClean="0"/>
          </a:p>
          <a:p>
            <a:r>
              <a:rPr kumimoji="1" lang="ja-JP" altLang="en-US" dirty="0" smtClean="0"/>
              <a:t>ネットワーク</a:t>
            </a:r>
            <a:endParaRPr kumimoji="1" lang="en-US" altLang="ja-JP" dirty="0" smtClean="0"/>
          </a:p>
          <a:p>
            <a:r>
              <a:rPr lang="en-US" altLang="ja-JP" dirty="0" smtClean="0"/>
              <a:t>(</a:t>
            </a:r>
            <a:r>
              <a:rPr lang="ja-JP" altLang="en-US" dirty="0" smtClean="0"/>
              <a:t>コントローラ用</a:t>
            </a:r>
            <a:r>
              <a:rPr lang="en-US" altLang="ja-JP" dirty="0" smtClean="0"/>
              <a:t>)</a:t>
            </a:r>
            <a:endParaRPr kumimoji="1" lang="ja-JP" altLang="en-US" dirty="0"/>
          </a:p>
        </p:txBody>
      </p:sp>
      <p:cxnSp>
        <p:nvCxnSpPr>
          <p:cNvPr id="73" name="直線コネクタ 72"/>
          <p:cNvCxnSpPr/>
          <p:nvPr/>
        </p:nvCxnSpPr>
        <p:spPr>
          <a:xfrm>
            <a:off x="1181991" y="3104790"/>
            <a:ext cx="129560" cy="634647"/>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74" name="直線コネクタ 73"/>
          <p:cNvCxnSpPr/>
          <p:nvPr/>
        </p:nvCxnSpPr>
        <p:spPr>
          <a:xfrm flipH="1">
            <a:off x="1940502" y="2832866"/>
            <a:ext cx="141792" cy="1009533"/>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76" name="楕円 75"/>
          <p:cNvSpPr/>
          <p:nvPr/>
        </p:nvSpPr>
        <p:spPr>
          <a:xfrm>
            <a:off x="2994929" y="5111188"/>
            <a:ext cx="2392824" cy="1720627"/>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7" name="テキスト ボックス 76"/>
          <p:cNvSpPr txBox="1"/>
          <p:nvPr/>
        </p:nvSpPr>
        <p:spPr>
          <a:xfrm>
            <a:off x="3380758" y="5402934"/>
            <a:ext cx="1988784" cy="1200329"/>
          </a:xfrm>
          <a:prstGeom prst="rect">
            <a:avLst/>
          </a:prstGeom>
          <a:noFill/>
        </p:spPr>
        <p:txBody>
          <a:bodyPr wrap="square" rtlCol="0">
            <a:spAutoFit/>
          </a:bodyPr>
          <a:lstStyle/>
          <a:p>
            <a:r>
              <a:rPr kumimoji="1" lang="ja-JP" altLang="en-US" dirty="0" smtClean="0"/>
              <a:t>ローカル</a:t>
            </a:r>
            <a:endParaRPr kumimoji="1" lang="en-US" altLang="ja-JP" dirty="0" smtClean="0"/>
          </a:p>
          <a:p>
            <a:r>
              <a:rPr kumimoji="1" lang="ja-JP" altLang="en-US" dirty="0" smtClean="0"/>
              <a:t>ネットワーク</a:t>
            </a:r>
            <a:endParaRPr kumimoji="1" lang="en-US" altLang="ja-JP" dirty="0" smtClean="0"/>
          </a:p>
          <a:p>
            <a:r>
              <a:rPr lang="en-US" altLang="ja-JP" dirty="0" smtClean="0"/>
              <a:t>(</a:t>
            </a:r>
            <a:r>
              <a:rPr lang="ja-JP" altLang="en-US" dirty="0" smtClean="0"/>
              <a:t>中継ゲートウェイ用</a:t>
            </a:r>
            <a:r>
              <a:rPr lang="en-US" altLang="ja-JP" dirty="0" smtClean="0"/>
              <a:t>)</a:t>
            </a:r>
            <a:endParaRPr kumimoji="1" lang="ja-JP" altLang="en-US" dirty="0"/>
          </a:p>
        </p:txBody>
      </p:sp>
      <p:cxnSp>
        <p:nvCxnSpPr>
          <p:cNvPr id="78" name="直線コネクタ 77"/>
          <p:cNvCxnSpPr/>
          <p:nvPr/>
        </p:nvCxnSpPr>
        <p:spPr>
          <a:xfrm>
            <a:off x="3328334" y="3190198"/>
            <a:ext cx="282132" cy="1984184"/>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80" name="直線コネクタ 79"/>
          <p:cNvCxnSpPr>
            <a:endCxn id="81" idx="0"/>
          </p:cNvCxnSpPr>
          <p:nvPr/>
        </p:nvCxnSpPr>
        <p:spPr>
          <a:xfrm flipH="1">
            <a:off x="5859752" y="2914224"/>
            <a:ext cx="89720" cy="862021"/>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83" name="テキスト ボックス 82"/>
          <p:cNvSpPr txBox="1"/>
          <p:nvPr/>
        </p:nvSpPr>
        <p:spPr>
          <a:xfrm>
            <a:off x="8926255" y="1412015"/>
            <a:ext cx="3112781" cy="5262979"/>
          </a:xfrm>
          <a:prstGeom prst="rect">
            <a:avLst/>
          </a:prstGeom>
          <a:solidFill>
            <a:srgbClr val="FFFFCC"/>
          </a:solidFill>
        </p:spPr>
        <p:txBody>
          <a:bodyPr wrap="square" rtlCol="0">
            <a:spAutoFit/>
          </a:bodyPr>
          <a:lstStyle/>
          <a:p>
            <a:r>
              <a:rPr kumimoji="1" lang="ja-JP" altLang="en-US" sz="1200" dirty="0" smtClean="0"/>
              <a:t>メリット</a:t>
            </a:r>
          </a:p>
          <a:p>
            <a:pPr marL="285750" indent="-285750">
              <a:buFont typeface="Arial" panose="020B0604020202020204" pitchFamily="34" charset="0"/>
              <a:buChar char="•"/>
            </a:pPr>
            <a:r>
              <a:rPr kumimoji="1" lang="ja-JP" altLang="en-US" sz="1200" dirty="0" smtClean="0"/>
              <a:t>コントローラと中継ゲートウェイとを別々の基盤上に構築することができる。</a:t>
            </a:r>
            <a:endParaRPr kumimoji="1" lang="en-US" altLang="ja-JP" sz="1200" dirty="0" smtClean="0"/>
          </a:p>
          <a:p>
            <a:pPr marL="285750" indent="-285750">
              <a:buFont typeface="Arial" panose="020B0604020202020204" pitchFamily="34" charset="0"/>
              <a:buChar char="•"/>
            </a:pPr>
            <a:r>
              <a:rPr lang="ja-JP" altLang="en-US" sz="1200" dirty="0"/>
              <a:t>例</a:t>
            </a:r>
            <a:r>
              <a:rPr lang="en-US" altLang="ja-JP" sz="1200" dirty="0"/>
              <a:t>: </a:t>
            </a:r>
            <a:r>
              <a:rPr lang="ja-JP" altLang="en-US" sz="1200" dirty="0"/>
              <a:t>コントローラは </a:t>
            </a:r>
            <a:r>
              <a:rPr lang="en-US" altLang="ja-JP" sz="1200" dirty="0" smtClean="0"/>
              <a:t>AWS </a:t>
            </a:r>
            <a:r>
              <a:rPr lang="ja-JP" altLang="en-US" sz="1200" dirty="0" smtClean="0"/>
              <a:t>に構築し、中継</a:t>
            </a:r>
            <a:r>
              <a:rPr lang="ja-JP" altLang="en-US" sz="1200" dirty="0"/>
              <a:t>ゲートウェイは安価なフレッツ </a:t>
            </a:r>
            <a:r>
              <a:rPr lang="en-US" altLang="ja-JP" sz="1200" dirty="0"/>
              <a:t>ISP </a:t>
            </a:r>
            <a:r>
              <a:rPr lang="ja-JP" altLang="en-US" sz="1200" dirty="0" smtClean="0"/>
              <a:t>回線を利用する等ができる。</a:t>
            </a:r>
            <a:endParaRPr lang="en-US" altLang="ja-JP" sz="1200" dirty="0" smtClean="0"/>
          </a:p>
          <a:p>
            <a:pPr marL="285750" indent="-285750">
              <a:buFont typeface="Arial" panose="020B0604020202020204" pitchFamily="34" charset="0"/>
              <a:buChar char="•"/>
            </a:pPr>
            <a:r>
              <a:rPr kumimoji="1" lang="ja-JP" altLang="en-US" sz="1200" dirty="0" smtClean="0"/>
              <a:t>中継ゲートウェイの </a:t>
            </a:r>
            <a:r>
              <a:rPr kumimoji="1" lang="en-US" altLang="ja-JP" sz="1200" dirty="0" smtClean="0"/>
              <a:t>2 </a:t>
            </a:r>
            <a:r>
              <a:rPr kumimoji="1" lang="ja-JP" altLang="en-US" sz="1200" dirty="0" err="1" smtClean="0"/>
              <a:t>つの</a:t>
            </a:r>
            <a:r>
              <a:rPr kumimoji="1" lang="ja-JP" altLang="en-US" sz="1200" dirty="0" smtClean="0"/>
              <a:t>ネットワークを、別々の安価なフレッツ </a:t>
            </a:r>
            <a:r>
              <a:rPr kumimoji="1" lang="en-US" altLang="ja-JP" sz="1200" dirty="0" smtClean="0"/>
              <a:t>ISP </a:t>
            </a:r>
            <a:r>
              <a:rPr kumimoji="1" lang="ja-JP" altLang="en-US" sz="1200" dirty="0" smtClean="0"/>
              <a:t>回線を利用して構築することができる。一方がダウンしても、自動的にもう一方が全利用される。</a:t>
            </a:r>
            <a:endParaRPr kumimoji="1" lang="en-US" altLang="ja-JP" sz="1200" dirty="0" smtClean="0"/>
          </a:p>
          <a:p>
            <a:pPr marL="285750" indent="-285750">
              <a:buFont typeface="Arial" panose="020B0604020202020204" pitchFamily="34" charset="0"/>
              <a:buChar char="•"/>
            </a:pPr>
            <a:r>
              <a:rPr kumimoji="1" lang="ja-JP" altLang="en-US" sz="1200" dirty="0" smtClean="0"/>
              <a:t>中継ゲートウェイを </a:t>
            </a:r>
            <a:r>
              <a:rPr kumimoji="1" lang="en-US" altLang="ja-JP" sz="1200" dirty="0" smtClean="0"/>
              <a:t>AWS </a:t>
            </a:r>
            <a:r>
              <a:rPr kumimoji="1" lang="ja-JP" altLang="en-US" sz="1200" dirty="0" smtClean="0"/>
              <a:t>や </a:t>
            </a:r>
            <a:r>
              <a:rPr kumimoji="1" lang="en-US" altLang="ja-JP" sz="1200" dirty="0" smtClean="0"/>
              <a:t>Azure </a:t>
            </a:r>
            <a:r>
              <a:rPr kumimoji="1" lang="ja-JP" altLang="en-US" sz="1200" dirty="0" smtClean="0"/>
              <a:t>の複数のサービスやアベイビリティゾーンを用いて分散構築できる。</a:t>
            </a:r>
            <a:endParaRPr kumimoji="1" lang="en-US" altLang="ja-JP" sz="1200" dirty="0" smtClean="0"/>
          </a:p>
          <a:p>
            <a:pPr marL="285750" indent="-285750">
              <a:buFont typeface="Arial" panose="020B0604020202020204" pitchFamily="34" charset="0"/>
              <a:buChar char="•"/>
            </a:pPr>
            <a:r>
              <a:rPr lang="ja-JP" altLang="en-US" sz="1200" dirty="0"/>
              <a:t>コントローラや中継ゲートウェイそのもののダウンに対応できる</a:t>
            </a:r>
            <a:r>
              <a:rPr lang="ja-JP" altLang="en-US" sz="1200" dirty="0" smtClean="0"/>
              <a:t>。</a:t>
            </a:r>
            <a:endParaRPr lang="en-US" altLang="ja-JP" sz="1200" dirty="0" smtClean="0"/>
          </a:p>
          <a:p>
            <a:pPr marL="285750" indent="-285750">
              <a:buFont typeface="Arial" panose="020B0604020202020204" pitchFamily="34" charset="0"/>
              <a:buChar char="•"/>
            </a:pPr>
            <a:r>
              <a:rPr kumimoji="1" lang="ja-JP" altLang="en-US" sz="1200" dirty="0" smtClean="0"/>
              <a:t>コントローラのインターネット接続系を分離することにより、コントローラについてインターネットを含めた完全な冗長を実現できる。</a:t>
            </a:r>
            <a:endParaRPr kumimoji="1" lang="en-US" altLang="ja-JP" sz="1200" dirty="0" smtClean="0"/>
          </a:p>
          <a:p>
            <a:endParaRPr lang="en-US" altLang="ja-JP" sz="1200" dirty="0" smtClean="0"/>
          </a:p>
          <a:p>
            <a:r>
              <a:rPr kumimoji="1" lang="ja-JP" altLang="en-US" sz="1200" dirty="0" smtClean="0"/>
              <a:t>デメリット</a:t>
            </a:r>
            <a:endParaRPr kumimoji="1" lang="en-US" altLang="ja-JP" sz="1200" dirty="0" smtClean="0"/>
          </a:p>
          <a:p>
            <a:pPr marL="285750" indent="-285750">
              <a:buFont typeface="Arial" panose="020B0604020202020204" pitchFamily="34" charset="0"/>
              <a:buChar char="•"/>
            </a:pPr>
            <a:r>
              <a:rPr kumimoji="1" lang="ja-JP" altLang="en-US" sz="1200" dirty="0" smtClean="0"/>
              <a:t>コントローラのローカルネットワーク機器やインターネット接続系がダウンした場合は、全サービスが停止する。</a:t>
            </a:r>
            <a:endParaRPr kumimoji="1" lang="en-US" altLang="ja-JP" sz="1200" dirty="0" smtClean="0"/>
          </a:p>
          <a:p>
            <a:endParaRPr lang="en-US" altLang="ja-JP" sz="1200" dirty="0"/>
          </a:p>
          <a:p>
            <a:r>
              <a:rPr kumimoji="1" lang="ja-JP" altLang="en-US" sz="1200" dirty="0" smtClean="0"/>
              <a:t>考察</a:t>
            </a:r>
            <a:endParaRPr kumimoji="1" lang="en-US" altLang="ja-JP" sz="1200" dirty="0" smtClean="0"/>
          </a:p>
          <a:p>
            <a:pPr marL="285750" indent="-285750">
              <a:buFont typeface="Arial" panose="020B0604020202020204" pitchFamily="34" charset="0"/>
              <a:buChar char="•"/>
            </a:pPr>
            <a:r>
              <a:rPr kumimoji="1" lang="ja-JP" altLang="en-US" sz="1200" dirty="0" smtClean="0"/>
              <a:t>コントローラのローカルネットワークやインターネット接続系の安定性が他の方法で担保されている場合に利用可能。</a:t>
            </a:r>
            <a:endParaRPr kumimoji="1" lang="ja-JP" altLang="en-US" sz="1200" dirty="0"/>
          </a:p>
        </p:txBody>
      </p:sp>
      <p:sp>
        <p:nvSpPr>
          <p:cNvPr id="84" name="テキスト ボックス 83"/>
          <p:cNvSpPr txBox="1"/>
          <p:nvPr/>
        </p:nvSpPr>
        <p:spPr>
          <a:xfrm>
            <a:off x="4892550" y="916967"/>
            <a:ext cx="7502879" cy="276999"/>
          </a:xfrm>
          <a:prstGeom prst="rect">
            <a:avLst/>
          </a:prstGeom>
          <a:noFill/>
        </p:spPr>
        <p:txBody>
          <a:bodyPr wrap="square" rtlCol="0">
            <a:spAutoFit/>
          </a:bodyPr>
          <a:lstStyle/>
          <a:p>
            <a:r>
              <a:rPr kumimoji="1" lang="ja-JP" altLang="en-US" sz="1200" b="1" dirty="0" smtClean="0">
                <a:solidFill>
                  <a:srgbClr val="0000FF"/>
                </a:solidFill>
              </a:rPr>
              <a:t>簡単のため、冗長コントローラが </a:t>
            </a:r>
            <a:r>
              <a:rPr kumimoji="1" lang="en-US" altLang="ja-JP" sz="1200" b="1" dirty="0" smtClean="0">
                <a:solidFill>
                  <a:srgbClr val="0000FF"/>
                </a:solidFill>
              </a:rPr>
              <a:t>2 </a:t>
            </a:r>
            <a:r>
              <a:rPr kumimoji="1" lang="ja-JP" altLang="en-US" sz="1200" b="1" dirty="0" smtClean="0">
                <a:solidFill>
                  <a:srgbClr val="0000FF"/>
                </a:solidFill>
              </a:rPr>
              <a:t>台の例示であるが、</a:t>
            </a:r>
            <a:r>
              <a:rPr kumimoji="1" lang="en-US" altLang="ja-JP" sz="1200" b="1" dirty="0" smtClean="0">
                <a:solidFill>
                  <a:srgbClr val="0000FF"/>
                </a:solidFill>
              </a:rPr>
              <a:t>3 </a:t>
            </a:r>
            <a:r>
              <a:rPr kumimoji="1" lang="ja-JP" altLang="en-US" sz="1200" b="1" dirty="0" smtClean="0">
                <a:solidFill>
                  <a:srgbClr val="0000FF"/>
                </a:solidFill>
              </a:rPr>
              <a:t>台以上への冗長も可能であり、設定方法は同様である。</a:t>
            </a:r>
            <a:endParaRPr kumimoji="1" lang="ja-JP" altLang="en-US" sz="1200" b="1" dirty="0">
              <a:solidFill>
                <a:srgbClr val="0000FF"/>
              </a:solidFill>
            </a:endParaRPr>
          </a:p>
        </p:txBody>
      </p:sp>
    </p:spTree>
    <p:extLst>
      <p:ext uri="{BB962C8B-B14F-4D97-AF65-F5344CB8AC3E}">
        <p14:creationId xmlns:p14="http://schemas.microsoft.com/office/powerpoint/2010/main" val="173809563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楕円 80"/>
          <p:cNvSpPr/>
          <p:nvPr/>
        </p:nvSpPr>
        <p:spPr>
          <a:xfrm>
            <a:off x="6445876" y="3674527"/>
            <a:ext cx="2392824" cy="1720627"/>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p:cNvSpPr>
            <a:spLocks noGrp="1"/>
          </p:cNvSpPr>
          <p:nvPr>
            <p:ph type="sldNum" sz="quarter" idx="12"/>
          </p:nvPr>
        </p:nvSpPr>
        <p:spPr>
          <a:xfrm>
            <a:off x="8569654" y="6421749"/>
            <a:ext cx="3425890" cy="365125"/>
          </a:xfrm>
        </p:spPr>
        <p:txBody>
          <a:bodyPr/>
          <a:lstStyle/>
          <a:p>
            <a:fld id="{63DCA85F-F225-44A4-AEA8-9083CAE61796}" type="slidenum">
              <a:rPr kumimoji="1" lang="ja-JP" altLang="en-US" smtClean="0"/>
              <a:t>125</a:t>
            </a:fld>
            <a:endParaRPr kumimoji="1" lang="ja-JP" altLang="en-US" dirty="0"/>
          </a:p>
        </p:txBody>
      </p:sp>
      <p:pic>
        <p:nvPicPr>
          <p:cNvPr id="57"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69654" y="4076624"/>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8"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69654" y="4721870"/>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9"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31705" y="5496874"/>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0" name="テキスト ボックス 59"/>
          <p:cNvSpPr txBox="1"/>
          <p:nvPr/>
        </p:nvSpPr>
        <p:spPr>
          <a:xfrm>
            <a:off x="7713278" y="3701078"/>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61" name="テキスト ボックス 60"/>
          <p:cNvSpPr txBox="1"/>
          <p:nvPr/>
        </p:nvSpPr>
        <p:spPr>
          <a:xfrm>
            <a:off x="7810468" y="4489864"/>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62" name="テキスト ボックス 61"/>
          <p:cNvSpPr txBox="1"/>
          <p:nvPr/>
        </p:nvSpPr>
        <p:spPr>
          <a:xfrm>
            <a:off x="7665740" y="5571658"/>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pic>
        <p:nvPicPr>
          <p:cNvPr id="63"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23171" y="6154418"/>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4" name="テキスト ボックス 63"/>
          <p:cNvSpPr txBox="1"/>
          <p:nvPr/>
        </p:nvSpPr>
        <p:spPr>
          <a:xfrm>
            <a:off x="7657206" y="6229202"/>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82" name="テキスト ボックス 81"/>
          <p:cNvSpPr txBox="1"/>
          <p:nvPr/>
        </p:nvSpPr>
        <p:spPr>
          <a:xfrm>
            <a:off x="6567649" y="4023441"/>
            <a:ext cx="1988784" cy="1200329"/>
          </a:xfrm>
          <a:prstGeom prst="rect">
            <a:avLst/>
          </a:prstGeom>
          <a:noFill/>
        </p:spPr>
        <p:txBody>
          <a:bodyPr wrap="square" rtlCol="0">
            <a:spAutoFit/>
          </a:bodyPr>
          <a:lstStyle/>
          <a:p>
            <a:r>
              <a:rPr kumimoji="1" lang="ja-JP" altLang="en-US" dirty="0" smtClean="0"/>
              <a:t>ローカル</a:t>
            </a:r>
            <a:endParaRPr kumimoji="1" lang="en-US" altLang="ja-JP" dirty="0" smtClean="0"/>
          </a:p>
          <a:p>
            <a:r>
              <a:rPr kumimoji="1" lang="ja-JP" altLang="en-US" dirty="0" smtClean="0"/>
              <a:t>ネットワーク</a:t>
            </a:r>
            <a:endParaRPr kumimoji="1" lang="en-US" altLang="ja-JP" dirty="0" smtClean="0"/>
          </a:p>
          <a:p>
            <a:r>
              <a:rPr lang="en-US" altLang="ja-JP" dirty="0" smtClean="0"/>
              <a:t>(</a:t>
            </a:r>
            <a:r>
              <a:rPr lang="ja-JP" altLang="en-US" dirty="0" smtClean="0"/>
              <a:t>中継ゲートウェイ用</a:t>
            </a:r>
            <a:r>
              <a:rPr lang="en-US" altLang="ja-JP" dirty="0" smtClean="0"/>
              <a:t>)</a:t>
            </a:r>
            <a:endParaRPr kumimoji="1" lang="ja-JP" altLang="en-US" dirty="0"/>
          </a:p>
        </p:txBody>
      </p:sp>
      <p:cxnSp>
        <p:nvCxnSpPr>
          <p:cNvPr id="85" name="直線コネクタ 84"/>
          <p:cNvCxnSpPr/>
          <p:nvPr/>
        </p:nvCxnSpPr>
        <p:spPr>
          <a:xfrm>
            <a:off x="7216619" y="3039880"/>
            <a:ext cx="129560" cy="634647"/>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87" name="雲 86"/>
          <p:cNvSpPr/>
          <p:nvPr/>
        </p:nvSpPr>
        <p:spPr>
          <a:xfrm>
            <a:off x="2480848" y="2078184"/>
            <a:ext cx="6088806" cy="1095703"/>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6" name="テキスト ボックス 85"/>
          <p:cNvSpPr txBox="1"/>
          <p:nvPr/>
        </p:nvSpPr>
        <p:spPr>
          <a:xfrm>
            <a:off x="4414230" y="2404507"/>
            <a:ext cx="1820917" cy="369332"/>
          </a:xfrm>
          <a:prstGeom prst="rect">
            <a:avLst/>
          </a:prstGeom>
          <a:noFill/>
        </p:spPr>
        <p:txBody>
          <a:bodyPr wrap="square" rtlCol="0">
            <a:spAutoFit/>
          </a:bodyPr>
          <a:lstStyle/>
          <a:p>
            <a:r>
              <a:rPr kumimoji="1" lang="ja-JP" altLang="en-US" b="1" dirty="0" smtClean="0">
                <a:solidFill>
                  <a:schemeClr val="bg1"/>
                </a:solidFill>
              </a:rPr>
              <a:t>インターネット</a:t>
            </a:r>
            <a:endParaRPr kumimoji="1" lang="ja-JP" altLang="en-US" b="1" dirty="0">
              <a:solidFill>
                <a:schemeClr val="bg1"/>
              </a:solidFill>
            </a:endParaRPr>
          </a:p>
        </p:txBody>
      </p:sp>
      <p:sp>
        <p:nvSpPr>
          <p:cNvPr id="89" name="テキスト ボックス 88"/>
          <p:cNvSpPr txBox="1"/>
          <p:nvPr/>
        </p:nvSpPr>
        <p:spPr>
          <a:xfrm>
            <a:off x="279843" y="97422"/>
            <a:ext cx="9228096" cy="2400657"/>
          </a:xfrm>
          <a:prstGeom prst="rect">
            <a:avLst/>
          </a:prstGeom>
          <a:noFill/>
        </p:spPr>
        <p:txBody>
          <a:bodyPr wrap="square" rtlCol="0">
            <a:spAutoFit/>
          </a:bodyPr>
          <a:lstStyle/>
          <a:p>
            <a:r>
              <a:rPr lang="ja-JP" altLang="en-US" sz="1600" b="1" dirty="0"/>
              <a:t>冗長トポロジ例 </a:t>
            </a:r>
            <a:r>
              <a:rPr lang="en-US" altLang="ja-JP" sz="1600" b="1" dirty="0" smtClean="0"/>
              <a:t>#5:</a:t>
            </a:r>
            <a:endParaRPr lang="en-US" altLang="ja-JP" sz="1600" b="1" dirty="0"/>
          </a:p>
          <a:p>
            <a:r>
              <a:rPr lang="ja-JP" altLang="en-US" sz="1600" dirty="0" smtClean="0"/>
              <a:t>コントローラ用</a:t>
            </a:r>
            <a:r>
              <a:rPr lang="ja-JP" altLang="en-US" sz="1600" dirty="0"/>
              <a:t>のローカルネットワークがいくつかあり、複数台のコントローラが分散して接続されている。</a:t>
            </a:r>
            <a:endParaRPr kumimoji="1" lang="en-US" altLang="ja-JP" sz="1600" dirty="0" smtClean="0"/>
          </a:p>
          <a:p>
            <a:r>
              <a:rPr kumimoji="1" lang="ja-JP" altLang="en-US" sz="1600" dirty="0" smtClean="0"/>
              <a:t>中継ゲートウェイネットワークがいくつかあり、複数台の中継ゲートウェイが分散して接続されている。</a:t>
            </a:r>
            <a:endParaRPr kumimoji="1" lang="en-US" altLang="ja-JP" sz="1600" dirty="0" smtClean="0"/>
          </a:p>
          <a:p>
            <a:r>
              <a:rPr lang="ja-JP" altLang="en-US" sz="1600" b="1" dirty="0" smtClean="0"/>
              <a:t>動作の仕組み</a:t>
            </a:r>
            <a:r>
              <a:rPr lang="en-US" altLang="ja-JP" sz="1600" b="1" dirty="0" smtClean="0"/>
              <a:t>:</a:t>
            </a:r>
          </a:p>
          <a:p>
            <a:r>
              <a:rPr lang="ja-JP" altLang="en-US" sz="1400" dirty="0" smtClean="0"/>
              <a:t>コントローラ </a:t>
            </a:r>
            <a:r>
              <a:rPr lang="en-US" altLang="ja-JP" sz="1400" dirty="0" smtClean="0"/>
              <a:t>1 </a:t>
            </a:r>
            <a:r>
              <a:rPr lang="ja-JP" altLang="en-US" sz="1400" dirty="0" smtClean="0"/>
              <a:t>またはそのインターネット接続がダウンした場合、すべてのユーザーはコントローラ </a:t>
            </a:r>
            <a:r>
              <a:rPr lang="en-US" altLang="ja-JP" sz="1400" dirty="0" smtClean="0"/>
              <a:t>2 </a:t>
            </a:r>
            <a:r>
              <a:rPr lang="ja-JP" altLang="en-US" sz="1400" dirty="0" smtClean="0"/>
              <a:t>を用いる。</a:t>
            </a:r>
            <a:endParaRPr lang="en-US" altLang="ja-JP" sz="1400" dirty="0" smtClean="0"/>
          </a:p>
          <a:p>
            <a:r>
              <a:rPr lang="ja-JP" altLang="en-US" sz="1400" dirty="0" smtClean="0"/>
              <a:t>コントローラ </a:t>
            </a:r>
            <a:r>
              <a:rPr lang="en-US" altLang="ja-JP" sz="1400" dirty="0" smtClean="0"/>
              <a:t>2 </a:t>
            </a:r>
            <a:r>
              <a:rPr lang="ja-JP" altLang="en-US" sz="1400" dirty="0" smtClean="0"/>
              <a:t>またはそのインターネット接続がダウンした場合、すべてのユーザーはコントローラ </a:t>
            </a:r>
            <a:r>
              <a:rPr lang="en-US" altLang="ja-JP" sz="1400" dirty="0" smtClean="0"/>
              <a:t>1 </a:t>
            </a:r>
            <a:r>
              <a:rPr lang="ja-JP" altLang="en-US" sz="1400" dirty="0" smtClean="0"/>
              <a:t>を用いる。</a:t>
            </a:r>
            <a:endParaRPr lang="en-US" altLang="ja-JP" sz="1400" dirty="0" smtClean="0"/>
          </a:p>
          <a:p>
            <a:r>
              <a:rPr lang="ja-JP" altLang="en-US" sz="1400" dirty="0" smtClean="0"/>
              <a:t>中継ゲートウェイの一部がダウンした場合は、</a:t>
            </a:r>
            <a:r>
              <a:rPr lang="ja-JP" altLang="en-US" sz="1400" dirty="0"/>
              <a:t>すべてのユーザーは生存して</a:t>
            </a:r>
            <a:r>
              <a:rPr lang="ja-JP" altLang="en-US" sz="1400" dirty="0" smtClean="0"/>
              <a:t>いる他の中継</a:t>
            </a:r>
            <a:r>
              <a:rPr lang="ja-JP" altLang="en-US" sz="1400" dirty="0"/>
              <a:t>ゲートウェイを用いる。</a:t>
            </a:r>
            <a:endParaRPr lang="en-US" altLang="ja-JP" sz="1400" dirty="0" smtClean="0"/>
          </a:p>
          <a:p>
            <a:r>
              <a:rPr lang="ja-JP" altLang="en-US" sz="1400" dirty="0" smtClean="0"/>
              <a:t>中継ゲートウェイの一部の</a:t>
            </a:r>
            <a:r>
              <a:rPr lang="ja-JP" altLang="en-US" sz="1400" dirty="0"/>
              <a:t>インターネット</a:t>
            </a:r>
            <a:r>
              <a:rPr lang="ja-JP" altLang="en-US" sz="1400" dirty="0" smtClean="0"/>
              <a:t>接続系が</a:t>
            </a:r>
            <a:r>
              <a:rPr lang="ja-JP" altLang="en-US" sz="1400" dirty="0"/>
              <a:t>ダウンした場合、すべてのユーザー</a:t>
            </a:r>
            <a:r>
              <a:rPr lang="ja-JP" altLang="en-US" sz="1400" dirty="0" smtClean="0"/>
              <a:t>は生存している他のインターネット接続系にある中継ゲートウェイを用いる。</a:t>
            </a:r>
          </a:p>
          <a:p>
            <a:endParaRPr kumimoji="1" lang="ja-JP" altLang="en-US" sz="1600" dirty="0"/>
          </a:p>
        </p:txBody>
      </p:sp>
      <p:cxnSp>
        <p:nvCxnSpPr>
          <p:cNvPr id="91" name="直線コネクタ 90"/>
          <p:cNvCxnSpPr/>
          <p:nvPr/>
        </p:nvCxnSpPr>
        <p:spPr>
          <a:xfrm flipH="1">
            <a:off x="5824222" y="3065585"/>
            <a:ext cx="208906" cy="1959209"/>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76" name="楕円 75"/>
          <p:cNvSpPr/>
          <p:nvPr/>
        </p:nvSpPr>
        <p:spPr>
          <a:xfrm>
            <a:off x="4777465" y="5009470"/>
            <a:ext cx="2392824" cy="1720627"/>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7" name="テキスト ボックス 76"/>
          <p:cNvSpPr txBox="1"/>
          <p:nvPr/>
        </p:nvSpPr>
        <p:spPr>
          <a:xfrm>
            <a:off x="5163294" y="5301216"/>
            <a:ext cx="1988784" cy="1200329"/>
          </a:xfrm>
          <a:prstGeom prst="rect">
            <a:avLst/>
          </a:prstGeom>
          <a:noFill/>
        </p:spPr>
        <p:txBody>
          <a:bodyPr wrap="square" rtlCol="0">
            <a:spAutoFit/>
          </a:bodyPr>
          <a:lstStyle/>
          <a:p>
            <a:r>
              <a:rPr kumimoji="1" lang="ja-JP" altLang="en-US" dirty="0" smtClean="0"/>
              <a:t>ローカル</a:t>
            </a:r>
            <a:endParaRPr kumimoji="1" lang="en-US" altLang="ja-JP" dirty="0" smtClean="0"/>
          </a:p>
          <a:p>
            <a:r>
              <a:rPr kumimoji="1" lang="ja-JP" altLang="en-US" dirty="0" smtClean="0"/>
              <a:t>ネットワーク</a:t>
            </a:r>
            <a:endParaRPr kumimoji="1" lang="en-US" altLang="ja-JP" dirty="0" smtClean="0"/>
          </a:p>
          <a:p>
            <a:r>
              <a:rPr lang="en-US" altLang="ja-JP" dirty="0" smtClean="0"/>
              <a:t>(</a:t>
            </a:r>
            <a:r>
              <a:rPr lang="ja-JP" altLang="en-US" dirty="0" smtClean="0"/>
              <a:t>中継ゲートウェイ用</a:t>
            </a:r>
            <a:r>
              <a:rPr lang="en-US" altLang="ja-JP" dirty="0" smtClean="0"/>
              <a:t>)</a:t>
            </a:r>
            <a:endParaRPr kumimoji="1" lang="ja-JP" altLang="en-US" dirty="0"/>
          </a:p>
        </p:txBody>
      </p:sp>
      <p:cxnSp>
        <p:nvCxnSpPr>
          <p:cNvPr id="78" name="直線コネクタ 77"/>
          <p:cNvCxnSpPr/>
          <p:nvPr/>
        </p:nvCxnSpPr>
        <p:spPr>
          <a:xfrm>
            <a:off x="5110870" y="3088480"/>
            <a:ext cx="282132" cy="1984184"/>
          </a:xfrm>
          <a:prstGeom prst="line">
            <a:avLst/>
          </a:prstGeom>
          <a:ln w="57150"/>
        </p:spPr>
        <p:style>
          <a:lnRef idx="1">
            <a:schemeClr val="accent1"/>
          </a:lnRef>
          <a:fillRef idx="0">
            <a:schemeClr val="accent1"/>
          </a:fillRef>
          <a:effectRef idx="0">
            <a:schemeClr val="accent1"/>
          </a:effectRef>
          <a:fontRef idx="minor">
            <a:schemeClr val="tx1"/>
          </a:fontRef>
        </p:style>
      </p:cxnSp>
      <p:grpSp>
        <p:nvGrpSpPr>
          <p:cNvPr id="146" name="Group 4338"/>
          <p:cNvGrpSpPr>
            <a:grpSpLocks/>
          </p:cNvGrpSpPr>
          <p:nvPr/>
        </p:nvGrpSpPr>
        <p:grpSpPr bwMode="auto">
          <a:xfrm>
            <a:off x="597842" y="3009063"/>
            <a:ext cx="501869" cy="756484"/>
            <a:chOff x="536" y="997"/>
            <a:chExt cx="492" cy="685"/>
          </a:xfrm>
        </p:grpSpPr>
        <p:sp>
          <p:nvSpPr>
            <p:cNvPr id="147"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8"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9"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0"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1"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2"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53"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4"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5"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6"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57"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58"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9"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0"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1"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2"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3"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64"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5"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6"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7"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68"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69"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70"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171" name="テキスト ボックス 170"/>
          <p:cNvSpPr txBox="1"/>
          <p:nvPr/>
        </p:nvSpPr>
        <p:spPr>
          <a:xfrm>
            <a:off x="101026" y="3821596"/>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1</a:t>
            </a:r>
            <a:endParaRPr kumimoji="1" lang="ja-JP" altLang="en-US" dirty="0"/>
          </a:p>
        </p:txBody>
      </p:sp>
      <p:grpSp>
        <p:nvGrpSpPr>
          <p:cNvPr id="172" name="Group 4338"/>
          <p:cNvGrpSpPr>
            <a:grpSpLocks/>
          </p:cNvGrpSpPr>
          <p:nvPr/>
        </p:nvGrpSpPr>
        <p:grpSpPr bwMode="auto">
          <a:xfrm>
            <a:off x="715797" y="5528634"/>
            <a:ext cx="501869" cy="756484"/>
            <a:chOff x="536" y="997"/>
            <a:chExt cx="492" cy="685"/>
          </a:xfrm>
        </p:grpSpPr>
        <p:sp>
          <p:nvSpPr>
            <p:cNvPr id="173"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4"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5"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6"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7"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8"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79"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0"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1"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2"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83"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84"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5"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6"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7"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8"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9"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90"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1"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2"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3"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94"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95"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96"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197" name="テキスト ボックス 196"/>
          <p:cNvSpPr txBox="1"/>
          <p:nvPr/>
        </p:nvSpPr>
        <p:spPr>
          <a:xfrm>
            <a:off x="264150" y="6262208"/>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2</a:t>
            </a:r>
            <a:endParaRPr kumimoji="1" lang="ja-JP" altLang="en-US" dirty="0"/>
          </a:p>
        </p:txBody>
      </p:sp>
      <p:sp>
        <p:nvSpPr>
          <p:cNvPr id="198" name="楕円 197"/>
          <p:cNvSpPr/>
          <p:nvPr/>
        </p:nvSpPr>
        <p:spPr>
          <a:xfrm>
            <a:off x="578363" y="3682270"/>
            <a:ext cx="2392824" cy="1531622"/>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9" name="テキスト ボックス 198"/>
          <p:cNvSpPr txBox="1"/>
          <p:nvPr/>
        </p:nvSpPr>
        <p:spPr>
          <a:xfrm>
            <a:off x="881544" y="4146014"/>
            <a:ext cx="1988784" cy="923330"/>
          </a:xfrm>
          <a:prstGeom prst="rect">
            <a:avLst/>
          </a:prstGeom>
          <a:noFill/>
        </p:spPr>
        <p:txBody>
          <a:bodyPr wrap="square" rtlCol="0">
            <a:spAutoFit/>
          </a:bodyPr>
          <a:lstStyle/>
          <a:p>
            <a:r>
              <a:rPr kumimoji="1" lang="ja-JP" altLang="en-US" dirty="0" smtClean="0"/>
              <a:t>ローカル</a:t>
            </a:r>
            <a:endParaRPr kumimoji="1" lang="en-US" altLang="ja-JP" dirty="0" smtClean="0"/>
          </a:p>
          <a:p>
            <a:r>
              <a:rPr kumimoji="1" lang="ja-JP" altLang="en-US" dirty="0" smtClean="0"/>
              <a:t>ネットワーク</a:t>
            </a:r>
            <a:endParaRPr kumimoji="1" lang="en-US" altLang="ja-JP" dirty="0" smtClean="0"/>
          </a:p>
          <a:p>
            <a:r>
              <a:rPr lang="en-US" altLang="ja-JP" dirty="0" smtClean="0"/>
              <a:t>(</a:t>
            </a:r>
            <a:r>
              <a:rPr lang="ja-JP" altLang="en-US" dirty="0" smtClean="0"/>
              <a:t>コントローラ </a:t>
            </a:r>
            <a:r>
              <a:rPr lang="en-US" altLang="ja-JP" dirty="0" smtClean="0"/>
              <a:t>1</a:t>
            </a:r>
            <a:r>
              <a:rPr lang="ja-JP" altLang="en-US" dirty="0" smtClean="0"/>
              <a:t>用</a:t>
            </a:r>
            <a:r>
              <a:rPr lang="en-US" altLang="ja-JP" dirty="0" smtClean="0"/>
              <a:t>)</a:t>
            </a:r>
            <a:endParaRPr kumimoji="1" lang="ja-JP" altLang="en-US" dirty="0"/>
          </a:p>
        </p:txBody>
      </p:sp>
      <p:cxnSp>
        <p:nvCxnSpPr>
          <p:cNvPr id="200" name="直線コネクタ 199"/>
          <p:cNvCxnSpPr/>
          <p:nvPr/>
        </p:nvCxnSpPr>
        <p:spPr>
          <a:xfrm flipH="1">
            <a:off x="1523634" y="2807002"/>
            <a:ext cx="1131845" cy="875267"/>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201" name="直線コネクタ 200"/>
          <p:cNvCxnSpPr/>
          <p:nvPr/>
        </p:nvCxnSpPr>
        <p:spPr>
          <a:xfrm flipH="1">
            <a:off x="2152585" y="2871801"/>
            <a:ext cx="769124" cy="913430"/>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202" name="楕円 201"/>
          <p:cNvSpPr/>
          <p:nvPr/>
        </p:nvSpPr>
        <p:spPr>
          <a:xfrm>
            <a:off x="1263666" y="5217265"/>
            <a:ext cx="2392824" cy="1531622"/>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3" name="テキスト ボックス 202"/>
          <p:cNvSpPr txBox="1"/>
          <p:nvPr/>
        </p:nvSpPr>
        <p:spPr>
          <a:xfrm>
            <a:off x="1566847" y="5681009"/>
            <a:ext cx="1988784" cy="923330"/>
          </a:xfrm>
          <a:prstGeom prst="rect">
            <a:avLst/>
          </a:prstGeom>
          <a:noFill/>
        </p:spPr>
        <p:txBody>
          <a:bodyPr wrap="square" rtlCol="0">
            <a:spAutoFit/>
          </a:bodyPr>
          <a:lstStyle/>
          <a:p>
            <a:r>
              <a:rPr kumimoji="1" lang="ja-JP" altLang="en-US" dirty="0" smtClean="0"/>
              <a:t>ローカル</a:t>
            </a:r>
            <a:endParaRPr kumimoji="1" lang="en-US" altLang="ja-JP" dirty="0" smtClean="0"/>
          </a:p>
          <a:p>
            <a:r>
              <a:rPr kumimoji="1" lang="ja-JP" altLang="en-US" dirty="0" smtClean="0"/>
              <a:t>ネットワーク</a:t>
            </a:r>
            <a:endParaRPr kumimoji="1" lang="en-US" altLang="ja-JP" dirty="0" smtClean="0"/>
          </a:p>
          <a:p>
            <a:r>
              <a:rPr lang="en-US" altLang="ja-JP" dirty="0" smtClean="0"/>
              <a:t>(</a:t>
            </a:r>
            <a:r>
              <a:rPr lang="ja-JP" altLang="en-US" dirty="0" smtClean="0"/>
              <a:t>コントローラ </a:t>
            </a:r>
            <a:r>
              <a:rPr lang="en-US" altLang="ja-JP" dirty="0" smtClean="0"/>
              <a:t>2</a:t>
            </a:r>
            <a:r>
              <a:rPr lang="ja-JP" altLang="en-US" dirty="0" smtClean="0"/>
              <a:t>用</a:t>
            </a:r>
            <a:r>
              <a:rPr lang="en-US" altLang="ja-JP" dirty="0" smtClean="0"/>
              <a:t>)</a:t>
            </a:r>
            <a:endParaRPr kumimoji="1" lang="ja-JP" altLang="en-US" dirty="0"/>
          </a:p>
        </p:txBody>
      </p:sp>
      <p:cxnSp>
        <p:nvCxnSpPr>
          <p:cNvPr id="204" name="直線コネクタ 203"/>
          <p:cNvCxnSpPr/>
          <p:nvPr/>
        </p:nvCxnSpPr>
        <p:spPr>
          <a:xfrm flipH="1">
            <a:off x="3405872" y="3088480"/>
            <a:ext cx="431479" cy="2485630"/>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cxnSp>
        <p:nvCxnSpPr>
          <p:cNvPr id="205" name="直線コネクタ 204"/>
          <p:cNvCxnSpPr/>
          <p:nvPr/>
        </p:nvCxnSpPr>
        <p:spPr>
          <a:xfrm flipH="1">
            <a:off x="3159655" y="3039880"/>
            <a:ext cx="349583" cy="2316473"/>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206" name="直線コネクタ 205"/>
          <p:cNvCxnSpPr>
            <a:endCxn id="81" idx="0"/>
          </p:cNvCxnSpPr>
          <p:nvPr/>
        </p:nvCxnSpPr>
        <p:spPr>
          <a:xfrm>
            <a:off x="7524616" y="2802874"/>
            <a:ext cx="117672" cy="871653"/>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207" name="テキスト ボックス 206"/>
          <p:cNvSpPr txBox="1"/>
          <p:nvPr/>
        </p:nvSpPr>
        <p:spPr>
          <a:xfrm>
            <a:off x="9507939" y="1173044"/>
            <a:ext cx="2703040" cy="5339923"/>
          </a:xfrm>
          <a:prstGeom prst="rect">
            <a:avLst/>
          </a:prstGeom>
          <a:solidFill>
            <a:srgbClr val="FFFFCC"/>
          </a:solidFill>
        </p:spPr>
        <p:txBody>
          <a:bodyPr wrap="square" rtlCol="0">
            <a:spAutoFit/>
          </a:bodyPr>
          <a:lstStyle/>
          <a:p>
            <a:r>
              <a:rPr kumimoji="1" lang="ja-JP" altLang="en-US" sz="1100" dirty="0" smtClean="0"/>
              <a:t>メリット</a:t>
            </a:r>
          </a:p>
          <a:p>
            <a:pPr marL="285750" indent="-285750">
              <a:buFont typeface="Arial" panose="020B0604020202020204" pitchFamily="34" charset="0"/>
              <a:buChar char="•"/>
            </a:pPr>
            <a:r>
              <a:rPr lang="ja-JP" altLang="en-US" sz="1100" dirty="0" smtClean="0"/>
              <a:t>コントローラ、中継ゲートウェイとも、それぞれのホスト単体でみても、インターネット接続系でみても冗長化されている。</a:t>
            </a:r>
            <a:endParaRPr lang="en-US" altLang="ja-JP" sz="1100" dirty="0" smtClean="0"/>
          </a:p>
          <a:p>
            <a:pPr marL="285750" indent="-285750">
              <a:buFont typeface="Arial" panose="020B0604020202020204" pitchFamily="34" charset="0"/>
              <a:buChar char="•"/>
            </a:pPr>
            <a:r>
              <a:rPr lang="ja-JP" altLang="en-US" sz="1100" dirty="0"/>
              <a:t>例</a:t>
            </a:r>
            <a:r>
              <a:rPr lang="en-US" altLang="ja-JP" sz="1100" dirty="0"/>
              <a:t>: </a:t>
            </a:r>
            <a:r>
              <a:rPr lang="ja-JP" altLang="en-US" sz="1100" dirty="0"/>
              <a:t>コントローラは </a:t>
            </a:r>
            <a:r>
              <a:rPr lang="en-US" altLang="ja-JP" sz="1100" dirty="0"/>
              <a:t>AWS </a:t>
            </a:r>
            <a:r>
              <a:rPr lang="ja-JP" altLang="en-US" sz="1100" dirty="0"/>
              <a:t>に構築し、中継ゲートウェイは安価なフレッツ </a:t>
            </a:r>
            <a:r>
              <a:rPr lang="en-US" altLang="ja-JP" sz="1100" dirty="0"/>
              <a:t>ISP </a:t>
            </a:r>
            <a:r>
              <a:rPr lang="ja-JP" altLang="en-US" sz="1100" dirty="0"/>
              <a:t>回線を利用する等ができる。</a:t>
            </a:r>
            <a:endParaRPr lang="en-US" altLang="ja-JP" sz="1100" dirty="0"/>
          </a:p>
          <a:p>
            <a:pPr marL="285750" indent="-285750">
              <a:buFont typeface="Arial" panose="020B0604020202020204" pitchFamily="34" charset="0"/>
              <a:buChar char="•"/>
            </a:pPr>
            <a:r>
              <a:rPr lang="ja-JP" altLang="en-US" sz="1100" dirty="0"/>
              <a:t>中継ゲートウェイの </a:t>
            </a:r>
            <a:r>
              <a:rPr lang="en-US" altLang="ja-JP" sz="1100" dirty="0"/>
              <a:t>2 </a:t>
            </a:r>
            <a:r>
              <a:rPr lang="ja-JP" altLang="en-US" sz="1100" dirty="0" err="1"/>
              <a:t>つの</a:t>
            </a:r>
            <a:r>
              <a:rPr lang="ja-JP" altLang="en-US" sz="1100" dirty="0"/>
              <a:t>ネットワークを、別々の安価なフレッツ </a:t>
            </a:r>
            <a:r>
              <a:rPr lang="en-US" altLang="ja-JP" sz="1100" dirty="0"/>
              <a:t>ISP </a:t>
            </a:r>
            <a:r>
              <a:rPr lang="ja-JP" altLang="en-US" sz="1100" dirty="0"/>
              <a:t>回線を利用して構築することができる。一方がダウンしても、自動的にもう一方が全利用される。</a:t>
            </a:r>
            <a:endParaRPr lang="en-US" altLang="ja-JP" sz="1100" dirty="0"/>
          </a:p>
          <a:p>
            <a:pPr marL="285750" indent="-285750">
              <a:buFont typeface="Arial" panose="020B0604020202020204" pitchFamily="34" charset="0"/>
              <a:buChar char="•"/>
            </a:pPr>
            <a:r>
              <a:rPr lang="ja-JP" altLang="en-US" sz="1100" dirty="0" smtClean="0"/>
              <a:t>コントローラを </a:t>
            </a:r>
            <a:r>
              <a:rPr lang="en-US" altLang="ja-JP" sz="1100" dirty="0"/>
              <a:t>AWS </a:t>
            </a:r>
            <a:r>
              <a:rPr lang="ja-JP" altLang="en-US" sz="1100" dirty="0"/>
              <a:t>や </a:t>
            </a:r>
            <a:r>
              <a:rPr lang="en-US" altLang="ja-JP" sz="1100" dirty="0"/>
              <a:t>Azure </a:t>
            </a:r>
            <a:r>
              <a:rPr lang="ja-JP" altLang="en-US" sz="1100" dirty="0"/>
              <a:t>の複数のサービスやアベイビリティゾーンを用いて分散構築できる。</a:t>
            </a:r>
            <a:endParaRPr lang="en-US" altLang="ja-JP" sz="1100" dirty="0"/>
          </a:p>
          <a:p>
            <a:pPr marL="285750" indent="-285750">
              <a:buFont typeface="Arial" panose="020B0604020202020204" pitchFamily="34" charset="0"/>
              <a:buChar char="•"/>
            </a:pPr>
            <a:r>
              <a:rPr lang="ja-JP" altLang="en-US" sz="1100" dirty="0" smtClean="0"/>
              <a:t>中継</a:t>
            </a:r>
            <a:r>
              <a:rPr lang="ja-JP" altLang="en-US" sz="1100" dirty="0"/>
              <a:t>ゲートウェイを </a:t>
            </a:r>
            <a:r>
              <a:rPr lang="en-US" altLang="ja-JP" sz="1100" dirty="0"/>
              <a:t>AWS </a:t>
            </a:r>
            <a:r>
              <a:rPr lang="ja-JP" altLang="en-US" sz="1100" dirty="0"/>
              <a:t>や </a:t>
            </a:r>
            <a:r>
              <a:rPr lang="en-US" altLang="ja-JP" sz="1100" dirty="0"/>
              <a:t>Azure </a:t>
            </a:r>
            <a:r>
              <a:rPr lang="ja-JP" altLang="en-US" sz="1100" dirty="0"/>
              <a:t>の複数のサービスやアベイビリティゾーンを用いて分散構築できる。</a:t>
            </a:r>
            <a:endParaRPr lang="en-US" altLang="ja-JP" sz="1100" dirty="0"/>
          </a:p>
          <a:p>
            <a:pPr marL="285750" indent="-285750">
              <a:buFont typeface="Arial" panose="020B0604020202020204" pitchFamily="34" charset="0"/>
              <a:buChar char="•"/>
            </a:pPr>
            <a:endParaRPr lang="ja-JP" altLang="en-US" sz="1100" dirty="0" smtClean="0"/>
          </a:p>
          <a:p>
            <a:r>
              <a:rPr lang="ja-JP" altLang="en-US" sz="1100" dirty="0" smtClean="0"/>
              <a:t>デメリット</a:t>
            </a:r>
          </a:p>
          <a:p>
            <a:pPr marL="285750" indent="-285750">
              <a:buFont typeface="Arial" panose="020B0604020202020204" pitchFamily="34" charset="0"/>
              <a:buChar char="•"/>
            </a:pPr>
            <a:r>
              <a:rPr lang="ja-JP" altLang="en-US" sz="1100" dirty="0" smtClean="0"/>
              <a:t>コストがかかる。</a:t>
            </a:r>
            <a:endParaRPr lang="en-US" altLang="ja-JP" sz="1100" dirty="0"/>
          </a:p>
          <a:p>
            <a:endParaRPr lang="en-US" altLang="ja-JP" sz="1100" dirty="0"/>
          </a:p>
          <a:p>
            <a:r>
              <a:rPr lang="ja-JP" altLang="en-US" sz="1100" dirty="0"/>
              <a:t>考察</a:t>
            </a:r>
            <a:endParaRPr lang="en-US" altLang="ja-JP" sz="1100" dirty="0"/>
          </a:p>
          <a:p>
            <a:pPr marL="285750" indent="-285750">
              <a:buFont typeface="Arial" panose="020B0604020202020204" pitchFamily="34" charset="0"/>
              <a:buChar char="•"/>
            </a:pPr>
            <a:r>
              <a:rPr lang="ja-JP" altLang="en-US" sz="1100" dirty="0" smtClean="0"/>
              <a:t>最も多様性を高くすることができ、一部の </a:t>
            </a:r>
            <a:r>
              <a:rPr lang="en-US" altLang="ja-JP" sz="1100" dirty="0" smtClean="0"/>
              <a:t>VM / </a:t>
            </a:r>
            <a:r>
              <a:rPr lang="ja-JP" altLang="en-US" sz="1100" dirty="0" smtClean="0"/>
              <a:t>クラウドシステムやインターネット回線に不具合が発生したとしても、なかなか停止しない堅牢なシステムを作ることができる。</a:t>
            </a:r>
            <a:endParaRPr lang="en-US" altLang="ja-JP" sz="1100" dirty="0" smtClean="0"/>
          </a:p>
          <a:p>
            <a:endParaRPr lang="en-US" altLang="ja-JP" sz="1100" dirty="0"/>
          </a:p>
          <a:p>
            <a:r>
              <a:rPr lang="ja-JP" altLang="en-US" sz="1100" b="1" dirty="0" smtClean="0">
                <a:solidFill>
                  <a:srgbClr val="C00000"/>
                </a:solidFill>
              </a:rPr>
              <a:t>「シン・テレワークシステム パブリック版」は、このトポロジを用いて冗長を実現している。</a:t>
            </a:r>
            <a:endParaRPr lang="en-US" altLang="ja-JP" sz="1100" b="1" dirty="0" smtClean="0">
              <a:solidFill>
                <a:srgbClr val="C00000"/>
              </a:solidFill>
            </a:endParaRPr>
          </a:p>
          <a:p>
            <a:r>
              <a:rPr kumimoji="1" lang="ja-JP" altLang="en-US" sz="1100" b="1" dirty="0" smtClean="0">
                <a:solidFill>
                  <a:srgbClr val="C00000"/>
                </a:solidFill>
              </a:rPr>
              <a:t>詳しくは、第 </a:t>
            </a:r>
            <a:r>
              <a:rPr kumimoji="1" lang="en-US" altLang="ja-JP" sz="1100" b="1" dirty="0" smtClean="0">
                <a:solidFill>
                  <a:srgbClr val="C00000"/>
                </a:solidFill>
              </a:rPr>
              <a:t>10 </a:t>
            </a:r>
            <a:r>
              <a:rPr kumimoji="1" lang="ja-JP" altLang="en-US" sz="1100" b="1" dirty="0" smtClean="0">
                <a:solidFill>
                  <a:srgbClr val="C00000"/>
                </a:solidFill>
              </a:rPr>
              <a:t>章で述べる。</a:t>
            </a:r>
            <a:endParaRPr kumimoji="1" lang="ja-JP" altLang="en-US" sz="1100" b="1" dirty="0">
              <a:solidFill>
                <a:srgbClr val="C00000"/>
              </a:solidFill>
            </a:endParaRPr>
          </a:p>
        </p:txBody>
      </p:sp>
      <p:sp>
        <p:nvSpPr>
          <p:cNvPr id="208" name="テキスト ボックス 207"/>
          <p:cNvSpPr txBox="1"/>
          <p:nvPr/>
        </p:nvSpPr>
        <p:spPr>
          <a:xfrm>
            <a:off x="4059028" y="836563"/>
            <a:ext cx="7502879" cy="276999"/>
          </a:xfrm>
          <a:prstGeom prst="rect">
            <a:avLst/>
          </a:prstGeom>
          <a:noFill/>
        </p:spPr>
        <p:txBody>
          <a:bodyPr wrap="square" rtlCol="0">
            <a:spAutoFit/>
          </a:bodyPr>
          <a:lstStyle/>
          <a:p>
            <a:r>
              <a:rPr kumimoji="1" lang="ja-JP" altLang="en-US" sz="1200" b="1" dirty="0" smtClean="0">
                <a:solidFill>
                  <a:srgbClr val="0000FF"/>
                </a:solidFill>
              </a:rPr>
              <a:t>簡単のため、冗長コントローラが </a:t>
            </a:r>
            <a:r>
              <a:rPr kumimoji="1" lang="en-US" altLang="ja-JP" sz="1200" b="1" dirty="0" smtClean="0">
                <a:solidFill>
                  <a:srgbClr val="0000FF"/>
                </a:solidFill>
              </a:rPr>
              <a:t>2 </a:t>
            </a:r>
            <a:r>
              <a:rPr kumimoji="1" lang="ja-JP" altLang="en-US" sz="1200" b="1" dirty="0" smtClean="0">
                <a:solidFill>
                  <a:srgbClr val="0000FF"/>
                </a:solidFill>
              </a:rPr>
              <a:t>台の例示であるが、</a:t>
            </a:r>
            <a:r>
              <a:rPr kumimoji="1" lang="en-US" altLang="ja-JP" sz="1200" b="1" dirty="0" smtClean="0">
                <a:solidFill>
                  <a:srgbClr val="0000FF"/>
                </a:solidFill>
              </a:rPr>
              <a:t>3 </a:t>
            </a:r>
            <a:r>
              <a:rPr kumimoji="1" lang="ja-JP" altLang="en-US" sz="1200" b="1" dirty="0" smtClean="0">
                <a:solidFill>
                  <a:srgbClr val="0000FF"/>
                </a:solidFill>
              </a:rPr>
              <a:t>台以上への冗長も可能であり、設定方法は同様である。</a:t>
            </a:r>
            <a:endParaRPr kumimoji="1" lang="ja-JP" altLang="en-US" sz="1200" b="1" dirty="0">
              <a:solidFill>
                <a:srgbClr val="0000FF"/>
              </a:solidFill>
            </a:endParaRPr>
          </a:p>
        </p:txBody>
      </p:sp>
    </p:spTree>
    <p:extLst>
      <p:ext uri="{BB962C8B-B14F-4D97-AF65-F5344CB8AC3E}">
        <p14:creationId xmlns:p14="http://schemas.microsoft.com/office/powerpoint/2010/main" val="154616154"/>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lnSpcReduction="10000"/>
          </a:bodyPr>
          <a:lstStyle/>
          <a:p>
            <a:r>
              <a:rPr kumimoji="1" lang="ja-JP" altLang="en-US" sz="2000" dirty="0" smtClean="0"/>
              <a:t>冗長パターン </a:t>
            </a:r>
            <a:r>
              <a:rPr kumimoji="1" lang="en-US" altLang="ja-JP" sz="2000" dirty="0" smtClean="0"/>
              <a:t>A, B </a:t>
            </a:r>
            <a:r>
              <a:rPr kumimoji="1" lang="ja-JP" altLang="en-US" sz="2000" dirty="0" smtClean="0"/>
              <a:t>いずれでも、各コントローラから、</a:t>
            </a:r>
            <a:r>
              <a:rPr kumimoji="1" lang="en-US" altLang="ja-JP" sz="2000" dirty="0" smtClean="0"/>
              <a:t>DB </a:t>
            </a:r>
            <a:r>
              <a:rPr kumimoji="1" lang="ja-JP" altLang="en-US" sz="2000" dirty="0" smtClean="0"/>
              <a:t>に対して、</a:t>
            </a:r>
            <a:r>
              <a:rPr kumimoji="1" lang="en-US" altLang="ja-JP" sz="2000" dirty="0" smtClean="0"/>
              <a:t>MS-SQL </a:t>
            </a:r>
            <a:r>
              <a:rPr kumimoji="1" lang="ja-JP" altLang="en-US" sz="2000" dirty="0" smtClean="0"/>
              <a:t>プロトコル </a:t>
            </a:r>
            <a:r>
              <a:rPr kumimoji="1" lang="en-US" altLang="ja-JP" sz="2000" dirty="0" smtClean="0"/>
              <a:t>(TCP 1433) </a:t>
            </a:r>
            <a:r>
              <a:rPr kumimoji="1" lang="ja-JP" altLang="en-US" sz="2000" dirty="0" smtClean="0"/>
              <a:t>の</a:t>
            </a:r>
            <a:r>
              <a:rPr lang="en-US" altLang="ja-JP" sz="2000" dirty="0"/>
              <a:t> </a:t>
            </a:r>
            <a:r>
              <a:rPr lang="en-US" altLang="ja-JP" sz="2000" dirty="0" smtClean="0"/>
              <a:t>IPv4 </a:t>
            </a:r>
            <a:r>
              <a:rPr kumimoji="1" lang="ja-JP" altLang="en-US" sz="2000" dirty="0" smtClean="0"/>
              <a:t>通信が可能である必要がある。</a:t>
            </a:r>
            <a:endParaRPr kumimoji="1" lang="en-US" altLang="ja-JP" sz="2000" dirty="0" smtClean="0"/>
          </a:p>
          <a:p>
            <a:r>
              <a:rPr lang="ja-JP" altLang="en-US" sz="2000" dirty="0"/>
              <a:t>各コントローラ</a:t>
            </a:r>
            <a:r>
              <a:rPr lang="ja-JP" altLang="en-US" sz="2000" dirty="0" smtClean="0"/>
              <a:t>から、</a:t>
            </a:r>
            <a:r>
              <a:rPr kumimoji="1" lang="en-US" altLang="ja-JP" sz="2000" dirty="0" smtClean="0"/>
              <a:t>DB </a:t>
            </a:r>
            <a:r>
              <a:rPr kumimoji="1" lang="ja-JP" altLang="en-US" sz="2000" dirty="0" err="1" smtClean="0"/>
              <a:t>への</a:t>
            </a:r>
            <a:r>
              <a:rPr kumimoji="1" lang="ja-JP" altLang="en-US" sz="2000" dirty="0" smtClean="0"/>
              <a:t> </a:t>
            </a:r>
            <a:r>
              <a:rPr kumimoji="1" lang="en-US" altLang="ja-JP" sz="2000" dirty="0" smtClean="0"/>
              <a:t>TCP 1433 </a:t>
            </a:r>
            <a:r>
              <a:rPr kumimoji="1" lang="ja-JP" altLang="en-US" sz="2000" dirty="0" smtClean="0"/>
              <a:t>宛の通信は、グローバル </a:t>
            </a:r>
            <a:r>
              <a:rPr kumimoji="1" lang="en-US" altLang="ja-JP" sz="2000" dirty="0" smtClean="0"/>
              <a:t>IPv4 </a:t>
            </a:r>
            <a:r>
              <a:rPr kumimoji="1" lang="ja-JP" altLang="en-US" sz="2000" dirty="0" smtClean="0"/>
              <a:t>アドレス宛でも、プライベート </a:t>
            </a:r>
            <a:r>
              <a:rPr kumimoji="1" lang="en-US" altLang="ja-JP" sz="2000" dirty="0" smtClean="0"/>
              <a:t>IPv4 </a:t>
            </a:r>
            <a:r>
              <a:rPr kumimoji="1" lang="ja-JP" altLang="en-US" sz="2000" dirty="0" smtClean="0"/>
              <a:t>アドレス宛でも、どちらでもよい。</a:t>
            </a:r>
            <a:r>
              <a:rPr kumimoji="1" lang="en-US" altLang="ja-JP" sz="2000" dirty="0" smtClean="0"/>
              <a:t/>
            </a:r>
            <a:br>
              <a:rPr kumimoji="1" lang="en-US" altLang="ja-JP" sz="2000" dirty="0" smtClean="0"/>
            </a:br>
            <a:endParaRPr kumimoji="1" lang="en-US" altLang="ja-JP" sz="2000" dirty="0" smtClean="0"/>
          </a:p>
          <a:p>
            <a:r>
              <a:rPr lang="ja-JP" altLang="en-US" sz="2400" dirty="0" smtClean="0"/>
              <a:t>各コントローラ </a:t>
            </a:r>
            <a:r>
              <a:rPr lang="en-US" altLang="ja-JP" sz="2400" dirty="0">
                <a:sym typeface="Wingdings" panose="05000000000000000000" pitchFamily="2" charset="2"/>
              </a:rPr>
              <a:t> DB </a:t>
            </a:r>
            <a:r>
              <a:rPr lang="ja-JP" altLang="en-US" sz="2400" dirty="0">
                <a:sym typeface="Wingdings" panose="05000000000000000000" pitchFamily="2" charset="2"/>
              </a:rPr>
              <a:t>の通信をグローバル </a:t>
            </a:r>
            <a:r>
              <a:rPr lang="en-US" altLang="ja-JP" sz="2400" dirty="0">
                <a:sym typeface="Wingdings" panose="05000000000000000000" pitchFamily="2" charset="2"/>
              </a:rPr>
              <a:t>IPv4 </a:t>
            </a:r>
            <a:r>
              <a:rPr lang="ja-JP" altLang="en-US" sz="2400" dirty="0">
                <a:sym typeface="Wingdings" panose="05000000000000000000" pitchFamily="2" charset="2"/>
              </a:rPr>
              <a:t>で行なう際の</a:t>
            </a:r>
            <a:r>
              <a:rPr lang="ja-JP" altLang="en-US" sz="2400" dirty="0" smtClean="0">
                <a:sym typeface="Wingdings" panose="05000000000000000000" pitchFamily="2" charset="2"/>
              </a:rPr>
              <a:t>メリットとデメリット</a:t>
            </a:r>
            <a:endParaRPr lang="en-US" altLang="ja-JP" sz="2400" dirty="0" smtClean="0">
              <a:sym typeface="Wingdings" panose="05000000000000000000" pitchFamily="2" charset="2"/>
            </a:endParaRPr>
          </a:p>
          <a:p>
            <a:pPr lvl="1"/>
            <a:r>
              <a:rPr lang="ja-JP" altLang="en-US" sz="2000" dirty="0" smtClean="0"/>
              <a:t>異なるクラウド基盤上や、異なるデータセンタ上に複数に分散したコントローラから、容易に </a:t>
            </a:r>
            <a:r>
              <a:rPr lang="en-US" altLang="ja-JP" sz="2000" dirty="0" smtClean="0"/>
              <a:t>DB </a:t>
            </a:r>
            <a:r>
              <a:rPr lang="ja-JP" altLang="en-US" sz="2000" dirty="0" smtClean="0"/>
              <a:t>に接続できる。</a:t>
            </a:r>
            <a:endParaRPr lang="en-US" altLang="ja-JP" sz="2000" dirty="0" smtClean="0"/>
          </a:p>
          <a:p>
            <a:pPr lvl="1"/>
            <a:r>
              <a:rPr lang="en-US" altLang="ja-JP" sz="2000" dirty="0" smtClean="0"/>
              <a:t>DB </a:t>
            </a:r>
            <a:r>
              <a:rPr lang="ja-JP" altLang="en-US" sz="2000" dirty="0" smtClean="0"/>
              <a:t>サーバーの </a:t>
            </a:r>
            <a:r>
              <a:rPr lang="en-US" altLang="ja-JP" sz="2000" dirty="0" smtClean="0"/>
              <a:t>TCP </a:t>
            </a:r>
            <a:r>
              <a:rPr lang="ja-JP" altLang="en-US" sz="2000" dirty="0" smtClean="0"/>
              <a:t>ポートをインターネットに露出させる部分でセキュリティ対策を行なう必要が生じる。</a:t>
            </a:r>
            <a:endParaRPr lang="en-US" altLang="ja-JP" sz="2000" dirty="0" smtClean="0"/>
          </a:p>
          <a:p>
            <a:pPr lvl="2"/>
            <a:r>
              <a:rPr lang="en-US" altLang="ja-JP" sz="1600" dirty="0" smtClean="0"/>
              <a:t>DB </a:t>
            </a:r>
            <a:r>
              <a:rPr lang="ja-JP" altLang="en-US" sz="1600" dirty="0"/>
              <a:t>サーバーをグローバル </a:t>
            </a:r>
            <a:r>
              <a:rPr lang="en-US" altLang="ja-JP" sz="1600" dirty="0"/>
              <a:t>IPv4 </a:t>
            </a:r>
            <a:r>
              <a:rPr lang="ja-JP" altLang="en-US" sz="1600" dirty="0"/>
              <a:t>アドレスで稼働させる場合は、接続する可能性があるコントローラの </a:t>
            </a:r>
            <a:r>
              <a:rPr lang="en-US" altLang="ja-JP" sz="1600" dirty="0"/>
              <a:t>IPv4 </a:t>
            </a:r>
            <a:r>
              <a:rPr lang="ja-JP" altLang="en-US" sz="1600" dirty="0"/>
              <a:t>アドレス一覧からの </a:t>
            </a:r>
            <a:r>
              <a:rPr lang="en-US" altLang="ja-JP" sz="1600" dirty="0"/>
              <a:t>TCP 1433 </a:t>
            </a:r>
            <a:r>
              <a:rPr lang="ja-JP" altLang="en-US" sz="1600" dirty="0"/>
              <a:t>宛通信を受付けるようなファイアウォール設定を行なうことを推奨する。この設定を実施しない場合は、</a:t>
            </a:r>
            <a:r>
              <a:rPr lang="en-US" altLang="ja-JP" sz="1600" dirty="0"/>
              <a:t>DB </a:t>
            </a:r>
            <a:r>
              <a:rPr lang="ja-JP" altLang="en-US" sz="1600" dirty="0"/>
              <a:t>サーバーにインターネットから任意の者による接続試行が行なわれ、</a:t>
            </a:r>
            <a:r>
              <a:rPr lang="en-US" altLang="ja-JP" sz="1600" dirty="0"/>
              <a:t>CPU </a:t>
            </a:r>
            <a:r>
              <a:rPr lang="ja-JP" altLang="en-US" sz="1600" dirty="0"/>
              <a:t>使用率が高まったり、万一 </a:t>
            </a:r>
            <a:r>
              <a:rPr lang="en-US" altLang="ja-JP" sz="1600" dirty="0"/>
              <a:t>SQL Server </a:t>
            </a:r>
            <a:r>
              <a:rPr lang="ja-JP" altLang="en-US" sz="1600" dirty="0"/>
              <a:t>に脆弱性があった場合またはパスワードがデフォルトのままであった場合に、侵入されるおそれがあるためである。</a:t>
            </a:r>
            <a:endParaRPr lang="en-US" altLang="ja-JP" sz="1600" dirty="0"/>
          </a:p>
          <a:p>
            <a:r>
              <a:rPr lang="ja-JP" altLang="en-US" sz="2400" dirty="0"/>
              <a:t>各コントローラ </a:t>
            </a:r>
            <a:r>
              <a:rPr lang="en-US" altLang="ja-JP" sz="2400" dirty="0">
                <a:sym typeface="Wingdings" panose="05000000000000000000" pitchFamily="2" charset="2"/>
              </a:rPr>
              <a:t> DB </a:t>
            </a:r>
            <a:r>
              <a:rPr lang="ja-JP" altLang="en-US" sz="2400" dirty="0">
                <a:sym typeface="Wingdings" panose="05000000000000000000" pitchFamily="2" charset="2"/>
              </a:rPr>
              <a:t>の通信</a:t>
            </a:r>
            <a:r>
              <a:rPr lang="ja-JP" altLang="en-US" sz="2400" dirty="0" smtClean="0">
                <a:sym typeface="Wingdings" panose="05000000000000000000" pitchFamily="2" charset="2"/>
              </a:rPr>
              <a:t>をプライベート </a:t>
            </a:r>
            <a:r>
              <a:rPr lang="en-US" altLang="ja-JP" sz="2400" dirty="0">
                <a:sym typeface="Wingdings" panose="05000000000000000000" pitchFamily="2" charset="2"/>
              </a:rPr>
              <a:t>IPv4 </a:t>
            </a:r>
            <a:r>
              <a:rPr lang="ja-JP" altLang="en-US" sz="2400" dirty="0">
                <a:sym typeface="Wingdings" panose="05000000000000000000" pitchFamily="2" charset="2"/>
              </a:rPr>
              <a:t>で行なう際のメリットとデメリット</a:t>
            </a:r>
            <a:endParaRPr lang="en-US" altLang="ja-JP" sz="2400" dirty="0">
              <a:sym typeface="Wingdings" panose="05000000000000000000" pitchFamily="2" charset="2"/>
            </a:endParaRPr>
          </a:p>
          <a:p>
            <a:pPr lvl="1"/>
            <a:r>
              <a:rPr lang="en-US" altLang="ja-JP" sz="2000" dirty="0"/>
              <a:t>DB </a:t>
            </a:r>
            <a:r>
              <a:rPr lang="ja-JP" altLang="en-US" sz="2000" dirty="0"/>
              <a:t>サーバーの </a:t>
            </a:r>
            <a:r>
              <a:rPr lang="en-US" altLang="ja-JP" sz="2000" dirty="0"/>
              <a:t>TCP </a:t>
            </a:r>
            <a:r>
              <a:rPr lang="ja-JP" altLang="en-US" sz="2000" dirty="0"/>
              <a:t>ポートをインターネットに露出</a:t>
            </a:r>
            <a:r>
              <a:rPr lang="ja-JP" altLang="en-US" sz="2000" dirty="0" smtClean="0"/>
              <a:t>させる必要がなくなる。</a:t>
            </a:r>
            <a:endParaRPr lang="en-US" altLang="ja-JP" sz="2000" dirty="0" smtClean="0"/>
          </a:p>
          <a:p>
            <a:pPr lvl="1"/>
            <a:r>
              <a:rPr lang="ja-JP" altLang="en-US" sz="2000" dirty="0"/>
              <a:t>異なるクラウド基盤上や、異なるデータセンタ上に複数に分散した</a:t>
            </a:r>
            <a:r>
              <a:rPr lang="ja-JP" altLang="en-US" sz="2000" dirty="0" smtClean="0"/>
              <a:t>コントローラ間のプライベート </a:t>
            </a:r>
            <a:r>
              <a:rPr lang="en-US" altLang="ja-JP" sz="2000" dirty="0" smtClean="0"/>
              <a:t>IPv4 </a:t>
            </a:r>
            <a:r>
              <a:rPr lang="ja-JP" altLang="en-US" sz="2000" dirty="0" smtClean="0"/>
              <a:t>を用いた通信には、別途、通信経路を用意する必要がある。</a:t>
            </a:r>
            <a:endParaRPr lang="en-US" altLang="ja-JP" sz="2000" dirty="0"/>
          </a:p>
          <a:p>
            <a:endParaRPr kumimoji="1" lang="ja-JP" altLang="en-US" sz="22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126</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dirty="0" smtClean="0"/>
              <a:t>7-2. </a:t>
            </a:r>
            <a:r>
              <a:rPr lang="ja-JP" altLang="en-US" dirty="0" smtClean="0"/>
              <a:t>コントローラから </a:t>
            </a:r>
            <a:r>
              <a:rPr lang="en-US" altLang="ja-JP" dirty="0" smtClean="0"/>
              <a:t>DB </a:t>
            </a:r>
            <a:r>
              <a:rPr lang="ja-JP" altLang="en-US" dirty="0" err="1" smtClean="0"/>
              <a:t>への</a:t>
            </a:r>
            <a:r>
              <a:rPr lang="ja-JP" altLang="en-US" dirty="0" smtClean="0"/>
              <a:t>通信の必要性</a:t>
            </a:r>
            <a:endParaRPr kumimoji="1" lang="ja-JP" altLang="en-US" dirty="0"/>
          </a:p>
        </p:txBody>
      </p:sp>
    </p:spTree>
    <p:extLst>
      <p:ext uri="{BB962C8B-B14F-4D97-AF65-F5344CB8AC3E}">
        <p14:creationId xmlns:p14="http://schemas.microsoft.com/office/powerpoint/2010/main" val="243969034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pPr marL="0" indent="0">
              <a:buNone/>
            </a:pPr>
            <a:r>
              <a:rPr kumimoji="1" lang="ja-JP" altLang="en-US" dirty="0" smtClean="0"/>
              <a:t>冗長パターン </a:t>
            </a:r>
            <a:r>
              <a:rPr kumimoji="1" lang="en-US" altLang="ja-JP" dirty="0" smtClean="0"/>
              <a:t>A, B </a:t>
            </a:r>
            <a:r>
              <a:rPr kumimoji="1" lang="ja-JP" altLang="en-US" dirty="0" smtClean="0"/>
              <a:t>のいずれでも、コントローラ冗長化で必要な作業はほぼ同一であり、大変シンプルで、短時間で実現できる。</a:t>
            </a:r>
            <a:endParaRPr kumimoji="1" lang="en-US" altLang="ja-JP" dirty="0" smtClean="0"/>
          </a:p>
          <a:p>
            <a:pPr marL="0" indent="0">
              <a:buNone/>
            </a:pPr>
            <a:r>
              <a:rPr kumimoji="1" lang="ja-JP" altLang="en-US" dirty="0" smtClean="0"/>
              <a:t>以下の </a:t>
            </a:r>
            <a:r>
              <a:rPr kumimoji="1" lang="en-US" altLang="ja-JP" dirty="0" smtClean="0"/>
              <a:t>5 </a:t>
            </a:r>
            <a:r>
              <a:rPr kumimoji="1" lang="ja-JP" altLang="en-US" dirty="0" err="1" smtClean="0"/>
              <a:t>つの</a:t>
            </a:r>
            <a:r>
              <a:rPr kumimoji="1" lang="ja-JP" altLang="en-US" dirty="0" smtClean="0"/>
              <a:t>作業で冗長化が完了する。</a:t>
            </a:r>
            <a:endParaRPr kumimoji="1" lang="en-US" altLang="ja-JP" dirty="0" smtClean="0"/>
          </a:p>
          <a:p>
            <a:r>
              <a:rPr lang="en-US" altLang="ja-JP" sz="3200" dirty="0" smtClean="0"/>
              <a:t>7-4. </a:t>
            </a:r>
            <a:r>
              <a:rPr lang="en-US" altLang="ja-JP" sz="3200" dirty="0"/>
              <a:t>DB </a:t>
            </a:r>
            <a:r>
              <a:rPr lang="ja-JP" altLang="en-US" sz="3200" dirty="0"/>
              <a:t>の独立 </a:t>
            </a:r>
            <a:r>
              <a:rPr lang="en-US" altLang="ja-JP" sz="3200" u="sng" dirty="0">
                <a:solidFill>
                  <a:schemeClr val="accent2">
                    <a:lumMod val="75000"/>
                  </a:schemeClr>
                </a:solidFill>
              </a:rPr>
              <a:t>(</a:t>
            </a:r>
            <a:r>
              <a:rPr lang="ja-JP" altLang="en-US" sz="3200" u="sng" dirty="0">
                <a:solidFill>
                  <a:schemeClr val="accent2">
                    <a:lumMod val="75000"/>
                  </a:schemeClr>
                </a:solidFill>
              </a:rPr>
              <a:t>冗長パターン </a:t>
            </a:r>
            <a:r>
              <a:rPr lang="en-US" altLang="ja-JP" sz="3200" u="sng" dirty="0">
                <a:solidFill>
                  <a:schemeClr val="accent2">
                    <a:lumMod val="75000"/>
                  </a:schemeClr>
                </a:solidFill>
              </a:rPr>
              <a:t>B </a:t>
            </a:r>
            <a:r>
              <a:rPr lang="ja-JP" altLang="en-US" sz="3200" u="sng" dirty="0">
                <a:solidFill>
                  <a:schemeClr val="accent2">
                    <a:lumMod val="75000"/>
                  </a:schemeClr>
                </a:solidFill>
              </a:rPr>
              <a:t>の場合のみ</a:t>
            </a:r>
            <a:r>
              <a:rPr lang="en-US" altLang="ja-JP" sz="3200" u="sng" dirty="0">
                <a:solidFill>
                  <a:schemeClr val="accent2">
                    <a:lumMod val="75000"/>
                  </a:schemeClr>
                </a:solidFill>
              </a:rPr>
              <a:t>)</a:t>
            </a:r>
          </a:p>
          <a:p>
            <a:r>
              <a:rPr kumimoji="1" lang="en-US" altLang="ja-JP" sz="3200" dirty="0" smtClean="0"/>
              <a:t>7-5. </a:t>
            </a:r>
            <a:r>
              <a:rPr lang="en-US" altLang="ja-JP" sz="3200" dirty="0" smtClean="0"/>
              <a:t>2 </a:t>
            </a:r>
            <a:r>
              <a:rPr lang="ja-JP" altLang="en-US" sz="3200" dirty="0" smtClean="0"/>
              <a:t>台目以降のコントローラの構築</a:t>
            </a:r>
            <a:endParaRPr lang="en-US" altLang="ja-JP" sz="3200" dirty="0" smtClean="0"/>
          </a:p>
          <a:p>
            <a:r>
              <a:rPr lang="en-US" altLang="ja-JP" sz="3200" dirty="0" smtClean="0"/>
              <a:t>7-6. </a:t>
            </a:r>
            <a:r>
              <a:rPr lang="ja-JP" altLang="en-US" sz="3200" dirty="0" smtClean="0"/>
              <a:t>各コントローラから単一の </a:t>
            </a:r>
            <a:r>
              <a:rPr lang="en-US" altLang="ja-JP" sz="3200" dirty="0" smtClean="0"/>
              <a:t>DB </a:t>
            </a:r>
            <a:r>
              <a:rPr lang="ja-JP" altLang="en-US" sz="3200" dirty="0" err="1" smtClean="0"/>
              <a:t>への</a:t>
            </a:r>
            <a:r>
              <a:rPr lang="ja-JP" altLang="en-US" sz="3200" dirty="0" smtClean="0"/>
              <a:t>ネットワーク経由の参照設定</a:t>
            </a:r>
            <a:endParaRPr lang="en-US" altLang="ja-JP" sz="3200" dirty="0" smtClean="0"/>
          </a:p>
          <a:p>
            <a:r>
              <a:rPr kumimoji="1" lang="en-US" altLang="ja-JP" sz="3200" dirty="0" smtClean="0"/>
              <a:t>7-7. </a:t>
            </a:r>
            <a:r>
              <a:rPr kumimoji="1" lang="ja-JP" altLang="en-US" sz="3200" dirty="0" smtClean="0"/>
              <a:t>各中継ゲートウェイから、すべてのコントローラへの接続の設定</a:t>
            </a:r>
            <a:endParaRPr kumimoji="1" lang="en-US" altLang="ja-JP" sz="3200" dirty="0" smtClean="0"/>
          </a:p>
          <a:p>
            <a:r>
              <a:rPr lang="en-US" altLang="ja-JP" sz="3200" dirty="0" smtClean="0"/>
              <a:t>7-8. </a:t>
            </a:r>
            <a:r>
              <a:rPr lang="ja-JP" altLang="en-US" sz="3200" dirty="0" smtClean="0"/>
              <a:t>アプリケーションの </a:t>
            </a:r>
            <a:r>
              <a:rPr lang="en-US" altLang="ja-JP" sz="3200" dirty="0" smtClean="0"/>
              <a:t>EntryPoint.dat </a:t>
            </a:r>
            <a:r>
              <a:rPr lang="ja-JP" altLang="en-US" sz="3200" dirty="0" err="1" smtClean="0"/>
              <a:t>への</a:t>
            </a:r>
            <a:r>
              <a:rPr lang="ja-JP" altLang="en-US" sz="3200" dirty="0" smtClean="0"/>
              <a:t>すべてのコントローラへの接続の設定の書き込みとアプリケーションの再ビルド</a:t>
            </a:r>
            <a:endParaRPr kumimoji="1" lang="ja-JP" altLang="en-US" sz="32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127</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dirty="0" smtClean="0"/>
              <a:t>7-3. </a:t>
            </a:r>
            <a:r>
              <a:rPr lang="ja-JP" altLang="en-US" dirty="0" smtClean="0"/>
              <a:t>コントローラ冗長化で必要な作業</a:t>
            </a:r>
            <a:endParaRPr kumimoji="1" lang="ja-JP" altLang="en-US" dirty="0"/>
          </a:p>
        </p:txBody>
      </p:sp>
    </p:spTree>
    <p:extLst>
      <p:ext uri="{BB962C8B-B14F-4D97-AF65-F5344CB8AC3E}">
        <p14:creationId xmlns:p14="http://schemas.microsoft.com/office/powerpoint/2010/main" val="131576018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913444"/>
          </a:xfrm>
        </p:spPr>
        <p:txBody>
          <a:bodyPr/>
          <a:lstStyle/>
          <a:p>
            <a:r>
              <a:rPr kumimoji="1" lang="ja-JP" altLang="en-US" dirty="0" smtClean="0"/>
              <a:t>冗長パターン </a:t>
            </a:r>
            <a:r>
              <a:rPr kumimoji="1" lang="en-US" altLang="ja-JP" dirty="0" smtClean="0"/>
              <a:t>B </a:t>
            </a:r>
            <a:r>
              <a:rPr kumimoji="1" lang="ja-JP" altLang="en-US" dirty="0" smtClean="0"/>
              <a:t>をとる場合、まず、</a:t>
            </a:r>
            <a:r>
              <a:rPr kumimoji="1" lang="en-US" altLang="ja-JP" dirty="0" smtClean="0"/>
              <a:t>DB </a:t>
            </a:r>
            <a:r>
              <a:rPr kumimoji="1" lang="ja-JP" altLang="en-US" dirty="0" smtClean="0"/>
              <a:t>を新たに用意した別ホストに独立させる必要がある。</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128</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dirty="0" smtClean="0"/>
              <a:t>7-4. </a:t>
            </a:r>
            <a:r>
              <a:rPr lang="en-US" altLang="ja-JP" dirty="0"/>
              <a:t>DB </a:t>
            </a:r>
            <a:r>
              <a:rPr lang="ja-JP" altLang="en-US" dirty="0"/>
              <a:t>の独立 </a:t>
            </a:r>
            <a:r>
              <a:rPr lang="en-US" altLang="ja-JP" u="sng" dirty="0">
                <a:solidFill>
                  <a:schemeClr val="accent2">
                    <a:lumMod val="75000"/>
                  </a:schemeClr>
                </a:solidFill>
              </a:rPr>
              <a:t>(</a:t>
            </a:r>
            <a:r>
              <a:rPr lang="ja-JP" altLang="en-US" u="sng" dirty="0">
                <a:solidFill>
                  <a:schemeClr val="accent2">
                    <a:lumMod val="75000"/>
                  </a:schemeClr>
                </a:solidFill>
              </a:rPr>
              <a:t>冗長パターン </a:t>
            </a:r>
            <a:r>
              <a:rPr lang="en-US" altLang="ja-JP" u="sng" dirty="0">
                <a:solidFill>
                  <a:schemeClr val="accent2">
                    <a:lumMod val="75000"/>
                  </a:schemeClr>
                </a:solidFill>
              </a:rPr>
              <a:t>B </a:t>
            </a:r>
            <a:r>
              <a:rPr lang="ja-JP" altLang="en-US" u="sng" dirty="0">
                <a:solidFill>
                  <a:schemeClr val="accent2">
                    <a:lumMod val="75000"/>
                  </a:schemeClr>
                </a:solidFill>
              </a:rPr>
              <a:t>の場合のみ</a:t>
            </a:r>
            <a:r>
              <a:rPr lang="en-US" altLang="ja-JP" u="sng" dirty="0">
                <a:solidFill>
                  <a:schemeClr val="accent2">
                    <a:lumMod val="75000"/>
                  </a:schemeClr>
                </a:solidFill>
              </a:rPr>
              <a:t>)</a:t>
            </a:r>
            <a:endParaRPr kumimoji="1" lang="ja-JP" altLang="en-US" u="sng" dirty="0">
              <a:solidFill>
                <a:schemeClr val="accent2">
                  <a:lumMod val="75000"/>
                </a:schemeClr>
              </a:solidFill>
            </a:endParaRPr>
          </a:p>
        </p:txBody>
      </p:sp>
      <p:grpSp>
        <p:nvGrpSpPr>
          <p:cNvPr id="5" name="Group 4338"/>
          <p:cNvGrpSpPr>
            <a:grpSpLocks/>
          </p:cNvGrpSpPr>
          <p:nvPr/>
        </p:nvGrpSpPr>
        <p:grpSpPr bwMode="auto">
          <a:xfrm>
            <a:off x="4623840" y="2049517"/>
            <a:ext cx="501869" cy="756484"/>
            <a:chOff x="536" y="997"/>
            <a:chExt cx="492" cy="685"/>
          </a:xfrm>
        </p:grpSpPr>
        <p:sp>
          <p:nvSpPr>
            <p:cNvPr id="6"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6"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7"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3"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4"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5"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6"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7"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8"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29"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pic>
        <p:nvPicPr>
          <p:cNvPr id="30"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12171" y="2226814"/>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1" name="テキスト ボックス 30"/>
          <p:cNvSpPr txBox="1"/>
          <p:nvPr/>
        </p:nvSpPr>
        <p:spPr>
          <a:xfrm>
            <a:off x="4363591" y="2782571"/>
            <a:ext cx="1324304" cy="369332"/>
          </a:xfrm>
          <a:prstGeom prst="rect">
            <a:avLst/>
          </a:prstGeom>
          <a:noFill/>
        </p:spPr>
        <p:txBody>
          <a:bodyPr wrap="square" rtlCol="0">
            <a:spAutoFit/>
          </a:bodyPr>
          <a:lstStyle/>
          <a:p>
            <a:r>
              <a:rPr kumimoji="1" lang="ja-JP" altLang="en-US" dirty="0" smtClean="0"/>
              <a:t>コントローラ</a:t>
            </a:r>
            <a:endParaRPr kumimoji="1" lang="ja-JP" altLang="en-US" dirty="0"/>
          </a:p>
        </p:txBody>
      </p:sp>
      <p:sp>
        <p:nvSpPr>
          <p:cNvPr id="32" name="フローチャート: 磁気ディスク 31"/>
          <p:cNvSpPr/>
          <p:nvPr/>
        </p:nvSpPr>
        <p:spPr>
          <a:xfrm>
            <a:off x="3584831" y="2119340"/>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テキスト ボックス 32"/>
          <p:cNvSpPr txBox="1"/>
          <p:nvPr/>
        </p:nvSpPr>
        <p:spPr>
          <a:xfrm>
            <a:off x="3347352" y="2502728"/>
            <a:ext cx="1324304" cy="738664"/>
          </a:xfrm>
          <a:prstGeom prst="rect">
            <a:avLst/>
          </a:prstGeom>
          <a:noFill/>
        </p:spPr>
        <p:txBody>
          <a:bodyPr wrap="square" rtlCol="0">
            <a:spAutoFit/>
          </a:bodyPr>
          <a:lstStyle/>
          <a:p>
            <a:r>
              <a:rPr kumimoji="1" lang="ja-JP" altLang="en-US" sz="1400" dirty="0" smtClean="0"/>
              <a:t>同一ホスト上の</a:t>
            </a:r>
            <a:endParaRPr kumimoji="1" lang="en-US" altLang="ja-JP" sz="1400" dirty="0" smtClean="0"/>
          </a:p>
          <a:p>
            <a:r>
              <a:rPr kumimoji="1" lang="ja-JP" altLang="en-US" sz="1400" dirty="0" smtClean="0"/>
              <a:t>データベース</a:t>
            </a:r>
            <a:endParaRPr kumimoji="1" lang="en-US" altLang="ja-JP" sz="1400" dirty="0" smtClean="0"/>
          </a:p>
          <a:p>
            <a:r>
              <a:rPr lang="en-US" altLang="ja-JP" sz="1400" dirty="0" smtClean="0"/>
              <a:t>(SQL Server)</a:t>
            </a:r>
            <a:endParaRPr kumimoji="1" lang="ja-JP" altLang="en-US" sz="1400" dirty="0"/>
          </a:p>
        </p:txBody>
      </p:sp>
      <p:pic>
        <p:nvPicPr>
          <p:cNvPr id="34"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12171" y="2872060"/>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5"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12171" y="3541410"/>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6" name="テキスト ボックス 35"/>
          <p:cNvSpPr txBox="1"/>
          <p:nvPr/>
        </p:nvSpPr>
        <p:spPr>
          <a:xfrm>
            <a:off x="8454741" y="2292475"/>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37" name="テキスト ボックス 36"/>
          <p:cNvSpPr txBox="1"/>
          <p:nvPr/>
        </p:nvSpPr>
        <p:spPr>
          <a:xfrm>
            <a:off x="8454741" y="3040756"/>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38" name="テキスト ボックス 37"/>
          <p:cNvSpPr txBox="1"/>
          <p:nvPr/>
        </p:nvSpPr>
        <p:spPr>
          <a:xfrm>
            <a:off x="8454740" y="3752820"/>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cxnSp>
        <p:nvCxnSpPr>
          <p:cNvPr id="39" name="直線矢印コネクタ 38"/>
          <p:cNvCxnSpPr/>
          <p:nvPr/>
        </p:nvCxnSpPr>
        <p:spPr>
          <a:xfrm flipH="1">
            <a:off x="5279586" y="2452287"/>
            <a:ext cx="2151993"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線矢印コネクタ 39"/>
          <p:cNvCxnSpPr/>
          <p:nvPr/>
        </p:nvCxnSpPr>
        <p:spPr>
          <a:xfrm flipH="1" flipV="1">
            <a:off x="5279587" y="2562477"/>
            <a:ext cx="2222937" cy="53505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線矢印コネクタ 40"/>
          <p:cNvCxnSpPr/>
          <p:nvPr/>
        </p:nvCxnSpPr>
        <p:spPr>
          <a:xfrm flipH="1" flipV="1">
            <a:off x="5288290" y="2713886"/>
            <a:ext cx="2231638" cy="104544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42" name="テキスト ボックス 41"/>
          <p:cNvSpPr txBox="1"/>
          <p:nvPr/>
        </p:nvSpPr>
        <p:spPr>
          <a:xfrm>
            <a:off x="5687895" y="2082648"/>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sp>
        <p:nvSpPr>
          <p:cNvPr id="43" name="テキスト ボックス 42"/>
          <p:cNvSpPr txBox="1"/>
          <p:nvPr/>
        </p:nvSpPr>
        <p:spPr>
          <a:xfrm>
            <a:off x="5924312" y="2445062"/>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sp>
        <p:nvSpPr>
          <p:cNvPr id="44" name="テキスト ボックス 43"/>
          <p:cNvSpPr txBox="1"/>
          <p:nvPr/>
        </p:nvSpPr>
        <p:spPr>
          <a:xfrm>
            <a:off x="6017223" y="2848474"/>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cxnSp>
        <p:nvCxnSpPr>
          <p:cNvPr id="45" name="直線コネクタ 44"/>
          <p:cNvCxnSpPr>
            <a:stCxn id="32" idx="4"/>
          </p:cNvCxnSpPr>
          <p:nvPr/>
        </p:nvCxnSpPr>
        <p:spPr>
          <a:xfrm flipV="1">
            <a:off x="4254865" y="2292475"/>
            <a:ext cx="368975" cy="23934"/>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grpSp>
        <p:nvGrpSpPr>
          <p:cNvPr id="46" name="Group 4338"/>
          <p:cNvGrpSpPr>
            <a:grpSpLocks/>
          </p:cNvGrpSpPr>
          <p:nvPr/>
        </p:nvGrpSpPr>
        <p:grpSpPr bwMode="auto">
          <a:xfrm>
            <a:off x="4671656" y="4472105"/>
            <a:ext cx="501869" cy="756484"/>
            <a:chOff x="536" y="997"/>
            <a:chExt cx="492" cy="685"/>
          </a:xfrm>
        </p:grpSpPr>
        <p:sp>
          <p:nvSpPr>
            <p:cNvPr id="47"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8"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9"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0"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1"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2"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53"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4"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5"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6"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7"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8"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9"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0"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1"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2"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3"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64"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5"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6"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7"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8"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9"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70"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pic>
        <p:nvPicPr>
          <p:cNvPr id="71"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59987" y="4649402"/>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2" name="テキスト ボックス 71"/>
          <p:cNvSpPr txBox="1"/>
          <p:nvPr/>
        </p:nvSpPr>
        <p:spPr>
          <a:xfrm>
            <a:off x="4407762" y="5205159"/>
            <a:ext cx="1327949" cy="369332"/>
          </a:xfrm>
          <a:prstGeom prst="rect">
            <a:avLst/>
          </a:prstGeom>
          <a:noFill/>
        </p:spPr>
        <p:txBody>
          <a:bodyPr wrap="square" rtlCol="0">
            <a:spAutoFit/>
          </a:bodyPr>
          <a:lstStyle/>
          <a:p>
            <a:r>
              <a:rPr kumimoji="1" lang="ja-JP" altLang="en-US" dirty="0" smtClean="0"/>
              <a:t>コントローラ</a:t>
            </a:r>
            <a:endParaRPr kumimoji="1" lang="ja-JP" altLang="en-US" dirty="0"/>
          </a:p>
        </p:txBody>
      </p:sp>
      <p:pic>
        <p:nvPicPr>
          <p:cNvPr id="75"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59987" y="5294648"/>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6"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59987" y="5963998"/>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7" name="テキスト ボックス 76"/>
          <p:cNvSpPr txBox="1"/>
          <p:nvPr/>
        </p:nvSpPr>
        <p:spPr>
          <a:xfrm>
            <a:off x="8502557" y="4715063"/>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78" name="テキスト ボックス 77"/>
          <p:cNvSpPr txBox="1"/>
          <p:nvPr/>
        </p:nvSpPr>
        <p:spPr>
          <a:xfrm>
            <a:off x="8502557" y="5463344"/>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79" name="テキスト ボックス 78"/>
          <p:cNvSpPr txBox="1"/>
          <p:nvPr/>
        </p:nvSpPr>
        <p:spPr>
          <a:xfrm>
            <a:off x="8502556" y="6175408"/>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cxnSp>
        <p:nvCxnSpPr>
          <p:cNvPr id="80" name="直線矢印コネクタ 79"/>
          <p:cNvCxnSpPr/>
          <p:nvPr/>
        </p:nvCxnSpPr>
        <p:spPr>
          <a:xfrm flipH="1">
            <a:off x="5327402" y="4874875"/>
            <a:ext cx="2151993"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81" name="直線矢印コネクタ 80"/>
          <p:cNvCxnSpPr/>
          <p:nvPr/>
        </p:nvCxnSpPr>
        <p:spPr>
          <a:xfrm flipH="1" flipV="1">
            <a:off x="5327403" y="4985065"/>
            <a:ext cx="2222937" cy="53505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82" name="直線矢印コネクタ 81"/>
          <p:cNvCxnSpPr/>
          <p:nvPr/>
        </p:nvCxnSpPr>
        <p:spPr>
          <a:xfrm flipH="1" flipV="1">
            <a:off x="5336106" y="5136474"/>
            <a:ext cx="2231638" cy="104544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83" name="テキスト ボックス 82"/>
          <p:cNvSpPr txBox="1"/>
          <p:nvPr/>
        </p:nvSpPr>
        <p:spPr>
          <a:xfrm>
            <a:off x="5735711" y="4505236"/>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sp>
        <p:nvSpPr>
          <p:cNvPr id="84" name="テキスト ボックス 83"/>
          <p:cNvSpPr txBox="1"/>
          <p:nvPr/>
        </p:nvSpPr>
        <p:spPr>
          <a:xfrm>
            <a:off x="5972128" y="4867650"/>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sp>
        <p:nvSpPr>
          <p:cNvPr id="85" name="テキスト ボックス 84"/>
          <p:cNvSpPr txBox="1"/>
          <p:nvPr/>
        </p:nvSpPr>
        <p:spPr>
          <a:xfrm>
            <a:off x="6065039" y="5271062"/>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sp>
        <p:nvSpPr>
          <p:cNvPr id="87" name="フローチャート: 磁気ディスク 86"/>
          <p:cNvSpPr/>
          <p:nvPr/>
        </p:nvSpPr>
        <p:spPr>
          <a:xfrm>
            <a:off x="769132" y="5086379"/>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8" name="テキスト ボックス 87"/>
          <p:cNvSpPr txBox="1"/>
          <p:nvPr/>
        </p:nvSpPr>
        <p:spPr>
          <a:xfrm>
            <a:off x="583409" y="5509384"/>
            <a:ext cx="1324304" cy="523220"/>
          </a:xfrm>
          <a:prstGeom prst="rect">
            <a:avLst/>
          </a:prstGeom>
          <a:noFill/>
        </p:spPr>
        <p:txBody>
          <a:bodyPr wrap="square" rtlCol="0">
            <a:spAutoFit/>
          </a:bodyPr>
          <a:lstStyle/>
          <a:p>
            <a:r>
              <a:rPr kumimoji="1" lang="ja-JP" altLang="en-US" sz="1400" dirty="0" smtClean="0"/>
              <a:t>データベース</a:t>
            </a:r>
            <a:endParaRPr kumimoji="1" lang="en-US" altLang="ja-JP" sz="1400" dirty="0" smtClean="0"/>
          </a:p>
          <a:p>
            <a:r>
              <a:rPr lang="en-US" altLang="ja-JP" sz="1400" dirty="0" smtClean="0"/>
              <a:t>(SQL Server)</a:t>
            </a:r>
            <a:endParaRPr kumimoji="1" lang="ja-JP" altLang="en-US" sz="1400" dirty="0"/>
          </a:p>
        </p:txBody>
      </p:sp>
      <p:pic>
        <p:nvPicPr>
          <p:cNvPr id="89" name="図 8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940" y="4382616"/>
            <a:ext cx="459205" cy="642301"/>
          </a:xfrm>
          <a:prstGeom prst="rect">
            <a:avLst/>
          </a:prstGeom>
        </p:spPr>
      </p:pic>
      <p:sp>
        <p:nvSpPr>
          <p:cNvPr id="90" name="テキスト ボックス 89"/>
          <p:cNvSpPr txBox="1"/>
          <p:nvPr/>
        </p:nvSpPr>
        <p:spPr>
          <a:xfrm>
            <a:off x="1540716" y="4385155"/>
            <a:ext cx="1543317" cy="646331"/>
          </a:xfrm>
          <a:prstGeom prst="rect">
            <a:avLst/>
          </a:prstGeom>
          <a:noFill/>
        </p:spPr>
        <p:txBody>
          <a:bodyPr wrap="square" rtlCol="0">
            <a:spAutoFit/>
          </a:bodyPr>
          <a:lstStyle/>
          <a:p>
            <a:r>
              <a:rPr kumimoji="1" lang="ja-JP" altLang="en-US" dirty="0" smtClean="0"/>
              <a:t>データベース</a:t>
            </a:r>
          </a:p>
          <a:p>
            <a:r>
              <a:rPr kumimoji="1" lang="ja-JP" altLang="en-US" dirty="0" smtClean="0"/>
              <a:t>専用サーバー</a:t>
            </a:r>
            <a:endParaRPr kumimoji="1" lang="ja-JP" altLang="en-US" dirty="0"/>
          </a:p>
        </p:txBody>
      </p:sp>
      <p:cxnSp>
        <p:nvCxnSpPr>
          <p:cNvPr id="91" name="直線コネクタ 90"/>
          <p:cNvCxnSpPr/>
          <p:nvPr/>
        </p:nvCxnSpPr>
        <p:spPr>
          <a:xfrm flipV="1">
            <a:off x="1447869" y="4867650"/>
            <a:ext cx="3220854" cy="447769"/>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sp>
        <p:nvSpPr>
          <p:cNvPr id="93" name="下矢印 92"/>
          <p:cNvSpPr/>
          <p:nvPr/>
        </p:nvSpPr>
        <p:spPr>
          <a:xfrm>
            <a:off x="4812425" y="3541410"/>
            <a:ext cx="1204798" cy="74681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4" name="フローチャート: 磁気ディスク 93"/>
          <p:cNvSpPr/>
          <p:nvPr/>
        </p:nvSpPr>
        <p:spPr>
          <a:xfrm>
            <a:off x="3505883" y="5158476"/>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5" name="テキスト ボックス 94"/>
          <p:cNvSpPr txBox="1"/>
          <p:nvPr/>
        </p:nvSpPr>
        <p:spPr>
          <a:xfrm>
            <a:off x="3268404" y="5541864"/>
            <a:ext cx="1324304" cy="738664"/>
          </a:xfrm>
          <a:prstGeom prst="rect">
            <a:avLst/>
          </a:prstGeom>
          <a:noFill/>
        </p:spPr>
        <p:txBody>
          <a:bodyPr wrap="square" rtlCol="0">
            <a:spAutoFit/>
          </a:bodyPr>
          <a:lstStyle/>
          <a:p>
            <a:r>
              <a:rPr kumimoji="1" lang="ja-JP" altLang="en-US" sz="1400" dirty="0" smtClean="0"/>
              <a:t>同一ホスト上の</a:t>
            </a:r>
            <a:endParaRPr kumimoji="1" lang="en-US" altLang="ja-JP" sz="1400" dirty="0" smtClean="0"/>
          </a:p>
          <a:p>
            <a:r>
              <a:rPr kumimoji="1" lang="ja-JP" altLang="en-US" sz="1400" dirty="0" smtClean="0"/>
              <a:t>データベース</a:t>
            </a:r>
            <a:endParaRPr kumimoji="1" lang="en-US" altLang="ja-JP" sz="1400" dirty="0" smtClean="0"/>
          </a:p>
          <a:p>
            <a:r>
              <a:rPr lang="en-US" altLang="ja-JP" sz="1400" dirty="0" smtClean="0"/>
              <a:t>(SQL Server)</a:t>
            </a:r>
            <a:endParaRPr kumimoji="1" lang="ja-JP" altLang="en-US" sz="1400" dirty="0"/>
          </a:p>
        </p:txBody>
      </p:sp>
      <p:cxnSp>
        <p:nvCxnSpPr>
          <p:cNvPr id="96" name="直線コネクタ 95"/>
          <p:cNvCxnSpPr>
            <a:stCxn id="94" idx="4"/>
            <a:endCxn id="49" idx="1"/>
          </p:cNvCxnSpPr>
          <p:nvPr/>
        </p:nvCxnSpPr>
        <p:spPr>
          <a:xfrm flipV="1">
            <a:off x="4175917" y="5007718"/>
            <a:ext cx="498799" cy="347827"/>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sp>
        <p:nvSpPr>
          <p:cNvPr id="98" name="テキスト ボックス 97"/>
          <p:cNvSpPr txBox="1"/>
          <p:nvPr/>
        </p:nvSpPr>
        <p:spPr>
          <a:xfrm>
            <a:off x="3302876" y="4935200"/>
            <a:ext cx="1977782" cy="923330"/>
          </a:xfrm>
          <a:prstGeom prst="rect">
            <a:avLst/>
          </a:prstGeom>
          <a:noFill/>
        </p:spPr>
        <p:txBody>
          <a:bodyPr wrap="square" rtlCol="0">
            <a:spAutoFit/>
          </a:bodyPr>
          <a:lstStyle/>
          <a:p>
            <a:r>
              <a:rPr lang="en-US" altLang="ja-JP" sz="5400" b="1" dirty="0">
                <a:solidFill>
                  <a:srgbClr val="FF0000"/>
                </a:solidFill>
              </a:rPr>
              <a:t>×</a:t>
            </a:r>
            <a:endParaRPr lang="ja-JP" altLang="en-US" sz="5400" b="1" dirty="0">
              <a:solidFill>
                <a:srgbClr val="FF0000"/>
              </a:solidFill>
            </a:endParaRPr>
          </a:p>
        </p:txBody>
      </p:sp>
      <p:sp>
        <p:nvSpPr>
          <p:cNvPr id="100" name="テキスト ボックス 99"/>
          <p:cNvSpPr txBox="1"/>
          <p:nvPr/>
        </p:nvSpPr>
        <p:spPr>
          <a:xfrm>
            <a:off x="4064977" y="5337971"/>
            <a:ext cx="1331604" cy="369332"/>
          </a:xfrm>
          <a:prstGeom prst="rect">
            <a:avLst/>
          </a:prstGeom>
          <a:noFill/>
        </p:spPr>
        <p:txBody>
          <a:bodyPr wrap="square" rtlCol="0">
            <a:spAutoFit/>
          </a:bodyPr>
          <a:lstStyle/>
          <a:p>
            <a:r>
              <a:rPr kumimoji="1" lang="ja-JP" altLang="en-US" b="1" dirty="0" smtClean="0">
                <a:solidFill>
                  <a:srgbClr val="FF0000"/>
                </a:solidFill>
              </a:rPr>
              <a:t>廃止</a:t>
            </a:r>
            <a:endParaRPr kumimoji="1" lang="ja-JP" altLang="en-US" b="1" dirty="0">
              <a:solidFill>
                <a:srgbClr val="FF0000"/>
              </a:solidFill>
            </a:endParaRPr>
          </a:p>
        </p:txBody>
      </p:sp>
      <p:sp>
        <p:nvSpPr>
          <p:cNvPr id="101" name="下カーブ矢印 100"/>
          <p:cNvSpPr/>
          <p:nvPr/>
        </p:nvSpPr>
        <p:spPr>
          <a:xfrm flipH="1" flipV="1">
            <a:off x="1787789" y="5602889"/>
            <a:ext cx="1292687" cy="390049"/>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02" name="テキスト ボックス 101"/>
          <p:cNvSpPr txBox="1"/>
          <p:nvPr/>
        </p:nvSpPr>
        <p:spPr>
          <a:xfrm>
            <a:off x="1930143" y="5962398"/>
            <a:ext cx="2022843" cy="923330"/>
          </a:xfrm>
          <a:prstGeom prst="rect">
            <a:avLst/>
          </a:prstGeom>
          <a:noFill/>
        </p:spPr>
        <p:txBody>
          <a:bodyPr wrap="square" rtlCol="0">
            <a:spAutoFit/>
          </a:bodyPr>
          <a:lstStyle/>
          <a:p>
            <a:r>
              <a:rPr kumimoji="1" lang="ja-JP" altLang="en-US" dirty="0" smtClean="0"/>
              <a:t>バックアップと</a:t>
            </a:r>
          </a:p>
          <a:p>
            <a:r>
              <a:rPr kumimoji="1" lang="ja-JP" altLang="en-US" dirty="0" smtClean="0"/>
              <a:t>復元により</a:t>
            </a:r>
          </a:p>
          <a:p>
            <a:r>
              <a:rPr kumimoji="1" lang="ja-JP" altLang="en-US" dirty="0" smtClean="0"/>
              <a:t>コピー</a:t>
            </a:r>
            <a:endParaRPr kumimoji="1" lang="ja-JP" altLang="en-US" dirty="0"/>
          </a:p>
        </p:txBody>
      </p:sp>
    </p:spTree>
    <p:extLst>
      <p:ext uri="{BB962C8B-B14F-4D97-AF65-F5344CB8AC3E}">
        <p14:creationId xmlns:p14="http://schemas.microsoft.com/office/powerpoint/2010/main" val="66359121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2"/>
            <a:ext cx="11859259" cy="5453913"/>
          </a:xfrm>
        </p:spPr>
        <p:txBody>
          <a:bodyPr>
            <a:normAutofit fontScale="62500" lnSpcReduction="20000"/>
          </a:bodyPr>
          <a:lstStyle/>
          <a:p>
            <a:pPr>
              <a:lnSpc>
                <a:spcPct val="120000"/>
              </a:lnSpc>
            </a:pPr>
            <a:r>
              <a:rPr lang="en-US" altLang="ja-JP" sz="2400" dirty="0"/>
              <a:t>DB </a:t>
            </a:r>
            <a:r>
              <a:rPr lang="ja-JP" altLang="en-US" sz="2400" dirty="0"/>
              <a:t>の独立の</a:t>
            </a:r>
            <a:r>
              <a:rPr lang="ja-JP" altLang="en-US" sz="2400" dirty="0" smtClean="0"/>
              <a:t>手順 </a:t>
            </a:r>
            <a:r>
              <a:rPr lang="en-US" altLang="ja-JP" sz="2400" dirty="0" smtClean="0"/>
              <a:t>(</a:t>
            </a:r>
            <a:r>
              <a:rPr lang="ja-JP" altLang="en-US" sz="2400" dirty="0" smtClean="0"/>
              <a:t>新たなシステム構築で最初から冗長パターン </a:t>
            </a:r>
            <a:r>
              <a:rPr lang="en-US" altLang="ja-JP" sz="2400" dirty="0" smtClean="0"/>
              <a:t>B </a:t>
            </a:r>
            <a:r>
              <a:rPr lang="ja-JP" altLang="en-US" sz="2400" dirty="0" smtClean="0"/>
              <a:t>を選ぶ場合</a:t>
            </a:r>
            <a:r>
              <a:rPr lang="en-US" altLang="ja-JP" sz="2400" dirty="0" smtClean="0"/>
              <a:t>)</a:t>
            </a:r>
          </a:p>
          <a:p>
            <a:pPr marL="457200" lvl="1" indent="0">
              <a:lnSpc>
                <a:spcPct val="120000"/>
              </a:lnSpc>
              <a:buNone/>
            </a:pPr>
            <a:r>
              <a:rPr kumimoji="1" lang="ja-JP" altLang="en-US" sz="2000" dirty="0" smtClean="0"/>
              <a:t>新たに </a:t>
            </a:r>
            <a:r>
              <a:rPr kumimoji="1" lang="en-US" altLang="ja-JP" sz="2000" dirty="0" smtClean="0"/>
              <a:t>DB </a:t>
            </a:r>
            <a:r>
              <a:rPr kumimoji="1" lang="ja-JP" altLang="en-US" sz="2000" dirty="0" smtClean="0"/>
              <a:t>を一から構築するため、データの移行は必要ない。</a:t>
            </a:r>
            <a:endParaRPr kumimoji="1" lang="en-US" altLang="ja-JP" sz="2000" dirty="0" smtClean="0"/>
          </a:p>
          <a:p>
            <a:pPr marL="914400" lvl="1" indent="-457200">
              <a:lnSpc>
                <a:spcPct val="120000"/>
              </a:lnSpc>
              <a:buFont typeface="+mj-lt"/>
              <a:buAutoNum type="arabicPeriod"/>
            </a:pPr>
            <a:r>
              <a:rPr lang="en-US" altLang="ja-JP" sz="2000" dirty="0" smtClean="0"/>
              <a:t>DB </a:t>
            </a:r>
            <a:r>
              <a:rPr lang="ja-JP" altLang="en-US" sz="2000" dirty="0" smtClean="0"/>
              <a:t>専用のホストを構築する。</a:t>
            </a:r>
            <a:r>
              <a:rPr lang="en-US" altLang="ja-JP" sz="2000" dirty="0" smtClean="0"/>
              <a:t>OS </a:t>
            </a:r>
            <a:r>
              <a:rPr lang="ja-JP" altLang="en-US" sz="2000" dirty="0" smtClean="0"/>
              <a:t>は </a:t>
            </a:r>
            <a:r>
              <a:rPr lang="en-US" altLang="ja-JP" sz="2000" dirty="0" smtClean="0"/>
              <a:t>SQL Server 2019 Express </a:t>
            </a:r>
            <a:r>
              <a:rPr lang="ja-JP" altLang="en-US" sz="2000" dirty="0" smtClean="0"/>
              <a:t>が動作する任意の </a:t>
            </a:r>
            <a:r>
              <a:rPr lang="en-US" altLang="ja-JP" sz="2000" dirty="0" smtClean="0"/>
              <a:t>OS </a:t>
            </a:r>
            <a:r>
              <a:rPr lang="ja-JP" altLang="en-US" sz="2000" dirty="0" smtClean="0"/>
              <a:t>でよい。</a:t>
            </a:r>
            <a:r>
              <a:rPr lang="en-US" altLang="ja-JP" sz="2000" dirty="0" smtClean="0"/>
              <a:t>(Windows Server 2019, Ubuntu Linux </a:t>
            </a:r>
            <a:r>
              <a:rPr lang="ja-JP" altLang="en-US" sz="2000" dirty="0" smtClean="0"/>
              <a:t>等</a:t>
            </a:r>
            <a:r>
              <a:rPr lang="en-US" altLang="ja-JP" sz="2000" dirty="0" smtClean="0"/>
              <a:t>)</a:t>
            </a:r>
            <a:br>
              <a:rPr lang="en-US" altLang="ja-JP" sz="2000" dirty="0" smtClean="0"/>
            </a:br>
            <a:r>
              <a:rPr kumimoji="1" lang="ja-JP" altLang="en-US" sz="2000" dirty="0" smtClean="0"/>
              <a:t>「</a:t>
            </a:r>
            <a:r>
              <a:rPr kumimoji="1" lang="en-US" altLang="ja-JP" sz="2000" dirty="0" smtClean="0"/>
              <a:t>3-3</a:t>
            </a:r>
            <a:r>
              <a:rPr kumimoji="1" lang="ja-JP" altLang="en-US" sz="2000" dirty="0" smtClean="0"/>
              <a:t>」 </a:t>
            </a:r>
            <a:r>
              <a:rPr kumimoji="1" lang="en-US" altLang="ja-JP" sz="2000" dirty="0" smtClean="0"/>
              <a:t>(Windows </a:t>
            </a:r>
            <a:r>
              <a:rPr kumimoji="1" lang="ja-JP" altLang="en-US" sz="2000" dirty="0" smtClean="0"/>
              <a:t>の場合</a:t>
            </a:r>
            <a:r>
              <a:rPr kumimoji="1" lang="en-US" altLang="ja-JP" sz="2000" dirty="0" smtClean="0"/>
              <a:t>) </a:t>
            </a:r>
            <a:r>
              <a:rPr kumimoji="1" lang="ja-JP" altLang="en-US" sz="2000" dirty="0" smtClean="0"/>
              <a:t>または 「</a:t>
            </a:r>
            <a:r>
              <a:rPr kumimoji="1" lang="en-US" altLang="ja-JP" sz="2000" dirty="0" smtClean="0"/>
              <a:t>4-3</a:t>
            </a:r>
            <a:r>
              <a:rPr kumimoji="1" lang="ja-JP" altLang="en-US" sz="2000" dirty="0" smtClean="0"/>
              <a:t>」  </a:t>
            </a:r>
            <a:r>
              <a:rPr kumimoji="1" lang="en-US" altLang="ja-JP" sz="2000" dirty="0" smtClean="0"/>
              <a:t>(Linux </a:t>
            </a:r>
            <a:r>
              <a:rPr kumimoji="1" lang="ja-JP" altLang="en-US" sz="2000" dirty="0" smtClean="0"/>
              <a:t>の場合</a:t>
            </a:r>
            <a:r>
              <a:rPr kumimoji="1" lang="en-US" altLang="ja-JP" sz="2000" dirty="0" smtClean="0"/>
              <a:t>) </a:t>
            </a:r>
            <a:r>
              <a:rPr kumimoji="1" lang="ja-JP" altLang="en-US" sz="2000" dirty="0" smtClean="0"/>
              <a:t>の手順に従い、</a:t>
            </a:r>
            <a:r>
              <a:rPr kumimoji="1" lang="en-US" altLang="ja-JP" sz="2000" dirty="0" smtClean="0"/>
              <a:t>SQL Server </a:t>
            </a:r>
            <a:r>
              <a:rPr kumimoji="1" lang="ja-JP" altLang="en-US" sz="2000" dirty="0" smtClean="0"/>
              <a:t>をインストールする。</a:t>
            </a:r>
          </a:p>
          <a:p>
            <a:pPr marL="914400" lvl="1" indent="-457200">
              <a:lnSpc>
                <a:spcPct val="120000"/>
              </a:lnSpc>
              <a:buFont typeface="+mj-lt"/>
              <a:buAutoNum type="arabicPeriod"/>
            </a:pPr>
            <a:r>
              <a:rPr lang="ja-JP" altLang="en-US" sz="2000" dirty="0"/>
              <a:t>「</a:t>
            </a:r>
            <a:r>
              <a:rPr lang="en-US" altLang="ja-JP" sz="2000" dirty="0" smtClean="0"/>
              <a:t>3-4</a:t>
            </a:r>
            <a:r>
              <a:rPr lang="ja-JP" altLang="en-US" sz="2000" dirty="0" smtClean="0"/>
              <a:t>」 </a:t>
            </a:r>
            <a:r>
              <a:rPr lang="en-US" altLang="ja-JP" sz="2000" dirty="0"/>
              <a:t>(Windows </a:t>
            </a:r>
            <a:r>
              <a:rPr lang="ja-JP" altLang="en-US" sz="2000" dirty="0"/>
              <a:t>の場合</a:t>
            </a:r>
            <a:r>
              <a:rPr lang="en-US" altLang="ja-JP" sz="2000" dirty="0"/>
              <a:t>) </a:t>
            </a:r>
            <a:r>
              <a:rPr lang="ja-JP" altLang="en-US" sz="2000" dirty="0"/>
              <a:t>または 「</a:t>
            </a:r>
            <a:r>
              <a:rPr lang="en-US" altLang="ja-JP" sz="2000" dirty="0" smtClean="0"/>
              <a:t>4-4</a:t>
            </a:r>
            <a:r>
              <a:rPr lang="ja-JP" altLang="en-US" sz="2000" dirty="0" smtClean="0"/>
              <a:t>」  </a:t>
            </a:r>
            <a:r>
              <a:rPr lang="en-US" altLang="ja-JP" sz="2000" dirty="0"/>
              <a:t>(Linux </a:t>
            </a:r>
            <a:r>
              <a:rPr lang="ja-JP" altLang="en-US" sz="2000" dirty="0"/>
              <a:t>の場合</a:t>
            </a:r>
            <a:r>
              <a:rPr lang="en-US" altLang="ja-JP" sz="2000" dirty="0"/>
              <a:t>) </a:t>
            </a:r>
            <a:r>
              <a:rPr lang="ja-JP" altLang="en-US" sz="2000" dirty="0"/>
              <a:t>の手順に</a:t>
            </a:r>
            <a:r>
              <a:rPr lang="ja-JP" altLang="en-US" sz="2000" dirty="0" smtClean="0"/>
              <a:t>従い、</a:t>
            </a:r>
            <a:r>
              <a:rPr lang="en-US" altLang="ja-JP" sz="2000" dirty="0" smtClean="0"/>
              <a:t>SQL Server </a:t>
            </a:r>
            <a:r>
              <a:rPr lang="ja-JP" altLang="en-US" sz="2000" dirty="0" smtClean="0"/>
              <a:t>のテーブル等を初期構築する。</a:t>
            </a:r>
            <a:endParaRPr kumimoji="1" lang="en-US" altLang="ja-JP" sz="2000" dirty="0" smtClean="0"/>
          </a:p>
          <a:p>
            <a:pPr>
              <a:lnSpc>
                <a:spcPct val="120000"/>
              </a:lnSpc>
            </a:pPr>
            <a:r>
              <a:rPr kumimoji="1" lang="en-US" altLang="ja-JP" sz="2400" dirty="0" smtClean="0"/>
              <a:t>DB </a:t>
            </a:r>
            <a:r>
              <a:rPr kumimoji="1" lang="ja-JP" altLang="en-US" sz="2400" dirty="0" smtClean="0"/>
              <a:t>の独立の手順 </a:t>
            </a:r>
            <a:r>
              <a:rPr kumimoji="1" lang="en-US" altLang="ja-JP" sz="2400" dirty="0" smtClean="0"/>
              <a:t>(</a:t>
            </a:r>
            <a:r>
              <a:rPr kumimoji="1" lang="ja-JP" altLang="en-US" sz="2400" dirty="0" smtClean="0"/>
              <a:t>すでにコントローラとの同居 </a:t>
            </a:r>
            <a:r>
              <a:rPr kumimoji="1" lang="en-US" altLang="ja-JP" sz="2400" dirty="0" smtClean="0"/>
              <a:t>DB </a:t>
            </a:r>
            <a:r>
              <a:rPr kumimoji="1" lang="ja-JP" altLang="en-US" sz="2400" dirty="0" smtClean="0"/>
              <a:t>を運用している場合</a:t>
            </a:r>
            <a:r>
              <a:rPr kumimoji="1" lang="en-US" altLang="ja-JP" sz="2400" dirty="0" smtClean="0"/>
              <a:t>)</a:t>
            </a:r>
          </a:p>
          <a:p>
            <a:pPr marL="457200" lvl="1" indent="0">
              <a:lnSpc>
                <a:spcPct val="120000"/>
              </a:lnSpc>
              <a:buNone/>
            </a:pPr>
            <a:r>
              <a:rPr lang="ja-JP" altLang="en-US" sz="2000" dirty="0" smtClean="0"/>
              <a:t>すでに動作している </a:t>
            </a:r>
            <a:r>
              <a:rPr lang="en-US" altLang="ja-JP" sz="2000" dirty="0" smtClean="0"/>
              <a:t>DB </a:t>
            </a:r>
            <a:r>
              <a:rPr lang="ja-JP" altLang="en-US" sz="2000" dirty="0" smtClean="0"/>
              <a:t>のデータを、新たな </a:t>
            </a:r>
            <a:r>
              <a:rPr lang="en-US" altLang="ja-JP" sz="2000" dirty="0" smtClean="0"/>
              <a:t>DB </a:t>
            </a:r>
            <a:r>
              <a:rPr lang="ja-JP" altLang="en-US" sz="2000" dirty="0" smtClean="0"/>
              <a:t>サーバーに移行する必要がある。</a:t>
            </a:r>
            <a:endParaRPr lang="en-US" altLang="ja-JP" sz="2000" dirty="0" smtClean="0"/>
          </a:p>
          <a:p>
            <a:pPr marL="914400" lvl="1" indent="-457200">
              <a:lnSpc>
                <a:spcPct val="120000"/>
              </a:lnSpc>
              <a:buFont typeface="+mj-lt"/>
              <a:buAutoNum type="arabicPeriod"/>
            </a:pPr>
            <a:r>
              <a:rPr lang="ja-JP" altLang="en-US" sz="2000" dirty="0" smtClean="0"/>
              <a:t>念のため、既存の </a:t>
            </a:r>
            <a:r>
              <a:rPr lang="en-US" altLang="ja-JP" sz="2000" dirty="0" smtClean="0"/>
              <a:t>DB </a:t>
            </a:r>
            <a:r>
              <a:rPr lang="ja-JP" altLang="en-US" sz="2000" dirty="0" smtClean="0"/>
              <a:t>が稼働しているホストのデータを完全にバックアップする。</a:t>
            </a:r>
            <a:endParaRPr lang="en-US" altLang="ja-JP" sz="2000" dirty="0" smtClean="0"/>
          </a:p>
          <a:p>
            <a:pPr marL="914400" lvl="1" indent="-457200">
              <a:lnSpc>
                <a:spcPct val="120000"/>
              </a:lnSpc>
              <a:buFont typeface="+mj-lt"/>
              <a:buAutoNum type="arabicPeriod"/>
            </a:pPr>
            <a:r>
              <a:rPr lang="ja-JP" altLang="en-US" sz="2000" dirty="0" smtClean="0"/>
              <a:t>既存の </a:t>
            </a:r>
            <a:r>
              <a:rPr lang="en-US" altLang="ja-JP" sz="2000" dirty="0" smtClean="0"/>
              <a:t>DB </a:t>
            </a:r>
            <a:r>
              <a:rPr lang="ja-JP" altLang="en-US" sz="2000" dirty="0" smtClean="0"/>
              <a:t>サーバーの「</a:t>
            </a:r>
            <a:r>
              <a:rPr lang="en-US" altLang="ja-JP" sz="2000" dirty="0" smtClean="0"/>
              <a:t>THINDB</a:t>
            </a:r>
            <a:r>
              <a:rPr lang="ja-JP" altLang="en-US" sz="2000" dirty="0" smtClean="0"/>
              <a:t>」データベースにおいて、 </a:t>
            </a:r>
            <a:r>
              <a:rPr lang="ja-JP" altLang="en-US" sz="2000" dirty="0"/>
              <a:t>「</a:t>
            </a:r>
            <a:r>
              <a:rPr lang="en-US" altLang="ja-JP" sz="2000" dirty="0"/>
              <a:t>MACHINE</a:t>
            </a:r>
            <a:r>
              <a:rPr lang="ja-JP" altLang="en-US" sz="2000" dirty="0"/>
              <a:t>」テーブル、「</a:t>
            </a:r>
            <a:r>
              <a:rPr lang="en-US" altLang="ja-JP" sz="2000" dirty="0"/>
              <a:t>STAT</a:t>
            </a:r>
            <a:r>
              <a:rPr lang="ja-JP" altLang="en-US" sz="2000" dirty="0"/>
              <a:t>」テーブル、「</a:t>
            </a:r>
            <a:r>
              <a:rPr lang="en-US" altLang="ja-JP" sz="2000" dirty="0"/>
              <a:t>SVC</a:t>
            </a:r>
            <a:r>
              <a:rPr lang="ja-JP" altLang="en-US" sz="2000" dirty="0"/>
              <a:t>」テーブル、「</a:t>
            </a:r>
            <a:r>
              <a:rPr lang="en-US" altLang="ja-JP" sz="2000" dirty="0"/>
              <a:t>VAR</a:t>
            </a:r>
            <a:r>
              <a:rPr lang="ja-JP" altLang="en-US" sz="2000" dirty="0"/>
              <a:t>」テーブルの内容を</a:t>
            </a:r>
            <a:r>
              <a:rPr lang="ja-JP" altLang="en-US" sz="2000" dirty="0" smtClean="0"/>
              <a:t>表示する。念のため </a:t>
            </a:r>
            <a:r>
              <a:rPr lang="en-US" altLang="ja-JP" sz="2000" dirty="0" smtClean="0"/>
              <a:t>CSV </a:t>
            </a:r>
            <a:r>
              <a:rPr lang="ja-JP" altLang="en-US" sz="2000" dirty="0" smtClean="0"/>
              <a:t>等で安全・秘密に手元端末に保存する。</a:t>
            </a:r>
            <a:r>
              <a:rPr lang="en-US" altLang="ja-JP" sz="2000" dirty="0" smtClean="0"/>
              <a:t>(</a:t>
            </a:r>
            <a:r>
              <a:rPr lang="ja-JP" altLang="en-US" sz="2000" dirty="0" smtClean="0"/>
              <a:t>これらの </a:t>
            </a:r>
            <a:r>
              <a:rPr lang="en-US" altLang="ja-JP" sz="2000" dirty="0" smtClean="0"/>
              <a:t>CSV </a:t>
            </a:r>
            <a:r>
              <a:rPr lang="ja-JP" altLang="en-US" sz="2000" dirty="0" smtClean="0"/>
              <a:t>は </a:t>
            </a:r>
            <a:r>
              <a:rPr lang="en-US" altLang="ja-JP" sz="2000" dirty="0" smtClean="0"/>
              <a:t>7. </a:t>
            </a:r>
            <a:r>
              <a:rPr lang="ja-JP" altLang="en-US" sz="2000" dirty="0" smtClean="0"/>
              <a:t>で復元が完了したことの確認で参考程度に利用するものであり、バックアップ目的ではない。</a:t>
            </a:r>
            <a:r>
              <a:rPr lang="en-US" altLang="ja-JP" sz="2000" dirty="0" smtClean="0"/>
              <a:t>)</a:t>
            </a:r>
          </a:p>
          <a:p>
            <a:pPr marL="914400" lvl="1" indent="-457200">
              <a:lnSpc>
                <a:spcPct val="120000"/>
              </a:lnSpc>
              <a:buFont typeface="+mj-lt"/>
              <a:buAutoNum type="arabicPeriod"/>
            </a:pPr>
            <a:r>
              <a:rPr lang="en-US" altLang="ja-JP" sz="2000" dirty="0" smtClean="0"/>
              <a:t>DB </a:t>
            </a:r>
            <a:r>
              <a:rPr lang="ja-JP" altLang="en-US" sz="2000" dirty="0"/>
              <a:t>専用のホストを構築する。</a:t>
            </a:r>
            <a:r>
              <a:rPr lang="en-US" altLang="ja-JP" sz="2000" dirty="0"/>
              <a:t>OS </a:t>
            </a:r>
            <a:r>
              <a:rPr lang="ja-JP" altLang="en-US" sz="2000" dirty="0"/>
              <a:t>は </a:t>
            </a:r>
            <a:r>
              <a:rPr lang="en-US" altLang="ja-JP" sz="2000" dirty="0"/>
              <a:t>SQL Server </a:t>
            </a:r>
            <a:r>
              <a:rPr lang="en-US" altLang="ja-JP" sz="2000" dirty="0" smtClean="0"/>
              <a:t>2019 Express </a:t>
            </a:r>
            <a:r>
              <a:rPr lang="ja-JP" altLang="en-US" sz="2000" dirty="0"/>
              <a:t>が動作する任意の </a:t>
            </a:r>
            <a:r>
              <a:rPr lang="en-US" altLang="ja-JP" sz="2000" dirty="0"/>
              <a:t>OS </a:t>
            </a:r>
            <a:r>
              <a:rPr lang="ja-JP" altLang="en-US" sz="2000" dirty="0"/>
              <a:t>でよい。</a:t>
            </a:r>
            <a:r>
              <a:rPr lang="en-US" altLang="ja-JP" sz="2000" dirty="0"/>
              <a:t>(Windows Server 2019, Ubuntu Linux </a:t>
            </a:r>
            <a:r>
              <a:rPr lang="ja-JP" altLang="en-US" sz="2000" dirty="0"/>
              <a:t>等</a:t>
            </a:r>
            <a:r>
              <a:rPr lang="en-US" altLang="ja-JP" sz="2000" dirty="0"/>
              <a:t>)</a:t>
            </a:r>
            <a:br>
              <a:rPr lang="en-US" altLang="ja-JP" sz="2000" dirty="0"/>
            </a:br>
            <a:r>
              <a:rPr lang="ja-JP" altLang="en-US" sz="2000" dirty="0"/>
              <a:t>「</a:t>
            </a:r>
            <a:r>
              <a:rPr lang="en-US" altLang="ja-JP" sz="2000" dirty="0"/>
              <a:t>3-3</a:t>
            </a:r>
            <a:r>
              <a:rPr lang="ja-JP" altLang="en-US" sz="2000" dirty="0"/>
              <a:t>」 </a:t>
            </a:r>
            <a:r>
              <a:rPr lang="en-US" altLang="ja-JP" sz="2000" dirty="0"/>
              <a:t>(Windows </a:t>
            </a:r>
            <a:r>
              <a:rPr lang="ja-JP" altLang="en-US" sz="2000" dirty="0"/>
              <a:t>の場合</a:t>
            </a:r>
            <a:r>
              <a:rPr lang="en-US" altLang="ja-JP" sz="2000" dirty="0"/>
              <a:t>) </a:t>
            </a:r>
            <a:r>
              <a:rPr lang="ja-JP" altLang="en-US" sz="2000" dirty="0"/>
              <a:t>または 「</a:t>
            </a:r>
            <a:r>
              <a:rPr lang="en-US" altLang="ja-JP" sz="2000" dirty="0"/>
              <a:t>4-3</a:t>
            </a:r>
            <a:r>
              <a:rPr lang="ja-JP" altLang="en-US" sz="2000" dirty="0"/>
              <a:t>」  </a:t>
            </a:r>
            <a:r>
              <a:rPr lang="en-US" altLang="ja-JP" sz="2000" dirty="0"/>
              <a:t>(Linux </a:t>
            </a:r>
            <a:r>
              <a:rPr lang="ja-JP" altLang="en-US" sz="2000" dirty="0"/>
              <a:t>の場合</a:t>
            </a:r>
            <a:r>
              <a:rPr lang="en-US" altLang="ja-JP" sz="2000" dirty="0"/>
              <a:t>) </a:t>
            </a:r>
            <a:r>
              <a:rPr lang="ja-JP" altLang="en-US" sz="2000" dirty="0"/>
              <a:t>の手順に従い、</a:t>
            </a:r>
            <a:r>
              <a:rPr lang="en-US" altLang="ja-JP" sz="2000" dirty="0"/>
              <a:t>SQL Server </a:t>
            </a:r>
            <a:r>
              <a:rPr lang="ja-JP" altLang="en-US" sz="2000" dirty="0"/>
              <a:t>をインストールする</a:t>
            </a:r>
            <a:r>
              <a:rPr lang="ja-JP" altLang="en-US" sz="2000" dirty="0" smtClean="0"/>
              <a:t>。</a:t>
            </a:r>
            <a:endParaRPr lang="en-US" altLang="ja-JP" sz="2000" dirty="0" smtClean="0"/>
          </a:p>
          <a:p>
            <a:pPr marL="914400" lvl="1" indent="-457200">
              <a:lnSpc>
                <a:spcPct val="120000"/>
              </a:lnSpc>
              <a:buFont typeface="+mj-lt"/>
              <a:buAutoNum type="arabicPeriod"/>
            </a:pPr>
            <a:r>
              <a:rPr lang="en-US" altLang="ja-JP" sz="2000" dirty="0" smtClean="0"/>
              <a:t>SQL Server 2019 Express </a:t>
            </a:r>
            <a:r>
              <a:rPr lang="ja-JP" altLang="en-US" sz="2000" dirty="0" smtClean="0"/>
              <a:t>の標準的手順 </a:t>
            </a:r>
            <a:r>
              <a:rPr lang="en-US" altLang="ja-JP" sz="2000" dirty="0" smtClean="0"/>
              <a:t>(Microsoft </a:t>
            </a:r>
            <a:r>
              <a:rPr lang="ja-JP" altLang="en-US" sz="2000" dirty="0" smtClean="0"/>
              <a:t>社提供</a:t>
            </a:r>
            <a:r>
              <a:rPr lang="en-US" altLang="ja-JP" sz="2000" dirty="0" smtClean="0"/>
              <a:t>) </a:t>
            </a:r>
            <a:r>
              <a:rPr lang="ja-JP" altLang="en-US" sz="2000" dirty="0" smtClean="0"/>
              <a:t>に従い、従来の </a:t>
            </a:r>
            <a:r>
              <a:rPr lang="en-US" altLang="ja-JP" sz="2000" dirty="0" smtClean="0"/>
              <a:t>DB </a:t>
            </a:r>
            <a:r>
              <a:rPr lang="ja-JP" altLang="en-US" sz="2000" dirty="0" smtClean="0"/>
              <a:t>サーバーの </a:t>
            </a:r>
            <a:r>
              <a:rPr lang="en-US" altLang="ja-JP" sz="2000" dirty="0" smtClean="0"/>
              <a:t>THINDB </a:t>
            </a:r>
            <a:r>
              <a:rPr lang="ja-JP" altLang="en-US" sz="2000" dirty="0" smtClean="0"/>
              <a:t>データベースをフルバックアップし、その直後に、</a:t>
            </a:r>
            <a:r>
              <a:rPr lang="en-US" altLang="ja-JP" sz="2000" dirty="0" smtClean="0"/>
              <a:t>SQL Server </a:t>
            </a:r>
            <a:r>
              <a:rPr lang="ja-JP" altLang="en-US" sz="2000" dirty="0" err="1" smtClean="0"/>
              <a:t>を停</a:t>
            </a:r>
            <a:r>
              <a:rPr lang="ja-JP" altLang="en-US" sz="2000" dirty="0" smtClean="0"/>
              <a:t>止させる。</a:t>
            </a:r>
            <a:r>
              <a:rPr lang="en-US" altLang="ja-JP" sz="2000" dirty="0" smtClean="0"/>
              <a:t>(</a:t>
            </a:r>
            <a:r>
              <a:rPr lang="ja-JP" altLang="en-US" sz="2000" dirty="0" smtClean="0"/>
              <a:t>バックアップダンプファイルが生成される</a:t>
            </a:r>
            <a:r>
              <a:rPr lang="en-US" altLang="ja-JP" sz="2000" dirty="0" smtClean="0"/>
              <a:t>)</a:t>
            </a:r>
          </a:p>
          <a:p>
            <a:pPr lvl="2">
              <a:lnSpc>
                <a:spcPct val="120000"/>
              </a:lnSpc>
            </a:pPr>
            <a:r>
              <a:rPr lang="en-US" altLang="ja-JP" sz="1600" dirty="0"/>
              <a:t>https://</a:t>
            </a:r>
            <a:r>
              <a:rPr lang="en-US" altLang="ja-JP" sz="1600" dirty="0" smtClean="0"/>
              <a:t>docs.microsoft.com/ja-jp/sql/relational-databases/backup-restore/back-up-and-restore-of-sql-server-databases?view=sql-server-ver15</a:t>
            </a:r>
          </a:p>
          <a:p>
            <a:pPr marL="914400" lvl="1" indent="-457200">
              <a:lnSpc>
                <a:spcPct val="120000"/>
              </a:lnSpc>
              <a:buFont typeface="+mj-lt"/>
              <a:buAutoNum type="arabicPeriod"/>
            </a:pPr>
            <a:r>
              <a:rPr lang="en-US" altLang="ja-JP" sz="2000" dirty="0" smtClean="0"/>
              <a:t>2 </a:t>
            </a:r>
            <a:r>
              <a:rPr lang="ja-JP" altLang="en-US" sz="2000" dirty="0" smtClean="0"/>
              <a:t>で生成したバックアップダンプファイルを、新たな </a:t>
            </a:r>
            <a:r>
              <a:rPr lang="en-US" altLang="ja-JP" sz="2000" dirty="0" smtClean="0"/>
              <a:t>DB </a:t>
            </a:r>
            <a:r>
              <a:rPr lang="ja-JP" altLang="en-US" sz="2000" dirty="0" smtClean="0"/>
              <a:t>サーバーに任意の方法でコピーする。次に、</a:t>
            </a:r>
            <a:r>
              <a:rPr lang="en-US" altLang="ja-JP" sz="2000" dirty="0" smtClean="0"/>
              <a:t>DB </a:t>
            </a:r>
            <a:r>
              <a:rPr lang="ja-JP" altLang="en-US" sz="2000" dirty="0" smtClean="0"/>
              <a:t>サーバーに、「</a:t>
            </a:r>
            <a:r>
              <a:rPr lang="en-US" altLang="ja-JP" sz="2000" dirty="0" smtClean="0"/>
              <a:t>THINDB</a:t>
            </a:r>
            <a:r>
              <a:rPr lang="ja-JP" altLang="en-US" sz="2000" dirty="0" smtClean="0"/>
              <a:t>」データベースという名称でそのまま復元をする。</a:t>
            </a:r>
            <a:endParaRPr lang="en-US" altLang="ja-JP" sz="2000" dirty="0" smtClean="0"/>
          </a:p>
          <a:p>
            <a:pPr marL="914400" lvl="1" indent="-457200">
              <a:lnSpc>
                <a:spcPct val="120000"/>
              </a:lnSpc>
              <a:buFont typeface="+mj-lt"/>
              <a:buAutoNum type="arabicPeriod"/>
            </a:pPr>
            <a:r>
              <a:rPr lang="ja-JP" altLang="en-US" sz="2000" dirty="0" smtClean="0"/>
              <a:t>「</a:t>
            </a:r>
            <a:r>
              <a:rPr lang="en-US" altLang="ja-JP" sz="2000" dirty="0" smtClean="0"/>
              <a:t>THINDB</a:t>
            </a:r>
            <a:r>
              <a:rPr lang="ja-JP" altLang="en-US" sz="2000" dirty="0" smtClean="0"/>
              <a:t>」データベースを復元をしただけでは、「</a:t>
            </a:r>
            <a:r>
              <a:rPr lang="en-US" altLang="ja-JP" sz="2000" dirty="0" smtClean="0"/>
              <a:t>3-3</a:t>
            </a:r>
            <a:r>
              <a:rPr lang="ja-JP" altLang="en-US" sz="2000" dirty="0" smtClean="0"/>
              <a:t>」または「</a:t>
            </a:r>
            <a:r>
              <a:rPr lang="en-US" altLang="ja-JP" sz="2000" dirty="0" smtClean="0"/>
              <a:t>4-3</a:t>
            </a:r>
            <a:r>
              <a:rPr lang="ja-JP" altLang="en-US" sz="2000" dirty="0" smtClean="0"/>
              <a:t>」の「</a:t>
            </a:r>
            <a:r>
              <a:rPr lang="en-US" altLang="ja-JP" sz="2000" dirty="0" smtClean="0"/>
              <a:t>6.</a:t>
            </a:r>
            <a:r>
              <a:rPr lang="ja-JP" altLang="en-US" sz="2000" dirty="0" smtClean="0"/>
              <a:t>」で述べている「</a:t>
            </a:r>
            <a:r>
              <a:rPr lang="en-US" altLang="ja-JP" sz="2000" dirty="0" smtClean="0"/>
              <a:t>01_SQL_Server_DB_Scripts</a:t>
            </a:r>
            <a:r>
              <a:rPr lang="ja-JP" altLang="en-US" sz="2000" dirty="0" smtClean="0"/>
              <a:t>」スクリプト集の「</a:t>
            </a:r>
            <a:r>
              <a:rPr lang="en-US" altLang="ja-JP" sz="2000" dirty="0" smtClean="0"/>
              <a:t>2_Create_Users.sql</a:t>
            </a:r>
            <a:r>
              <a:rPr lang="ja-JP" altLang="en-US" sz="2000" dirty="0" smtClean="0"/>
              <a:t>」で定義されているユーザーが </a:t>
            </a:r>
            <a:r>
              <a:rPr lang="en-US" altLang="ja-JP" sz="2000" dirty="0" smtClean="0"/>
              <a:t>THINDB </a:t>
            </a:r>
            <a:r>
              <a:rPr lang="ja-JP" altLang="en-US" sz="2000" dirty="0" smtClean="0"/>
              <a:t>に対して正しく復元されていない場合がある。</a:t>
            </a:r>
            <a:r>
              <a:rPr lang="en-US" altLang="ja-JP" sz="2000" dirty="0" smtClean="0"/>
              <a:t/>
            </a:r>
            <a:br>
              <a:rPr lang="en-US" altLang="ja-JP" sz="2000" dirty="0" smtClean="0"/>
            </a:br>
            <a:r>
              <a:rPr lang="ja-JP" altLang="en-US" sz="2000" dirty="0" smtClean="0"/>
              <a:t>そこで、</a:t>
            </a:r>
            <a:r>
              <a:rPr lang="en-US" altLang="ja-JP" sz="2000" dirty="0" smtClean="0"/>
              <a:t>THINDB </a:t>
            </a:r>
            <a:r>
              <a:rPr lang="ja-JP" altLang="en-US" sz="2000" dirty="0" smtClean="0"/>
              <a:t>内の「</a:t>
            </a:r>
            <a:r>
              <a:rPr lang="en-US" altLang="ja-JP" sz="2000" dirty="0" err="1" smtClean="0"/>
              <a:t>sql_thin_reader</a:t>
            </a:r>
            <a:r>
              <a:rPr lang="ja-JP" altLang="en-US" sz="2000" dirty="0" smtClean="0"/>
              <a:t>」、「</a:t>
            </a:r>
            <a:r>
              <a:rPr lang="en-US" altLang="ja-JP" sz="2000" dirty="0" err="1" smtClean="0"/>
              <a:t>sql_thin_writer</a:t>
            </a:r>
            <a:r>
              <a:rPr lang="ja-JP" altLang="en-US" sz="2000" dirty="0" smtClean="0"/>
              <a:t>」ユーザーを一旦削除し、次に、同スクリプト集の「</a:t>
            </a:r>
            <a:r>
              <a:rPr lang="en-US" altLang="ja-JP" sz="2000" dirty="0" smtClean="0"/>
              <a:t>2_Create_Users.sql</a:t>
            </a:r>
            <a:r>
              <a:rPr lang="ja-JP" altLang="en-US" sz="2000" dirty="0" smtClean="0"/>
              <a:t>」を再度実行して、ユーザーを作成し、これらのユーザーが </a:t>
            </a:r>
            <a:r>
              <a:rPr lang="en-US" altLang="ja-JP" sz="2000" dirty="0" smtClean="0"/>
              <a:t>THINDB </a:t>
            </a:r>
            <a:r>
              <a:rPr lang="ja-JP" altLang="en-US" sz="2000" dirty="0" smtClean="0"/>
              <a:t>データベースにアクセスできるようにする。</a:t>
            </a:r>
            <a:endParaRPr lang="en-US" altLang="ja-JP" sz="2000" dirty="0" smtClean="0"/>
          </a:p>
          <a:p>
            <a:pPr marL="914400" lvl="1" indent="-457200">
              <a:lnSpc>
                <a:spcPct val="120000"/>
              </a:lnSpc>
              <a:buFont typeface="+mj-lt"/>
              <a:buAutoNum type="arabicPeriod"/>
            </a:pPr>
            <a:r>
              <a:rPr lang="ja-JP" altLang="en-US" sz="2000" dirty="0" smtClean="0"/>
              <a:t>「</a:t>
            </a:r>
            <a:r>
              <a:rPr lang="en-US" altLang="ja-JP" sz="2000" dirty="0" smtClean="0"/>
              <a:t>THINDB</a:t>
            </a:r>
            <a:r>
              <a:rPr lang="ja-JP" altLang="en-US" sz="2000" dirty="0" smtClean="0"/>
              <a:t>」データベースで、「</a:t>
            </a:r>
            <a:r>
              <a:rPr lang="en-US" altLang="ja-JP" sz="2000" dirty="0" smtClean="0"/>
              <a:t>MACHINE</a:t>
            </a:r>
            <a:r>
              <a:rPr lang="ja-JP" altLang="en-US" sz="2000" dirty="0" smtClean="0"/>
              <a:t>」テーブル、「</a:t>
            </a:r>
            <a:r>
              <a:rPr lang="en-US" altLang="ja-JP" sz="2000" dirty="0" smtClean="0"/>
              <a:t>STAT</a:t>
            </a:r>
            <a:r>
              <a:rPr lang="ja-JP" altLang="en-US" sz="2000" dirty="0" smtClean="0"/>
              <a:t>」テーブル、「</a:t>
            </a:r>
            <a:r>
              <a:rPr lang="en-US" altLang="ja-JP" sz="2000" dirty="0" smtClean="0"/>
              <a:t>SVC</a:t>
            </a:r>
            <a:r>
              <a:rPr lang="ja-JP" altLang="en-US" sz="2000" dirty="0" smtClean="0"/>
              <a:t>」テーブル、「</a:t>
            </a:r>
            <a:r>
              <a:rPr lang="en-US" altLang="ja-JP" sz="2000" dirty="0" smtClean="0"/>
              <a:t>VAR</a:t>
            </a:r>
            <a:r>
              <a:rPr lang="ja-JP" altLang="en-US" sz="2000" dirty="0" smtClean="0"/>
              <a:t>」テーブルの内容を表示し、</a:t>
            </a:r>
            <a:r>
              <a:rPr lang="en-US" altLang="ja-JP" sz="2000" dirty="0" smtClean="0"/>
              <a:t>2. </a:t>
            </a:r>
            <a:r>
              <a:rPr lang="ja-JP" altLang="en-US" sz="2000" dirty="0" smtClean="0"/>
              <a:t>の結果と比較して、正しく復元されていることを確認する。</a:t>
            </a:r>
            <a:endParaRPr lang="en-US" altLang="ja-JP" sz="2000" dirty="0" smtClean="0"/>
          </a:p>
          <a:p>
            <a:pPr marL="914400" lvl="1" indent="-457200">
              <a:lnSpc>
                <a:spcPct val="120000"/>
              </a:lnSpc>
              <a:buFont typeface="+mj-lt"/>
              <a:buAutoNum type="arabicPeriod"/>
            </a:pPr>
            <a:endParaRPr lang="ja-JP" altLang="en-US"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129</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Tree>
    <p:extLst>
      <p:ext uri="{BB962C8B-B14F-4D97-AF65-F5344CB8AC3E}">
        <p14:creationId xmlns:p14="http://schemas.microsoft.com/office/powerpoint/2010/main" val="40569462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13</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pic>
        <p:nvPicPr>
          <p:cNvPr id="5" name="図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799" y="290797"/>
            <a:ext cx="11784724" cy="3370579"/>
          </a:xfrm>
          <a:prstGeom prst="rect">
            <a:avLst/>
          </a:prstGeom>
        </p:spPr>
      </p:pic>
      <p:sp>
        <p:nvSpPr>
          <p:cNvPr id="6" name="テキスト ボックス 5"/>
          <p:cNvSpPr txBox="1"/>
          <p:nvPr/>
        </p:nvSpPr>
        <p:spPr>
          <a:xfrm>
            <a:off x="488731" y="3768923"/>
            <a:ext cx="10744200" cy="923330"/>
          </a:xfrm>
          <a:prstGeom prst="rect">
            <a:avLst/>
          </a:prstGeom>
          <a:noFill/>
        </p:spPr>
        <p:txBody>
          <a:bodyPr wrap="square" rtlCol="0">
            <a:spAutoFit/>
          </a:bodyPr>
          <a:lstStyle/>
          <a:p>
            <a:r>
              <a:rPr lang="ja-JP" altLang="en-US" dirty="0"/>
              <a:t>約 </a:t>
            </a:r>
            <a:r>
              <a:rPr lang="en-US" altLang="ja-JP" dirty="0"/>
              <a:t>1 </a:t>
            </a:r>
            <a:r>
              <a:rPr lang="ja-JP" altLang="en-US" dirty="0"/>
              <a:t>分間で、</a:t>
            </a:r>
            <a:r>
              <a:rPr lang="en-US" altLang="ja-JP" dirty="0"/>
              <a:t>3.5 </a:t>
            </a:r>
            <a:r>
              <a:rPr lang="ja-JP" altLang="en-US" dirty="0"/>
              <a:t>万セッション全部の再接続処理を</a:t>
            </a:r>
            <a:r>
              <a:rPr lang="ja-JP" altLang="en-US" dirty="0" smtClean="0"/>
              <a:t>捌き終える際の、コントローラの </a:t>
            </a:r>
            <a:r>
              <a:rPr kumimoji="1" lang="en-US" altLang="ja-JP" dirty="0" smtClean="0"/>
              <a:t>CPU </a:t>
            </a:r>
            <a:r>
              <a:rPr kumimoji="1" lang="ja-JP" altLang="en-US" dirty="0" smtClean="0"/>
              <a:t>使用率はかなり低めであり、</a:t>
            </a:r>
            <a:r>
              <a:rPr kumimoji="1" lang="en-US" altLang="ja-JP" dirty="0" smtClean="0"/>
              <a:t>50% </a:t>
            </a:r>
            <a:r>
              <a:rPr kumimoji="1" lang="ja-JP" altLang="en-US" dirty="0" smtClean="0"/>
              <a:t>程度であった。</a:t>
            </a:r>
            <a:r>
              <a:rPr kumimoji="1" lang="en-US" altLang="ja-JP" dirty="0" smtClean="0"/>
              <a:t>(</a:t>
            </a:r>
            <a:r>
              <a:rPr kumimoji="1" lang="ja-JP" altLang="en-US" dirty="0" smtClean="0"/>
              <a:t>シン・テレワークシステム サーバー側でリトライ間隔をランダムに分布させているため、コントローラへの接続要求が </a:t>
            </a:r>
            <a:r>
              <a:rPr kumimoji="1" lang="en-US" altLang="ja-JP" dirty="0" smtClean="0"/>
              <a:t>100% </a:t>
            </a:r>
            <a:r>
              <a:rPr kumimoji="1" lang="ja-JP" altLang="en-US" dirty="0" smtClean="0"/>
              <a:t>に殺到することがないことが要因である。</a:t>
            </a:r>
            <a:r>
              <a:rPr kumimoji="1" lang="en-US" altLang="ja-JP" dirty="0" smtClean="0"/>
              <a:t>)</a:t>
            </a:r>
            <a:endParaRPr kumimoji="1" lang="ja-JP" altLang="en-US" dirty="0"/>
          </a:p>
        </p:txBody>
      </p:sp>
      <p:sp>
        <p:nvSpPr>
          <p:cNvPr id="7" name="テキスト ボックス 6"/>
          <p:cNvSpPr txBox="1"/>
          <p:nvPr/>
        </p:nvSpPr>
        <p:spPr>
          <a:xfrm>
            <a:off x="1107528" y="4692253"/>
            <a:ext cx="9506606" cy="923330"/>
          </a:xfrm>
          <a:prstGeom prst="rect">
            <a:avLst/>
          </a:prstGeom>
          <a:solidFill>
            <a:srgbClr val="FFFFCC"/>
          </a:solidFill>
        </p:spPr>
        <p:txBody>
          <a:bodyPr wrap="square" rtlCol="0">
            <a:spAutoFit/>
          </a:bodyPr>
          <a:lstStyle/>
          <a:p>
            <a:pPr lvl="1"/>
            <a:r>
              <a:rPr lang="ja-JP" altLang="en-US" dirty="0" smtClean="0"/>
              <a:t>上記の素晴らしい性能を実現したサーバー </a:t>
            </a:r>
            <a:r>
              <a:rPr lang="en-US" altLang="ja-JP" dirty="0" smtClean="0"/>
              <a:t>PC </a:t>
            </a:r>
            <a:r>
              <a:rPr lang="ja-JP" altLang="en-US" dirty="0" smtClean="0"/>
              <a:t>のハードウェア・スペック </a:t>
            </a:r>
            <a:r>
              <a:rPr lang="en-US" altLang="ja-JP" dirty="0" smtClean="0"/>
              <a:t>(10-5 </a:t>
            </a:r>
            <a:r>
              <a:rPr lang="ja-JP" altLang="en-US" dirty="0" smtClean="0"/>
              <a:t>で詳述</a:t>
            </a:r>
            <a:r>
              <a:rPr lang="en-US" altLang="ja-JP" dirty="0" smtClean="0"/>
              <a:t>)</a:t>
            </a:r>
          </a:p>
          <a:p>
            <a:pPr marL="742950" lvl="1" indent="-285750">
              <a:buFont typeface="Arial" panose="020B0604020202020204" pitchFamily="34" charset="0"/>
              <a:buChar char="•"/>
            </a:pPr>
            <a:r>
              <a:rPr lang="ja-JP" altLang="en-US" dirty="0" smtClean="0"/>
              <a:t>本体</a:t>
            </a:r>
            <a:r>
              <a:rPr lang="en-US" altLang="ja-JP" dirty="0"/>
              <a:t>: </a:t>
            </a:r>
            <a:r>
              <a:rPr lang="pt-BR" altLang="ja-JP" dirty="0"/>
              <a:t>Fujitsu TX1310 M1 (Yahoo! </a:t>
            </a:r>
            <a:r>
              <a:rPr lang="ja-JP" altLang="en-US" dirty="0"/>
              <a:t>オークションで </a:t>
            </a:r>
            <a:r>
              <a:rPr lang="en-US" altLang="ja-JP" dirty="0"/>
              <a:t>3000 </a:t>
            </a:r>
            <a:r>
              <a:rPr lang="ja-JP" altLang="en-US" dirty="0"/>
              <a:t>円で購入した中古</a:t>
            </a:r>
            <a:r>
              <a:rPr lang="en-US" altLang="ja-JP" dirty="0"/>
              <a:t>)</a:t>
            </a:r>
            <a:endParaRPr lang="pt-BR" altLang="ja-JP" dirty="0"/>
          </a:p>
          <a:p>
            <a:pPr marL="742950" lvl="1" indent="-285750">
              <a:buFont typeface="Arial" panose="020B0604020202020204" pitchFamily="34" charset="0"/>
              <a:buChar char="•"/>
            </a:pPr>
            <a:r>
              <a:rPr lang="pt-BR" altLang="ja-JP" dirty="0"/>
              <a:t>CPU: Intel(R) Xeon(R) CPU E3-1226 v3 @ 3.30GHz (eBay </a:t>
            </a:r>
            <a:r>
              <a:rPr lang="ja-JP" altLang="en-US" dirty="0"/>
              <a:t>で </a:t>
            </a:r>
            <a:r>
              <a:rPr lang="en-US" altLang="ja-JP" dirty="0"/>
              <a:t>1 </a:t>
            </a:r>
            <a:r>
              <a:rPr lang="ja-JP" altLang="en-US" dirty="0"/>
              <a:t>万円で購入した中古</a:t>
            </a:r>
            <a:r>
              <a:rPr lang="en-US" altLang="ja-JP" dirty="0"/>
              <a:t>) </a:t>
            </a:r>
          </a:p>
        </p:txBody>
      </p:sp>
      <p:sp>
        <p:nvSpPr>
          <p:cNvPr id="9" name="テキスト ボックス 8"/>
          <p:cNvSpPr txBox="1"/>
          <p:nvPr/>
        </p:nvSpPr>
        <p:spPr>
          <a:xfrm>
            <a:off x="796158" y="5723130"/>
            <a:ext cx="10744200" cy="954107"/>
          </a:xfrm>
          <a:prstGeom prst="rect">
            <a:avLst/>
          </a:prstGeom>
          <a:solidFill>
            <a:schemeClr val="accent6">
              <a:lumMod val="20000"/>
              <a:lumOff val="80000"/>
            </a:schemeClr>
          </a:solidFill>
        </p:spPr>
        <p:txBody>
          <a:bodyPr wrap="square" rtlCol="0">
            <a:spAutoFit/>
          </a:bodyPr>
          <a:lstStyle/>
          <a:p>
            <a:r>
              <a:rPr kumimoji="1" lang="ja-JP" altLang="en-US" sz="1400" dirty="0" smtClean="0"/>
              <a:t>コントローラのセッション・テーブルおよび接続受付処理のプログラミング上の技法として、不変リスト </a:t>
            </a:r>
            <a:r>
              <a:rPr kumimoji="1" lang="en-US" altLang="ja-JP" sz="1400" dirty="0" smtClean="0"/>
              <a:t>(Immutable List)</a:t>
            </a:r>
            <a:r>
              <a:rPr lang="ja-JP" altLang="en-US" sz="1400" dirty="0"/>
              <a:t> </a:t>
            </a:r>
            <a:r>
              <a:rPr lang="ja-JP" altLang="en-US" sz="1400" dirty="0" smtClean="0"/>
              <a:t>を使用しており、マルチスレッド・ロックフリーで </a:t>
            </a:r>
            <a:r>
              <a:rPr lang="en-US" altLang="ja-JP" sz="1400" dirty="0" smtClean="0"/>
              <a:t>(</a:t>
            </a:r>
            <a:r>
              <a:rPr lang="ja-JP" altLang="en-US" sz="1400" dirty="0" smtClean="0"/>
              <a:t>ごくわずかの </a:t>
            </a:r>
            <a:r>
              <a:rPr lang="en-US" altLang="ja-JP" sz="1400" dirty="0" smtClean="0"/>
              <a:t>Interlocked </a:t>
            </a:r>
            <a:r>
              <a:rPr lang="ja-JP" altLang="en-US" sz="1400" dirty="0" smtClean="0"/>
              <a:t>命令をのぞく</a:t>
            </a:r>
            <a:r>
              <a:rPr lang="en-US" altLang="ja-JP" sz="1400" dirty="0" smtClean="0"/>
              <a:t>) </a:t>
            </a:r>
            <a:r>
              <a:rPr lang="ja-JP" altLang="en-US" sz="1400" dirty="0" smtClean="0"/>
              <a:t>全 </a:t>
            </a:r>
            <a:r>
              <a:rPr lang="en-US" altLang="ja-JP" sz="1400" dirty="0" smtClean="0"/>
              <a:t>CPU </a:t>
            </a:r>
            <a:r>
              <a:rPr lang="ja-JP" altLang="en-US" sz="1400" dirty="0" smtClean="0"/>
              <a:t>コアを用いて処理が可能となっている。この仕組みにより、性能はコア数にほぼ正比例する。</a:t>
            </a:r>
            <a:r>
              <a:rPr lang="en-US" altLang="ja-JP" sz="1400" dirty="0" smtClean="0"/>
              <a:t>4 </a:t>
            </a:r>
            <a:r>
              <a:rPr lang="ja-JP" altLang="en-US" sz="1400" dirty="0" smtClean="0"/>
              <a:t>コアの </a:t>
            </a:r>
            <a:r>
              <a:rPr lang="en-US" altLang="ja-JP" sz="1400" dirty="0" smtClean="0"/>
              <a:t>1 </a:t>
            </a:r>
            <a:r>
              <a:rPr lang="ja-JP" altLang="en-US" sz="1400" dirty="0" smtClean="0"/>
              <a:t>万円の中古 </a:t>
            </a:r>
            <a:r>
              <a:rPr lang="en-US" altLang="ja-JP" sz="1400" dirty="0" smtClean="0"/>
              <a:t>CPU </a:t>
            </a:r>
            <a:r>
              <a:rPr lang="ja-JP" altLang="en-US" sz="1400" dirty="0" smtClean="0"/>
              <a:t>で上記の性能が出ていることから、コントローラ </a:t>
            </a:r>
            <a:r>
              <a:rPr lang="en-US" altLang="ja-JP" sz="1400" dirty="0" smtClean="0"/>
              <a:t>1 </a:t>
            </a:r>
            <a:r>
              <a:rPr lang="ja-JP" altLang="en-US" sz="1400" dirty="0" smtClean="0"/>
              <a:t>台あたりのスケーラビリティは、数十万ユーザーに増えたときでも、多コアな </a:t>
            </a:r>
            <a:r>
              <a:rPr lang="en-US" altLang="ja-JP" sz="1400" dirty="0" smtClean="0"/>
              <a:t>CPU </a:t>
            </a:r>
            <a:r>
              <a:rPr lang="ja-JP" altLang="en-US" sz="1400" dirty="0" smtClean="0"/>
              <a:t>サーバーに交換することで実現できる。さらに、後述のように、コントローラを複数台設置して処理をロードバランスすることも可能。</a:t>
            </a:r>
            <a:endParaRPr lang="en-US" altLang="ja-JP" sz="1400" dirty="0" smtClean="0"/>
          </a:p>
        </p:txBody>
      </p:sp>
    </p:spTree>
    <p:extLst>
      <p:ext uri="{BB962C8B-B14F-4D97-AF65-F5344CB8AC3E}">
        <p14:creationId xmlns:p14="http://schemas.microsoft.com/office/powerpoint/2010/main" val="207075950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kumimoji="1" lang="en-US" altLang="ja-JP" dirty="0" smtClean="0"/>
              <a:t>2 </a:t>
            </a:r>
            <a:r>
              <a:rPr kumimoji="1" lang="ja-JP" altLang="en-US" dirty="0" smtClean="0"/>
              <a:t>台目以降のコントローラの構築作業は、第 </a:t>
            </a:r>
            <a:r>
              <a:rPr kumimoji="1" lang="en-US" altLang="ja-JP" dirty="0" smtClean="0"/>
              <a:t>3 </a:t>
            </a:r>
            <a:r>
              <a:rPr kumimoji="1" lang="ja-JP" altLang="en-US" dirty="0" smtClean="0"/>
              <a:t>章 または 第 </a:t>
            </a:r>
            <a:r>
              <a:rPr kumimoji="1" lang="en-US" altLang="ja-JP" dirty="0" smtClean="0"/>
              <a:t>4 </a:t>
            </a:r>
            <a:r>
              <a:rPr kumimoji="1" lang="ja-JP" altLang="en-US" dirty="0" smtClean="0"/>
              <a:t>章で解説した手順と同一である。</a:t>
            </a:r>
            <a:r>
              <a:rPr kumimoji="1" lang="en-US" altLang="ja-JP" dirty="0" smtClean="0"/>
              <a:t>(</a:t>
            </a:r>
            <a:r>
              <a:rPr kumimoji="1" lang="ja-JP" altLang="en-US" dirty="0" smtClean="0"/>
              <a:t>以下をのぞく</a:t>
            </a:r>
            <a:r>
              <a:rPr kumimoji="1" lang="en-US" altLang="ja-JP" dirty="0" smtClean="0"/>
              <a:t>)</a:t>
            </a:r>
          </a:p>
          <a:p>
            <a:r>
              <a:rPr kumimoji="1" lang="ja-JP" altLang="en-US" dirty="0" smtClean="0"/>
              <a:t>ただし、</a:t>
            </a:r>
            <a:r>
              <a:rPr kumimoji="1" lang="en-US" altLang="ja-JP" dirty="0" smtClean="0"/>
              <a:t>2 </a:t>
            </a:r>
            <a:r>
              <a:rPr kumimoji="1" lang="ja-JP" altLang="en-US" dirty="0" smtClean="0"/>
              <a:t>台目以降のコントローラ構築時においては、</a:t>
            </a:r>
            <a:r>
              <a:rPr kumimoji="1" lang="en-US" altLang="ja-JP" dirty="0" smtClean="0"/>
              <a:t>SQL Server 2019 Express </a:t>
            </a:r>
            <a:r>
              <a:rPr kumimoji="1" lang="ja-JP" altLang="en-US" dirty="0" smtClean="0"/>
              <a:t>のインストール、およびデータベースの初期構築 </a:t>
            </a:r>
            <a:r>
              <a:rPr kumimoji="1" lang="en-US" altLang="ja-JP" dirty="0" smtClean="0"/>
              <a:t>(3-3, 3-4, 4-3, 4-4 </a:t>
            </a:r>
            <a:r>
              <a:rPr kumimoji="1" lang="ja-JP" altLang="en-US" dirty="0" smtClean="0"/>
              <a:t>の手順</a:t>
            </a:r>
            <a:r>
              <a:rPr kumimoji="1" lang="en-US" altLang="ja-JP" dirty="0" smtClean="0"/>
              <a:t>) </a:t>
            </a:r>
            <a:r>
              <a:rPr kumimoji="1" lang="ja-JP" altLang="en-US" dirty="0" smtClean="0"/>
              <a:t>は不要である。</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130</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dirty="0" smtClean="0"/>
              <a:t>7-5. </a:t>
            </a:r>
            <a:r>
              <a:rPr lang="en-US" altLang="ja-JP" dirty="0"/>
              <a:t>2 </a:t>
            </a:r>
            <a:r>
              <a:rPr lang="ja-JP" altLang="en-US" dirty="0"/>
              <a:t>台目以降のコントローラの構築</a:t>
            </a:r>
            <a:endParaRPr kumimoji="1" lang="ja-JP" altLang="en-US" dirty="0"/>
          </a:p>
        </p:txBody>
      </p:sp>
    </p:spTree>
    <p:extLst>
      <p:ext uri="{BB962C8B-B14F-4D97-AF65-F5344CB8AC3E}">
        <p14:creationId xmlns:p14="http://schemas.microsoft.com/office/powerpoint/2010/main" val="2476171303"/>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966547"/>
            <a:ext cx="11545223" cy="3952294"/>
          </a:xfrm>
        </p:spPr>
        <p:txBody>
          <a:bodyPr>
            <a:normAutofit fontScale="55000" lnSpcReduction="20000"/>
          </a:bodyPr>
          <a:lstStyle/>
          <a:p>
            <a:pPr>
              <a:lnSpc>
                <a:spcPct val="120000"/>
              </a:lnSpc>
            </a:pPr>
            <a:r>
              <a:rPr kumimoji="1" lang="ja-JP" altLang="en-US" dirty="0" smtClean="0"/>
              <a:t>各コントローラの構築が完了したら、各コントローラの以下の設定ファイル </a:t>
            </a:r>
            <a:r>
              <a:rPr kumimoji="1" lang="en-US" altLang="ja-JP" dirty="0" smtClean="0"/>
              <a:t>(JSON</a:t>
            </a:r>
            <a:r>
              <a:rPr lang="en-US" altLang="ja-JP" dirty="0" smtClean="0"/>
              <a:t>)</a:t>
            </a:r>
            <a:r>
              <a:rPr lang="ja-JP" altLang="en-US" dirty="0" smtClean="0"/>
              <a:t> をテキストエディタで書換えて、</a:t>
            </a:r>
            <a:r>
              <a:rPr lang="en-US" altLang="ja-JP" dirty="0" smtClean="0"/>
              <a:t>DB </a:t>
            </a:r>
            <a:r>
              <a:rPr lang="ja-JP" altLang="en-US" dirty="0" smtClean="0"/>
              <a:t>サーバーの </a:t>
            </a:r>
            <a:r>
              <a:rPr lang="en-US" altLang="ja-JP" dirty="0" smtClean="0"/>
              <a:t>IP </a:t>
            </a:r>
            <a:r>
              <a:rPr lang="ja-JP" altLang="en-US" dirty="0" smtClean="0"/>
              <a:t>アドレスを指定する。</a:t>
            </a:r>
            <a:endParaRPr lang="en-US" altLang="ja-JP" dirty="0" smtClean="0"/>
          </a:p>
          <a:p>
            <a:pPr lvl="1">
              <a:lnSpc>
                <a:spcPct val="120000"/>
              </a:lnSpc>
            </a:pPr>
            <a:r>
              <a:rPr lang="en-US" altLang="ja-JP" dirty="0" smtClean="0"/>
              <a:t>※</a:t>
            </a:r>
            <a:r>
              <a:rPr lang="ja-JP" altLang="en-US" dirty="0" smtClean="0"/>
              <a:t> 冗長パターン </a:t>
            </a:r>
            <a:r>
              <a:rPr lang="en-US" altLang="ja-JP" dirty="0" smtClean="0"/>
              <a:t>A </a:t>
            </a:r>
            <a:r>
              <a:rPr lang="ja-JP" altLang="en-US" dirty="0" smtClean="0"/>
              <a:t>の場合、同居させているコントローラ自身のみ、</a:t>
            </a:r>
            <a:r>
              <a:rPr lang="en-US" altLang="ja-JP" dirty="0" smtClean="0"/>
              <a:t>DB </a:t>
            </a:r>
            <a:r>
              <a:rPr lang="ja-JP" altLang="en-US" dirty="0" smtClean="0"/>
              <a:t>接続先は </a:t>
            </a:r>
            <a:r>
              <a:rPr lang="en-US" altLang="ja-JP" dirty="0" smtClean="0"/>
              <a:t>127.0.0.1 </a:t>
            </a:r>
            <a:r>
              <a:rPr lang="ja-JP" altLang="en-US" dirty="0" err="1" smtClean="0"/>
              <a:t>のままで</a:t>
            </a:r>
            <a:r>
              <a:rPr lang="ja-JP" altLang="en-US" dirty="0" smtClean="0"/>
              <a:t>良いので、変更の必要はない。</a:t>
            </a:r>
            <a:endParaRPr lang="en-US" altLang="ja-JP" dirty="0" smtClean="0"/>
          </a:p>
          <a:p>
            <a:pPr>
              <a:lnSpc>
                <a:spcPct val="120000"/>
              </a:lnSpc>
            </a:pPr>
            <a:r>
              <a:rPr kumimoji="1" lang="ja-JP" altLang="en-US" dirty="0" smtClean="0"/>
              <a:t>書換えるべき </a:t>
            </a:r>
            <a:r>
              <a:rPr kumimoji="1" lang="en-US" altLang="ja-JP" dirty="0" smtClean="0"/>
              <a:t>JSON </a:t>
            </a:r>
            <a:r>
              <a:rPr kumimoji="1" lang="ja-JP" altLang="en-US" dirty="0" smtClean="0"/>
              <a:t>設定ファイル</a:t>
            </a:r>
            <a:r>
              <a:rPr kumimoji="1" lang="en-US" altLang="ja-JP" dirty="0" smtClean="0"/>
              <a:t/>
            </a:r>
            <a:br>
              <a:rPr kumimoji="1" lang="en-US" altLang="ja-JP" dirty="0" smtClean="0"/>
            </a:br>
            <a:r>
              <a:rPr kumimoji="1" lang="en-US" altLang="ja-JP" dirty="0" smtClean="0"/>
              <a:t>※ JSON </a:t>
            </a:r>
            <a:r>
              <a:rPr kumimoji="1" lang="ja-JP" altLang="en-US" dirty="0" smtClean="0"/>
              <a:t>ファイルが存在しない場合は、「</a:t>
            </a:r>
            <a:r>
              <a:rPr kumimoji="1" lang="en-US" altLang="ja-JP" dirty="0" smtClean="0"/>
              <a:t>3-5</a:t>
            </a:r>
            <a:r>
              <a:rPr kumimoji="1" lang="ja-JP" altLang="en-US" dirty="0" smtClean="0"/>
              <a:t>」または「</a:t>
            </a:r>
            <a:r>
              <a:rPr kumimoji="1" lang="en-US" altLang="ja-JP" dirty="0" smtClean="0"/>
              <a:t>4-5</a:t>
            </a:r>
            <a:r>
              <a:rPr kumimoji="1" lang="ja-JP" altLang="en-US" dirty="0" smtClean="0"/>
              <a:t>」のコントローラのテスト実行をまだ </a:t>
            </a:r>
            <a:r>
              <a:rPr kumimoji="1" lang="en-US" altLang="ja-JP" dirty="0" smtClean="0"/>
              <a:t>1 </a:t>
            </a:r>
            <a:r>
              <a:rPr kumimoji="1" lang="ja-JP" altLang="en-US" dirty="0" smtClean="0"/>
              <a:t>度も行なっていない可能性があるので、</a:t>
            </a:r>
            <a:r>
              <a:rPr kumimoji="1" lang="en-US" altLang="ja-JP" dirty="0" smtClean="0"/>
              <a:t>1 </a:t>
            </a:r>
            <a:r>
              <a:rPr kumimoji="1" lang="ja-JP" altLang="en-US" dirty="0" smtClean="0"/>
              <a:t>度テスト実行を行なうこと。</a:t>
            </a:r>
            <a:endParaRPr kumimoji="1" lang="en-US" altLang="ja-JP" dirty="0" smtClean="0"/>
          </a:p>
          <a:p>
            <a:pPr lvl="1">
              <a:lnSpc>
                <a:spcPct val="120000"/>
              </a:lnSpc>
            </a:pPr>
            <a:r>
              <a:rPr lang="en-US" altLang="ja-JP" dirty="0" smtClean="0"/>
              <a:t>Windows </a:t>
            </a:r>
            <a:r>
              <a:rPr lang="ja-JP" altLang="en-US" dirty="0" smtClean="0"/>
              <a:t>版</a:t>
            </a:r>
            <a:r>
              <a:rPr lang="en-US" altLang="ja-JP" dirty="0" smtClean="0"/>
              <a:t>:</a:t>
            </a:r>
          </a:p>
          <a:p>
            <a:pPr lvl="2">
              <a:lnSpc>
                <a:spcPct val="120000"/>
              </a:lnSpc>
            </a:pPr>
            <a:r>
              <a:rPr lang="en-US" altLang="ja-JP" sz="2900" dirty="0"/>
              <a:t>C:\git\IPA-DN-ThinController-Private\ThinControllerApp\Local\App_IPA.App.ThinControllerApp\Config\ThinController.json</a:t>
            </a:r>
            <a:endParaRPr lang="en-US" altLang="ja-JP" sz="2900" dirty="0" smtClean="0"/>
          </a:p>
          <a:p>
            <a:pPr lvl="1">
              <a:lnSpc>
                <a:spcPct val="120000"/>
              </a:lnSpc>
            </a:pPr>
            <a:r>
              <a:rPr kumimoji="1" lang="en-US" altLang="ja-JP" dirty="0" smtClean="0"/>
              <a:t>Linux </a:t>
            </a:r>
            <a:r>
              <a:rPr kumimoji="1" lang="ja-JP" altLang="en-US" dirty="0" smtClean="0"/>
              <a:t>版</a:t>
            </a:r>
            <a:r>
              <a:rPr kumimoji="1" lang="en-US" altLang="ja-JP" dirty="0" smtClean="0"/>
              <a:t>:</a:t>
            </a:r>
          </a:p>
          <a:p>
            <a:pPr lvl="2">
              <a:lnSpc>
                <a:spcPct val="120000"/>
              </a:lnSpc>
            </a:pPr>
            <a:r>
              <a:rPr lang="en-US" altLang="ja-JP" sz="2900" dirty="0"/>
              <a:t>~/</a:t>
            </a:r>
            <a:r>
              <a:rPr lang="en-US" altLang="ja-JP" sz="2900" dirty="0" smtClean="0"/>
              <a:t>IPA-DN-</a:t>
            </a:r>
            <a:r>
              <a:rPr lang="en-US" altLang="ja-JP" sz="2900" dirty="0" err="1" smtClean="0"/>
              <a:t>ThinController</a:t>
            </a:r>
            <a:r>
              <a:rPr lang="en-US" altLang="ja-JP" sz="2900" dirty="0" smtClean="0"/>
              <a:t>-Private/</a:t>
            </a:r>
            <a:r>
              <a:rPr lang="en-US" altLang="ja-JP" sz="2900" dirty="0" err="1" smtClean="0"/>
              <a:t>ThinControllerApp</a:t>
            </a:r>
            <a:r>
              <a:rPr lang="en-US" altLang="ja-JP" sz="2900" dirty="0" smtClean="0"/>
              <a:t>/Local/</a:t>
            </a:r>
            <a:r>
              <a:rPr lang="en-US" altLang="ja-JP" sz="2900" dirty="0" err="1" smtClean="0"/>
              <a:t>App_IPA.App.ThinControllerApp</a:t>
            </a:r>
            <a:r>
              <a:rPr lang="en-US" altLang="ja-JP" sz="2900" dirty="0" smtClean="0"/>
              <a:t>/</a:t>
            </a:r>
            <a:r>
              <a:rPr lang="en-US" altLang="ja-JP" sz="2900" dirty="0" err="1" smtClean="0"/>
              <a:t>Config</a:t>
            </a:r>
            <a:r>
              <a:rPr lang="en-US" altLang="ja-JP" sz="2900" dirty="0" smtClean="0"/>
              <a:t>/</a:t>
            </a:r>
            <a:r>
              <a:rPr lang="en-US" altLang="ja-JP" sz="2900" dirty="0" err="1" smtClean="0"/>
              <a:t>ThinController.json</a:t>
            </a:r>
            <a:endParaRPr lang="en-US" altLang="ja-JP" sz="2900" dirty="0" smtClean="0"/>
          </a:p>
          <a:p>
            <a:pPr>
              <a:lnSpc>
                <a:spcPct val="120000"/>
              </a:lnSpc>
            </a:pPr>
            <a:r>
              <a:rPr kumimoji="1" lang="ja-JP" altLang="en-US" sz="2500" dirty="0" smtClean="0"/>
              <a:t>書換えの内容</a:t>
            </a:r>
            <a:endParaRPr kumimoji="1" lang="en-US" altLang="ja-JP" sz="2500" dirty="0" smtClean="0"/>
          </a:p>
          <a:p>
            <a:pPr lvl="1">
              <a:lnSpc>
                <a:spcPct val="120000"/>
              </a:lnSpc>
            </a:pPr>
            <a:r>
              <a:rPr lang="en-US" altLang="ja-JP" sz="2100" dirty="0" smtClean="0"/>
              <a:t>JSON </a:t>
            </a:r>
            <a:r>
              <a:rPr lang="ja-JP" altLang="en-US" sz="2100" dirty="0" smtClean="0"/>
              <a:t>ファイルの内容の下記の</a:t>
            </a:r>
            <a:r>
              <a:rPr lang="ja-JP" altLang="en-US" sz="2100" b="1" u="sng" dirty="0" smtClean="0">
                <a:solidFill>
                  <a:srgbClr val="0000FF"/>
                </a:solidFill>
              </a:rPr>
              <a:t>青文字下線</a:t>
            </a:r>
            <a:r>
              <a:rPr lang="ja-JP" altLang="en-US" sz="2100" dirty="0" smtClean="0"/>
              <a:t>部分 </a:t>
            </a:r>
            <a:r>
              <a:rPr lang="en-US" altLang="ja-JP" sz="2100" dirty="0" smtClean="0"/>
              <a:t>(</a:t>
            </a:r>
            <a:r>
              <a:rPr lang="ja-JP" altLang="en-US" sz="2100" dirty="0" smtClean="0"/>
              <a:t>デフォルトでは </a:t>
            </a:r>
            <a:r>
              <a:rPr lang="en-US" altLang="ja-JP" sz="2100" dirty="0" smtClean="0"/>
              <a:t>127.0.0.1) </a:t>
            </a:r>
            <a:r>
              <a:rPr lang="ja-JP" altLang="en-US" sz="2100" dirty="0" smtClean="0"/>
              <a:t>を、</a:t>
            </a:r>
            <a:r>
              <a:rPr lang="en-US" altLang="ja-JP" sz="2100" dirty="0" smtClean="0"/>
              <a:t>DB </a:t>
            </a:r>
            <a:r>
              <a:rPr lang="ja-JP" altLang="en-US" sz="2100" dirty="0" smtClean="0"/>
              <a:t>サーバーの </a:t>
            </a:r>
            <a:r>
              <a:rPr lang="en-US" altLang="ja-JP" sz="2100" dirty="0" smtClean="0"/>
              <a:t>IPv4 </a:t>
            </a:r>
            <a:r>
              <a:rPr lang="ja-JP" altLang="en-US" sz="2100" dirty="0" smtClean="0"/>
              <a:t>アドレスに書換えて上書き保存する。</a:t>
            </a:r>
            <a:r>
              <a:rPr lang="en-US" altLang="ja-JP" sz="2100" dirty="0" smtClean="0"/>
              <a:t/>
            </a:r>
            <a:br>
              <a:rPr lang="en-US" altLang="ja-JP" sz="2100" dirty="0" smtClean="0"/>
            </a:br>
            <a:r>
              <a:rPr lang="en-US" altLang="ja-JP" sz="2100" dirty="0" smtClean="0"/>
              <a:t>(7-2 </a:t>
            </a:r>
            <a:r>
              <a:rPr lang="ja-JP" altLang="en-US" sz="2100" dirty="0" smtClean="0"/>
              <a:t>も参照すること。</a:t>
            </a:r>
            <a:r>
              <a:rPr lang="en-US" altLang="ja-JP" sz="2100" dirty="0" smtClean="0"/>
              <a:t>)</a:t>
            </a:r>
          </a:p>
          <a:p>
            <a:pPr>
              <a:lnSpc>
                <a:spcPct val="120000"/>
              </a:lnSpc>
            </a:pPr>
            <a:r>
              <a:rPr kumimoji="1" lang="ja-JP" altLang="en-US" sz="2500" dirty="0" smtClean="0"/>
              <a:t>書換えが完了</a:t>
            </a:r>
            <a:r>
              <a:rPr lang="ja-JP" altLang="en-US" sz="2500" dirty="0"/>
              <a:t>したら、 「</a:t>
            </a:r>
            <a:r>
              <a:rPr lang="en-US" altLang="ja-JP" sz="2500" dirty="0"/>
              <a:t>3-6</a:t>
            </a:r>
            <a:r>
              <a:rPr lang="ja-JP" altLang="en-US" sz="2500" dirty="0"/>
              <a:t>」または「</a:t>
            </a:r>
            <a:r>
              <a:rPr lang="en-US" altLang="ja-JP" sz="2500" dirty="0"/>
              <a:t>4-6</a:t>
            </a:r>
            <a:r>
              <a:rPr lang="ja-JP" altLang="en-US" sz="2500" dirty="0"/>
              <a:t>」に従い、コントローラサービス </a:t>
            </a:r>
            <a:r>
              <a:rPr kumimoji="1" lang="en-US" altLang="ja-JP" sz="2500" dirty="0" smtClean="0"/>
              <a:t>(</a:t>
            </a:r>
            <a:r>
              <a:rPr kumimoji="1" lang="ja-JP" altLang="en-US" sz="2500" dirty="0" smtClean="0"/>
              <a:t>デーモン</a:t>
            </a:r>
            <a:r>
              <a:rPr kumimoji="1" lang="en-US" altLang="ja-JP" sz="2500" dirty="0" smtClean="0"/>
              <a:t>) </a:t>
            </a:r>
            <a:r>
              <a:rPr kumimoji="1" lang="ja-JP" altLang="en-US" sz="2500" dirty="0" smtClean="0"/>
              <a:t>を一度停止し </a:t>
            </a:r>
            <a:r>
              <a:rPr kumimoji="1" lang="en-US" altLang="ja-JP" sz="2500" dirty="0" smtClean="0"/>
              <a:t>(</a:t>
            </a:r>
            <a:r>
              <a:rPr kumimoji="1" lang="ja-JP" altLang="en-US" sz="2500" dirty="0" smtClean="0"/>
              <a:t>すでに動作している場合</a:t>
            </a:r>
            <a:r>
              <a:rPr kumimoji="1" lang="en-US" altLang="ja-JP" sz="2500" dirty="0" smtClean="0"/>
              <a:t>)</a:t>
            </a:r>
            <a:r>
              <a:rPr kumimoji="1" lang="ja-JP" altLang="en-US" sz="2500" dirty="0" err="1" smtClean="0"/>
              <a:t>、</a:t>
            </a:r>
            <a:r>
              <a:rPr kumimoji="1" lang="ja-JP" altLang="en-US" sz="2500" dirty="0" smtClean="0"/>
              <a:t>開始する。</a:t>
            </a:r>
            <a:r>
              <a:rPr lang="ja-JP" altLang="en-US" sz="2500" dirty="0" smtClean="0"/>
              <a:t/>
            </a:r>
            <a:br>
              <a:rPr lang="ja-JP" altLang="en-US" sz="2500" dirty="0" smtClean="0"/>
            </a:br>
            <a:r>
              <a:rPr lang="ja-JP" altLang="en-US" sz="2500" dirty="0"/>
              <a:t>その後、 「</a:t>
            </a:r>
            <a:r>
              <a:rPr lang="en-US" altLang="ja-JP" sz="2500" dirty="0"/>
              <a:t>3-5 </a:t>
            </a:r>
            <a:r>
              <a:rPr lang="ja-JP" altLang="en-US" sz="2500" dirty="0"/>
              <a:t>の </a:t>
            </a:r>
            <a:r>
              <a:rPr lang="en-US" altLang="ja-JP" sz="2500" dirty="0"/>
              <a:t>8.</a:t>
            </a:r>
            <a:r>
              <a:rPr lang="ja-JP" altLang="en-US" sz="2500" dirty="0"/>
              <a:t>」または「</a:t>
            </a:r>
            <a:r>
              <a:rPr lang="en-US" altLang="ja-JP" sz="2500" dirty="0"/>
              <a:t>4-5 </a:t>
            </a:r>
            <a:r>
              <a:rPr lang="ja-JP" altLang="en-US" sz="2500" dirty="0"/>
              <a:t>の </a:t>
            </a:r>
            <a:r>
              <a:rPr lang="en-US" altLang="ja-JP" sz="2500" dirty="0"/>
              <a:t>8.</a:t>
            </a:r>
            <a:r>
              <a:rPr lang="ja-JP" altLang="en-US" sz="2500" dirty="0" smtClean="0"/>
              <a:t>」に従い、コントローラが正常に起動しているかどうか、</a:t>
            </a:r>
            <a:r>
              <a:rPr lang="en-US" altLang="ja-JP" sz="2500" dirty="0" smtClean="0"/>
              <a:t>DB </a:t>
            </a:r>
            <a:r>
              <a:rPr lang="ja-JP" altLang="en-US" sz="2500" dirty="0" err="1" smtClean="0"/>
              <a:t>への</a:t>
            </a:r>
            <a:r>
              <a:rPr lang="ja-JP" altLang="en-US" sz="2500" dirty="0" smtClean="0"/>
              <a:t>接続が成功しているかどうか確認する。</a:t>
            </a:r>
            <a:endParaRPr kumimoji="1" lang="ja-JP" altLang="en-US" sz="2500" dirty="0" smtClean="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131</a:t>
            </a:fld>
            <a:endParaRPr kumimoji="1" lang="ja-JP" altLang="en-US" dirty="0"/>
          </a:p>
        </p:txBody>
      </p:sp>
      <p:sp>
        <p:nvSpPr>
          <p:cNvPr id="4" name="タイトル 3"/>
          <p:cNvSpPr>
            <a:spLocks noGrp="1"/>
          </p:cNvSpPr>
          <p:nvPr>
            <p:ph type="title"/>
          </p:nvPr>
        </p:nvSpPr>
        <p:spPr/>
        <p:txBody>
          <a:bodyPr>
            <a:noAutofit/>
          </a:bodyPr>
          <a:lstStyle/>
          <a:p>
            <a:r>
              <a:rPr lang="en-US" altLang="ja-JP" sz="2800" dirty="0" smtClean="0"/>
              <a:t>7-6. </a:t>
            </a:r>
            <a:r>
              <a:rPr lang="ja-JP" altLang="en-US" sz="2800" dirty="0"/>
              <a:t>各コントローラから単一の </a:t>
            </a:r>
            <a:r>
              <a:rPr lang="en-US" altLang="ja-JP" sz="2800" dirty="0"/>
              <a:t>DB </a:t>
            </a:r>
            <a:r>
              <a:rPr lang="ja-JP" altLang="en-US" sz="2800" dirty="0" err="1"/>
              <a:t>への</a:t>
            </a:r>
            <a:r>
              <a:rPr lang="ja-JP" altLang="en-US" sz="2800" dirty="0"/>
              <a:t>ネットワーク経由の参照設定</a:t>
            </a:r>
            <a:endParaRPr kumimoji="1" lang="ja-JP" altLang="en-US" sz="2800" dirty="0"/>
          </a:p>
        </p:txBody>
      </p:sp>
      <p:sp>
        <p:nvSpPr>
          <p:cNvPr id="5" name="テキスト ボックス 4"/>
          <p:cNvSpPr txBox="1"/>
          <p:nvPr/>
        </p:nvSpPr>
        <p:spPr>
          <a:xfrm>
            <a:off x="1876095" y="4782483"/>
            <a:ext cx="8970579" cy="1938992"/>
          </a:xfrm>
          <a:prstGeom prst="rect">
            <a:avLst/>
          </a:prstGeom>
          <a:solidFill>
            <a:srgbClr val="FFFFCC"/>
          </a:solidFill>
          <a:ln>
            <a:solidFill>
              <a:schemeClr val="tx1"/>
            </a:solidFill>
          </a:ln>
        </p:spPr>
        <p:txBody>
          <a:bodyPr wrap="square" rtlCol="0">
            <a:spAutoFit/>
          </a:bodyPr>
          <a:lstStyle/>
          <a:p>
            <a:r>
              <a:rPr lang="en-US" altLang="ja-JP" sz="1200" dirty="0">
                <a:latin typeface="Consolas" panose="020B0609020204030204" pitchFamily="49" charset="0"/>
              </a:rPr>
              <a:t>{</a:t>
            </a:r>
          </a:p>
          <a:p>
            <a:r>
              <a:rPr lang="en-US" altLang="ja-JP" sz="1200" dirty="0">
                <a:latin typeface="Consolas" panose="020B0609020204030204" pitchFamily="49" charset="0"/>
              </a:rPr>
              <a:t>  "</a:t>
            </a:r>
            <a:r>
              <a:rPr lang="en-US" altLang="ja-JP" sz="1200" dirty="0" err="1">
                <a:latin typeface="Consolas" panose="020B0609020204030204" pitchFamily="49" charset="0"/>
              </a:rPr>
              <a:t>WpcPathList</a:t>
            </a:r>
            <a:r>
              <a:rPr lang="en-US" altLang="ja-JP" sz="1200" dirty="0">
                <a:latin typeface="Consolas" panose="020B0609020204030204" pitchFamily="49" charset="0"/>
              </a:rPr>
              <a:t>": [</a:t>
            </a:r>
          </a:p>
          <a:p>
            <a:r>
              <a:rPr lang="en-US" altLang="ja-JP" sz="1200" dirty="0">
                <a:latin typeface="Consolas" panose="020B0609020204030204" pitchFamily="49" charset="0"/>
              </a:rPr>
              <a:t>    "/</a:t>
            </a:r>
            <a:r>
              <a:rPr lang="en-US" altLang="ja-JP" sz="1200" dirty="0" err="1">
                <a:latin typeface="Consolas" panose="020B0609020204030204" pitchFamily="49" charset="0"/>
              </a:rPr>
              <a:t>thincontrol</a:t>
            </a:r>
            <a:r>
              <a:rPr lang="en-US" altLang="ja-JP" sz="1200" dirty="0">
                <a:latin typeface="Consolas" panose="020B0609020204030204" pitchFamily="49" charset="0"/>
              </a:rPr>
              <a:t>/",</a:t>
            </a:r>
          </a:p>
          <a:p>
            <a:r>
              <a:rPr lang="en-US" altLang="ja-JP" sz="1200" dirty="0">
                <a:latin typeface="Consolas" panose="020B0609020204030204" pitchFamily="49" charset="0"/>
              </a:rPr>
              <a:t>    "/</a:t>
            </a:r>
            <a:r>
              <a:rPr lang="en-US" altLang="ja-JP" sz="1200" dirty="0" err="1">
                <a:latin typeface="Consolas" panose="020B0609020204030204" pitchFamily="49" charset="0"/>
              </a:rPr>
              <a:t>widecontrol</a:t>
            </a:r>
            <a:r>
              <a:rPr lang="en-US" altLang="ja-JP" sz="1200" dirty="0">
                <a:latin typeface="Consolas" panose="020B0609020204030204" pitchFamily="49" charset="0"/>
              </a:rPr>
              <a:t>/"</a:t>
            </a:r>
          </a:p>
          <a:p>
            <a:r>
              <a:rPr lang="en-US" altLang="ja-JP" sz="1200" dirty="0">
                <a:latin typeface="Consolas" panose="020B0609020204030204" pitchFamily="49" charset="0"/>
              </a:rPr>
              <a:t>  ],</a:t>
            </a:r>
          </a:p>
          <a:p>
            <a:r>
              <a:rPr lang="en-US" altLang="ja-JP" sz="1200" dirty="0">
                <a:latin typeface="Consolas" panose="020B0609020204030204" pitchFamily="49" charset="0"/>
              </a:rPr>
              <a:t>  "</a:t>
            </a:r>
            <a:r>
              <a:rPr lang="en-US" altLang="ja-JP" sz="1200" dirty="0" err="1">
                <a:latin typeface="Consolas" panose="020B0609020204030204" pitchFamily="49" charset="0"/>
              </a:rPr>
              <a:t>DbConnectionString_Read</a:t>
            </a:r>
            <a:r>
              <a:rPr lang="en-US" altLang="ja-JP" sz="1200" dirty="0">
                <a:latin typeface="Consolas" panose="020B0609020204030204" pitchFamily="49" charset="0"/>
              </a:rPr>
              <a:t>": "Data </a:t>
            </a:r>
            <a:r>
              <a:rPr lang="en-US" altLang="ja-JP" sz="1200" dirty="0" smtClean="0">
                <a:latin typeface="Consolas" panose="020B0609020204030204" pitchFamily="49" charset="0"/>
              </a:rPr>
              <a:t>Source=</a:t>
            </a:r>
            <a:r>
              <a:rPr lang="en-US" altLang="ja-JP" sz="1200" b="1" u="sng" dirty="0" smtClean="0">
                <a:solidFill>
                  <a:srgbClr val="0000FF"/>
                </a:solidFill>
                <a:latin typeface="Consolas" panose="020B0609020204030204" pitchFamily="49" charset="0"/>
              </a:rPr>
              <a:t>192.168.0.123</a:t>
            </a:r>
            <a:r>
              <a:rPr lang="en-US" altLang="ja-JP" sz="1200" dirty="0" smtClean="0">
                <a:latin typeface="Consolas" panose="020B0609020204030204" pitchFamily="49" charset="0"/>
              </a:rPr>
              <a:t>;Initial </a:t>
            </a:r>
            <a:r>
              <a:rPr lang="en-US" altLang="ja-JP" sz="1200" dirty="0">
                <a:latin typeface="Consolas" panose="020B0609020204030204" pitchFamily="49" charset="0"/>
              </a:rPr>
              <a:t>Catalog=</a:t>
            </a:r>
            <a:r>
              <a:rPr lang="en-US" altLang="ja-JP" sz="1200" dirty="0" err="1">
                <a:latin typeface="Consolas" panose="020B0609020204030204" pitchFamily="49" charset="0"/>
              </a:rPr>
              <a:t>THINDB;Persist</a:t>
            </a:r>
            <a:r>
              <a:rPr lang="en-US" altLang="ja-JP" sz="1200" dirty="0">
                <a:latin typeface="Consolas" panose="020B0609020204030204" pitchFamily="49" charset="0"/>
              </a:rPr>
              <a:t> Security Info=</a:t>
            </a:r>
            <a:r>
              <a:rPr lang="en-US" altLang="ja-JP" sz="1200" dirty="0" err="1">
                <a:latin typeface="Consolas" panose="020B0609020204030204" pitchFamily="49" charset="0"/>
              </a:rPr>
              <a:t>True;Pooling</a:t>
            </a:r>
            <a:r>
              <a:rPr lang="en-US" altLang="ja-JP" sz="1200" dirty="0">
                <a:latin typeface="Consolas" panose="020B0609020204030204" pitchFamily="49" charset="0"/>
              </a:rPr>
              <a:t>=</a:t>
            </a:r>
            <a:r>
              <a:rPr lang="en-US" altLang="ja-JP" sz="1200" dirty="0" err="1">
                <a:latin typeface="Consolas" panose="020B0609020204030204" pitchFamily="49" charset="0"/>
              </a:rPr>
              <a:t>False;User</a:t>
            </a:r>
            <a:r>
              <a:rPr lang="en-US" altLang="ja-JP" sz="1200" dirty="0">
                <a:latin typeface="Consolas" panose="020B0609020204030204" pitchFamily="49" charset="0"/>
              </a:rPr>
              <a:t> ID=</a:t>
            </a:r>
            <a:r>
              <a:rPr lang="en-US" altLang="ja-JP" sz="1200" dirty="0" err="1">
                <a:latin typeface="Consolas" panose="020B0609020204030204" pitchFamily="49" charset="0"/>
              </a:rPr>
              <a:t>sql_thin_reader;Password</a:t>
            </a:r>
            <a:r>
              <a:rPr lang="en-US" altLang="ja-JP" sz="1200" dirty="0" smtClean="0">
                <a:latin typeface="Consolas" panose="020B0609020204030204" pitchFamily="49" charset="0"/>
              </a:rPr>
              <a:t>=********;",</a:t>
            </a:r>
            <a:endParaRPr lang="en-US" altLang="ja-JP" sz="1200" dirty="0">
              <a:latin typeface="Consolas" panose="020B0609020204030204" pitchFamily="49" charset="0"/>
            </a:endParaRPr>
          </a:p>
          <a:p>
            <a:r>
              <a:rPr lang="en-US" altLang="ja-JP" sz="1200" dirty="0">
                <a:latin typeface="Consolas" panose="020B0609020204030204" pitchFamily="49" charset="0"/>
              </a:rPr>
              <a:t>  "</a:t>
            </a:r>
            <a:r>
              <a:rPr lang="en-US" altLang="ja-JP" sz="1200" dirty="0" err="1">
                <a:latin typeface="Consolas" panose="020B0609020204030204" pitchFamily="49" charset="0"/>
              </a:rPr>
              <a:t>DbConnectionString_Write</a:t>
            </a:r>
            <a:r>
              <a:rPr lang="en-US" altLang="ja-JP" sz="1200" dirty="0">
                <a:latin typeface="Consolas" panose="020B0609020204030204" pitchFamily="49" charset="0"/>
              </a:rPr>
              <a:t>": "Data </a:t>
            </a:r>
            <a:r>
              <a:rPr lang="en-US" altLang="ja-JP" sz="1200" dirty="0" smtClean="0">
                <a:latin typeface="Consolas" panose="020B0609020204030204" pitchFamily="49" charset="0"/>
              </a:rPr>
              <a:t>Source=</a:t>
            </a:r>
            <a:r>
              <a:rPr lang="en-US" altLang="ja-JP" sz="1200" b="1" u="sng" dirty="0" smtClean="0">
                <a:solidFill>
                  <a:srgbClr val="0000FF"/>
                </a:solidFill>
                <a:latin typeface="Consolas" panose="020B0609020204030204" pitchFamily="49" charset="0"/>
              </a:rPr>
              <a:t>192.168.0.123</a:t>
            </a:r>
            <a:r>
              <a:rPr lang="en-US" altLang="ja-JP" sz="1200" dirty="0" smtClean="0">
                <a:latin typeface="Consolas" panose="020B0609020204030204" pitchFamily="49" charset="0"/>
              </a:rPr>
              <a:t>;Initial </a:t>
            </a:r>
            <a:r>
              <a:rPr lang="en-US" altLang="ja-JP" sz="1200" dirty="0">
                <a:latin typeface="Consolas" panose="020B0609020204030204" pitchFamily="49" charset="0"/>
              </a:rPr>
              <a:t>Catalog=</a:t>
            </a:r>
            <a:r>
              <a:rPr lang="en-US" altLang="ja-JP" sz="1200" dirty="0" err="1">
                <a:latin typeface="Consolas" panose="020B0609020204030204" pitchFamily="49" charset="0"/>
              </a:rPr>
              <a:t>THINDB;Persist</a:t>
            </a:r>
            <a:r>
              <a:rPr lang="en-US" altLang="ja-JP" sz="1200" dirty="0">
                <a:latin typeface="Consolas" panose="020B0609020204030204" pitchFamily="49" charset="0"/>
              </a:rPr>
              <a:t> Security Info=</a:t>
            </a:r>
            <a:r>
              <a:rPr lang="en-US" altLang="ja-JP" sz="1200" dirty="0" err="1">
                <a:latin typeface="Consolas" panose="020B0609020204030204" pitchFamily="49" charset="0"/>
              </a:rPr>
              <a:t>True;Pooling</a:t>
            </a:r>
            <a:r>
              <a:rPr lang="en-US" altLang="ja-JP" sz="1200" dirty="0">
                <a:latin typeface="Consolas" panose="020B0609020204030204" pitchFamily="49" charset="0"/>
              </a:rPr>
              <a:t>=</a:t>
            </a:r>
            <a:r>
              <a:rPr lang="en-US" altLang="ja-JP" sz="1200" dirty="0" err="1">
                <a:latin typeface="Consolas" panose="020B0609020204030204" pitchFamily="49" charset="0"/>
              </a:rPr>
              <a:t>False;User</a:t>
            </a:r>
            <a:r>
              <a:rPr lang="en-US" altLang="ja-JP" sz="1200" dirty="0">
                <a:latin typeface="Consolas" panose="020B0609020204030204" pitchFamily="49" charset="0"/>
              </a:rPr>
              <a:t> ID=</a:t>
            </a:r>
            <a:r>
              <a:rPr lang="en-US" altLang="ja-JP" sz="1200" dirty="0" err="1">
                <a:latin typeface="Consolas" panose="020B0609020204030204" pitchFamily="49" charset="0"/>
              </a:rPr>
              <a:t>sql_thin_writer;Password</a:t>
            </a:r>
            <a:r>
              <a:rPr lang="en-US" altLang="ja-JP" sz="1200" dirty="0" smtClean="0">
                <a:latin typeface="Consolas" panose="020B0609020204030204" pitchFamily="49" charset="0"/>
              </a:rPr>
              <a:t>=********;"</a:t>
            </a:r>
            <a:endParaRPr lang="en-US" altLang="ja-JP" sz="1200" dirty="0">
              <a:latin typeface="Consolas" panose="020B0609020204030204" pitchFamily="49" charset="0"/>
            </a:endParaRPr>
          </a:p>
          <a:p>
            <a:r>
              <a:rPr lang="en-US" altLang="ja-JP" sz="1200" dirty="0">
                <a:latin typeface="Consolas" panose="020B0609020204030204" pitchFamily="49" charset="0"/>
              </a:rPr>
              <a:t>}</a:t>
            </a:r>
            <a:endParaRPr kumimoji="1" lang="ja-JP" altLang="en-US" sz="1200" dirty="0">
              <a:latin typeface="Consolas" panose="020B0609020204030204" pitchFamily="49" charset="0"/>
            </a:endParaRPr>
          </a:p>
        </p:txBody>
      </p:sp>
    </p:spTree>
    <p:extLst>
      <p:ext uri="{BB962C8B-B14F-4D97-AF65-F5344CB8AC3E}">
        <p14:creationId xmlns:p14="http://schemas.microsoft.com/office/powerpoint/2010/main" val="4225832994"/>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27649" y="1001770"/>
            <a:ext cx="11545223" cy="1347292"/>
          </a:xfrm>
        </p:spPr>
        <p:txBody>
          <a:bodyPr>
            <a:normAutofit/>
          </a:bodyPr>
          <a:lstStyle/>
          <a:p>
            <a:r>
              <a:rPr kumimoji="1" lang="ja-JP" altLang="en-US" sz="1600" dirty="0" smtClean="0"/>
              <a:t>コントローラを複数台に冗長化させた場合、すべての中継ゲートウェイの </a:t>
            </a:r>
            <a:r>
              <a:rPr kumimoji="1" lang="en-US" altLang="ja-JP" sz="1600" dirty="0" smtClean="0"/>
              <a:t>ThinGate.ini </a:t>
            </a:r>
            <a:r>
              <a:rPr kumimoji="1" lang="ja-JP" altLang="en-US" sz="1600" dirty="0" smtClean="0"/>
              <a:t>ファイルを編集して、すべてのコントローラに対する接続設定を行なう必要がある。</a:t>
            </a:r>
          </a:p>
          <a:p>
            <a:r>
              <a:rPr kumimoji="1" lang="ja-JP" altLang="en-US" sz="1600" dirty="0" smtClean="0"/>
              <a:t>必ず、すべての中継ゲートウェイに対して、全コントローラに対する接続設定を行なうこと。</a:t>
            </a:r>
            <a:endParaRPr kumimoji="1" lang="en-US" altLang="ja-JP" sz="1600" dirty="0" smtClean="0"/>
          </a:p>
          <a:p>
            <a:pPr lvl="1"/>
            <a:r>
              <a:rPr kumimoji="1" lang="ja-JP" altLang="en-US" sz="1400" dirty="0" smtClean="0"/>
              <a:t>仮に、一部の中継ゲートウェイにおける一部のコントローラに対する設定が抜けていると、クライアントが接続したコントローラによっては、あるサーバーセッションに接続できたりできなかったりする事象が発生してしまう。</a:t>
            </a:r>
            <a:endParaRPr kumimoji="1" lang="ja-JP" altLang="en-US" sz="14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132</a:t>
            </a:fld>
            <a:endParaRPr kumimoji="1" lang="ja-JP" altLang="en-US" dirty="0"/>
          </a:p>
        </p:txBody>
      </p:sp>
      <p:sp>
        <p:nvSpPr>
          <p:cNvPr id="4" name="タイトル 3"/>
          <p:cNvSpPr>
            <a:spLocks noGrp="1"/>
          </p:cNvSpPr>
          <p:nvPr>
            <p:ph type="title"/>
          </p:nvPr>
        </p:nvSpPr>
        <p:spPr/>
        <p:txBody>
          <a:bodyPr>
            <a:noAutofit/>
          </a:bodyPr>
          <a:lstStyle/>
          <a:p>
            <a:r>
              <a:rPr lang="en-US" altLang="ja-JP" sz="2800" dirty="0"/>
              <a:t>7-7. </a:t>
            </a:r>
            <a:r>
              <a:rPr lang="ja-JP" altLang="en-US" sz="2800" dirty="0"/>
              <a:t>各中継ゲートウェイから、すべてのコントローラへの接続の設定</a:t>
            </a:r>
            <a:endParaRPr kumimoji="1" lang="ja-JP" altLang="en-US" sz="2800" dirty="0"/>
          </a:p>
        </p:txBody>
      </p:sp>
      <p:sp>
        <p:nvSpPr>
          <p:cNvPr id="5" name="テキスト ボックス 4"/>
          <p:cNvSpPr txBox="1"/>
          <p:nvPr/>
        </p:nvSpPr>
        <p:spPr>
          <a:xfrm>
            <a:off x="423371" y="2694877"/>
            <a:ext cx="11353780" cy="369332"/>
          </a:xfrm>
          <a:prstGeom prst="rect">
            <a:avLst/>
          </a:prstGeom>
          <a:solidFill>
            <a:schemeClr val="tx1"/>
          </a:solidFill>
        </p:spPr>
        <p:txBody>
          <a:bodyPr wrap="square" rtlCol="0">
            <a:spAutoFit/>
          </a:bodyPr>
          <a:lstStyle/>
          <a:p>
            <a:r>
              <a:rPr lang="en-US" altLang="ja-JP" dirty="0" err="1" smtClean="0">
                <a:solidFill>
                  <a:schemeClr val="bg1"/>
                </a:solidFill>
                <a:latin typeface="Consolas" panose="020B0609020204030204" pitchFamily="49" charset="0"/>
              </a:rPr>
              <a:t>nano</a:t>
            </a:r>
            <a:r>
              <a:rPr lang="en-US" altLang="ja-JP" dirty="0">
                <a:solidFill>
                  <a:schemeClr val="bg1"/>
                </a:solidFill>
                <a:latin typeface="Consolas" panose="020B0609020204030204" pitchFamily="49" charset="0"/>
              </a:rPr>
              <a:t> ~/IPA-DN-</a:t>
            </a:r>
            <a:r>
              <a:rPr lang="en-US" altLang="ja-JP" dirty="0" err="1">
                <a:solidFill>
                  <a:schemeClr val="bg1"/>
                </a:solidFill>
                <a:latin typeface="Consolas" panose="020B0609020204030204" pitchFamily="49" charset="0"/>
              </a:rPr>
              <a:t>ThinApps</a:t>
            </a:r>
            <a:r>
              <a:rPr lang="en-US" altLang="ja-JP" dirty="0">
                <a:solidFill>
                  <a:schemeClr val="bg1"/>
                </a:solidFill>
                <a:latin typeface="Consolas" panose="020B0609020204030204" pitchFamily="49" charset="0"/>
              </a:rPr>
              <a:t>-Private/</a:t>
            </a:r>
            <a:r>
              <a:rPr lang="en-US" altLang="ja-JP" dirty="0" err="1">
                <a:solidFill>
                  <a:schemeClr val="bg1"/>
                </a:solidFill>
                <a:latin typeface="Consolas" panose="020B0609020204030204" pitchFamily="49" charset="0"/>
              </a:rPr>
              <a:t>src</a:t>
            </a:r>
            <a:r>
              <a:rPr lang="en-US" altLang="ja-JP" dirty="0">
                <a:solidFill>
                  <a:schemeClr val="bg1"/>
                </a:solidFill>
                <a:latin typeface="Consolas" panose="020B0609020204030204" pitchFamily="49" charset="0"/>
              </a:rPr>
              <a:t>/bin/ThinGate.ini</a:t>
            </a:r>
            <a:endParaRPr kumimoji="1" lang="ja-JP" altLang="en-US" dirty="0">
              <a:solidFill>
                <a:schemeClr val="bg1"/>
              </a:solidFill>
              <a:latin typeface="Consolas" panose="020B0609020204030204" pitchFamily="49" charset="0"/>
            </a:endParaRPr>
          </a:p>
        </p:txBody>
      </p:sp>
      <p:sp>
        <p:nvSpPr>
          <p:cNvPr id="6" name="テキスト ボックス 5"/>
          <p:cNvSpPr txBox="1"/>
          <p:nvPr/>
        </p:nvSpPr>
        <p:spPr>
          <a:xfrm>
            <a:off x="277561" y="3091387"/>
            <a:ext cx="11122573" cy="369332"/>
          </a:xfrm>
          <a:prstGeom prst="rect">
            <a:avLst/>
          </a:prstGeom>
          <a:noFill/>
        </p:spPr>
        <p:txBody>
          <a:bodyPr wrap="square" rtlCol="0">
            <a:spAutoFit/>
          </a:bodyPr>
          <a:lstStyle/>
          <a:p>
            <a:r>
              <a:rPr lang="en-US" altLang="ja-JP" dirty="0" err="1" smtClean="0"/>
              <a:t>PageDown</a:t>
            </a:r>
            <a:r>
              <a:rPr lang="ja-JP" altLang="en-US" dirty="0" smtClean="0"/>
              <a:t> キーを押して一番下までスクロールする。「</a:t>
            </a:r>
            <a:r>
              <a:rPr lang="en-US" altLang="ja-JP" dirty="0" err="1" smtClean="0"/>
              <a:t>ControllerUrl</a:t>
            </a:r>
            <a:r>
              <a:rPr lang="ja-JP" altLang="en-US" dirty="0" smtClean="0"/>
              <a:t>」という名前の行を、コントローラあたり </a:t>
            </a:r>
            <a:r>
              <a:rPr lang="en-US" altLang="ja-JP" dirty="0" smtClean="0"/>
              <a:t>1 </a:t>
            </a:r>
            <a:r>
              <a:rPr lang="ja-JP" altLang="en-US" dirty="0" smtClean="0"/>
              <a:t>行記述する。</a:t>
            </a:r>
            <a:endParaRPr kumimoji="1" lang="ja-JP" altLang="en-US" dirty="0"/>
          </a:p>
        </p:txBody>
      </p:sp>
      <p:sp>
        <p:nvSpPr>
          <p:cNvPr id="7" name="テキスト ボックス 6"/>
          <p:cNvSpPr txBox="1"/>
          <p:nvPr/>
        </p:nvSpPr>
        <p:spPr>
          <a:xfrm>
            <a:off x="423371" y="3567204"/>
            <a:ext cx="11353780" cy="1384995"/>
          </a:xfrm>
          <a:prstGeom prst="rect">
            <a:avLst/>
          </a:prstGeom>
          <a:solidFill>
            <a:schemeClr val="tx1"/>
          </a:solidFill>
        </p:spPr>
        <p:txBody>
          <a:bodyPr wrap="square" rtlCol="0">
            <a:spAutoFit/>
          </a:bodyPr>
          <a:lstStyle/>
          <a:p>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コントローラの </a:t>
            </a:r>
            <a:r>
              <a:rPr lang="en-US" altLang="ja-JP" sz="1400" dirty="0">
                <a:solidFill>
                  <a:schemeClr val="bg1"/>
                </a:solidFill>
                <a:latin typeface="Consolas" panose="020B0609020204030204" pitchFamily="49" charset="0"/>
              </a:rPr>
              <a:t>URL </a:t>
            </a:r>
            <a:r>
              <a:rPr lang="ja-JP" altLang="en-US" sz="1400" dirty="0">
                <a:solidFill>
                  <a:schemeClr val="bg1"/>
                </a:solidFill>
                <a:latin typeface="Consolas" panose="020B0609020204030204" pitchFamily="49" charset="0"/>
              </a:rPr>
              <a:t>の指定</a:t>
            </a:r>
          </a:p>
          <a:p>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少なくとも </a:t>
            </a:r>
            <a:r>
              <a:rPr lang="en-US" altLang="ja-JP" sz="1400" dirty="0">
                <a:solidFill>
                  <a:schemeClr val="bg1"/>
                </a:solidFill>
                <a:latin typeface="Consolas" panose="020B0609020204030204" pitchFamily="49" charset="0"/>
              </a:rPr>
              <a:t>1 </a:t>
            </a:r>
            <a:r>
              <a:rPr lang="ja-JP" altLang="en-US" sz="1400" dirty="0">
                <a:solidFill>
                  <a:schemeClr val="bg1"/>
                </a:solidFill>
                <a:latin typeface="Consolas" panose="020B0609020204030204" pitchFamily="49" charset="0"/>
              </a:rPr>
              <a:t>行は </a:t>
            </a:r>
            <a:r>
              <a:rPr lang="en-US" altLang="ja-JP" sz="1400" dirty="0" err="1">
                <a:solidFill>
                  <a:schemeClr val="bg1"/>
                </a:solidFill>
                <a:latin typeface="Consolas" panose="020B0609020204030204" pitchFamily="49" charset="0"/>
              </a:rPr>
              <a:t>ControllerUrl</a:t>
            </a:r>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を指定してください</a:t>
            </a:r>
            <a:r>
              <a:rPr lang="ja-JP" altLang="en-US" sz="1400" dirty="0" smtClean="0">
                <a:solidFill>
                  <a:schemeClr val="bg1"/>
                </a:solidFill>
                <a:latin typeface="Consolas" panose="020B0609020204030204" pitchFamily="49" charset="0"/>
              </a:rPr>
              <a:t>。</a:t>
            </a:r>
            <a:r>
              <a:rPr lang="en-US" altLang="ja-JP" sz="1400" dirty="0" smtClean="0">
                <a:solidFill>
                  <a:schemeClr val="bg1"/>
                </a:solidFill>
                <a:latin typeface="Consolas" panose="020B0609020204030204" pitchFamily="49" charset="0"/>
              </a:rPr>
              <a:t/>
            </a:r>
            <a:br>
              <a:rPr lang="en-US" altLang="ja-JP" sz="1400" dirty="0" smtClean="0">
                <a:solidFill>
                  <a:schemeClr val="bg1"/>
                </a:solidFill>
                <a:latin typeface="Consolas" panose="020B0609020204030204" pitchFamily="49" charset="0"/>
              </a:rPr>
            </a:br>
            <a:r>
              <a:rPr lang="en-US" altLang="ja-JP" sz="1400" dirty="0" smtClean="0">
                <a:solidFill>
                  <a:schemeClr val="bg1"/>
                </a:solidFill>
                <a:latin typeface="Consolas" panose="020B0609020204030204" pitchFamily="49" charset="0"/>
              </a:rPr>
              <a:t>// (</a:t>
            </a:r>
            <a:r>
              <a:rPr lang="ja-JP" altLang="en-US" sz="1400" dirty="0" smtClean="0">
                <a:solidFill>
                  <a:schemeClr val="bg1"/>
                </a:solidFill>
                <a:latin typeface="Consolas" panose="020B0609020204030204" pitchFamily="49" charset="0"/>
              </a:rPr>
              <a:t>略</a:t>
            </a:r>
            <a:r>
              <a:rPr lang="en-US" altLang="ja-JP" sz="1400" dirty="0" smtClean="0">
                <a:solidFill>
                  <a:schemeClr val="bg1"/>
                </a:solidFill>
                <a:latin typeface="Consolas" panose="020B0609020204030204" pitchFamily="49" charset="0"/>
              </a:rPr>
              <a:t>)</a:t>
            </a:r>
            <a:endParaRPr lang="ja-JP" altLang="en-US" sz="1400" dirty="0">
              <a:solidFill>
                <a:schemeClr val="bg1"/>
              </a:solidFill>
              <a:latin typeface="Consolas" panose="020B0609020204030204" pitchFamily="49" charset="0"/>
            </a:endParaRPr>
          </a:p>
          <a:p>
            <a:r>
              <a:rPr lang="en-US" altLang="ja-JP" sz="1400" b="1" dirty="0" err="1" smtClean="0">
                <a:solidFill>
                  <a:srgbClr val="FFFF00"/>
                </a:solidFill>
                <a:latin typeface="Consolas" panose="020B0609020204030204" pitchFamily="49" charset="0"/>
              </a:rPr>
              <a:t>ControllerUrl</a:t>
            </a:r>
            <a:r>
              <a:rPr lang="en-US" altLang="ja-JP" sz="1400" b="1" dirty="0" smtClean="0">
                <a:solidFill>
                  <a:srgbClr val="FFFF00"/>
                </a:solidFill>
                <a:latin typeface="Consolas" panose="020B0609020204030204" pitchFamily="49" charset="0"/>
              </a:rPr>
              <a:t>         </a:t>
            </a:r>
            <a:r>
              <a:rPr lang="en-US" altLang="ja-JP" sz="1400" b="1" dirty="0">
                <a:solidFill>
                  <a:srgbClr val="FFFF00"/>
                </a:solidFill>
                <a:latin typeface="Consolas" panose="020B0609020204030204" pitchFamily="49" charset="0"/>
              </a:rPr>
              <a:t>http://1.2.3.4:88/thincontrol/</a:t>
            </a:r>
          </a:p>
          <a:p>
            <a:r>
              <a:rPr lang="en-US" altLang="ja-JP" sz="1400" b="1" dirty="0" err="1">
                <a:solidFill>
                  <a:srgbClr val="FFFF00"/>
                </a:solidFill>
                <a:latin typeface="Consolas" panose="020B0609020204030204" pitchFamily="49" charset="0"/>
              </a:rPr>
              <a:t>ControllerUrl</a:t>
            </a:r>
            <a:r>
              <a:rPr lang="en-US" altLang="ja-JP" sz="1400" b="1" dirty="0">
                <a:solidFill>
                  <a:srgbClr val="FFFF00"/>
                </a:solidFill>
                <a:latin typeface="Consolas" panose="020B0609020204030204" pitchFamily="49" charset="0"/>
              </a:rPr>
              <a:t>         http://5.6.7.8:88/thincontrol</a:t>
            </a:r>
            <a:r>
              <a:rPr lang="en-US" altLang="ja-JP" sz="1400" b="1" dirty="0" smtClean="0">
                <a:solidFill>
                  <a:srgbClr val="FFFF00"/>
                </a:solidFill>
                <a:latin typeface="Consolas" panose="020B0609020204030204" pitchFamily="49" charset="0"/>
              </a:rPr>
              <a:t>/</a:t>
            </a:r>
          </a:p>
          <a:p>
            <a:r>
              <a:rPr lang="en-US" altLang="ja-JP" sz="1400" b="1" dirty="0" err="1">
                <a:solidFill>
                  <a:srgbClr val="FFFF00"/>
                </a:solidFill>
                <a:latin typeface="Consolas" panose="020B0609020204030204" pitchFamily="49" charset="0"/>
              </a:rPr>
              <a:t>ControllerUrl</a:t>
            </a:r>
            <a:r>
              <a:rPr lang="en-US" altLang="ja-JP" sz="1400" b="1" dirty="0">
                <a:solidFill>
                  <a:srgbClr val="FFFF00"/>
                </a:solidFill>
                <a:latin typeface="Consolas" panose="020B0609020204030204" pitchFamily="49" charset="0"/>
              </a:rPr>
              <a:t>         http</a:t>
            </a:r>
            <a:r>
              <a:rPr lang="en-US" altLang="ja-JP" sz="1400" b="1" dirty="0" smtClean="0">
                <a:solidFill>
                  <a:srgbClr val="FFFF00"/>
                </a:solidFill>
                <a:latin typeface="Consolas" panose="020B0609020204030204" pitchFamily="49" charset="0"/>
              </a:rPr>
              <a:t>://9.10.11.12:88/thincontrol</a:t>
            </a:r>
            <a:r>
              <a:rPr lang="en-US" altLang="ja-JP" sz="1400" b="1" dirty="0">
                <a:solidFill>
                  <a:srgbClr val="FFFF00"/>
                </a:solidFill>
                <a:latin typeface="Consolas" panose="020B0609020204030204" pitchFamily="49" charset="0"/>
              </a:rPr>
              <a:t>/</a:t>
            </a:r>
            <a:endParaRPr lang="en-US" altLang="ja-JP" sz="1400" b="1" dirty="0" smtClean="0">
              <a:solidFill>
                <a:srgbClr val="FFFF00"/>
              </a:solidFill>
              <a:latin typeface="Consolas" panose="020B0609020204030204" pitchFamily="49" charset="0"/>
            </a:endParaRPr>
          </a:p>
        </p:txBody>
      </p:sp>
      <p:sp>
        <p:nvSpPr>
          <p:cNvPr id="8" name="テキスト ボックス 7"/>
          <p:cNvSpPr txBox="1"/>
          <p:nvPr/>
        </p:nvSpPr>
        <p:spPr>
          <a:xfrm>
            <a:off x="327649" y="5058684"/>
            <a:ext cx="11122573" cy="369332"/>
          </a:xfrm>
          <a:prstGeom prst="rect">
            <a:avLst/>
          </a:prstGeom>
          <a:noFill/>
        </p:spPr>
        <p:txBody>
          <a:bodyPr wrap="square" rtlCol="0">
            <a:spAutoFit/>
          </a:bodyPr>
          <a:lstStyle/>
          <a:p>
            <a:r>
              <a:rPr lang="en-US" altLang="ja-JP" dirty="0" smtClean="0"/>
              <a:t>Ctrl + O</a:t>
            </a:r>
            <a:r>
              <a:rPr lang="ja-JP" altLang="en-US" dirty="0" smtClean="0"/>
              <a:t> の後に</a:t>
            </a:r>
            <a:r>
              <a:rPr lang="en-US" altLang="ja-JP" dirty="0" smtClean="0"/>
              <a:t> Enter </a:t>
            </a:r>
            <a:r>
              <a:rPr lang="ja-JP" altLang="en-US" dirty="0" smtClean="0"/>
              <a:t>で上書き保存、</a:t>
            </a:r>
            <a:r>
              <a:rPr lang="en-US" altLang="ja-JP" dirty="0" smtClean="0"/>
              <a:t>Ctrl + X </a:t>
            </a:r>
            <a:r>
              <a:rPr lang="ja-JP" altLang="en-US" dirty="0" smtClean="0"/>
              <a:t>でテキストエディタを終了する。その後、</a:t>
            </a:r>
            <a:r>
              <a:rPr lang="en-US" altLang="ja-JP" dirty="0" err="1" smtClean="0"/>
              <a:t>ThinGate</a:t>
            </a:r>
            <a:r>
              <a:rPr lang="en-US" altLang="ja-JP" dirty="0" smtClean="0"/>
              <a:t> </a:t>
            </a:r>
            <a:r>
              <a:rPr lang="ja-JP" altLang="en-US" dirty="0" smtClean="0"/>
              <a:t>デーモンを再起動する。</a:t>
            </a:r>
            <a:endParaRPr lang="ja-JP" altLang="en-US" dirty="0"/>
          </a:p>
        </p:txBody>
      </p:sp>
      <p:sp>
        <p:nvSpPr>
          <p:cNvPr id="9" name="テキスト ボックス 8"/>
          <p:cNvSpPr txBox="1"/>
          <p:nvPr/>
        </p:nvSpPr>
        <p:spPr>
          <a:xfrm>
            <a:off x="277561" y="2298367"/>
            <a:ext cx="11122573" cy="369332"/>
          </a:xfrm>
          <a:prstGeom prst="rect">
            <a:avLst/>
          </a:prstGeom>
          <a:noFill/>
        </p:spPr>
        <p:txBody>
          <a:bodyPr wrap="square" rtlCol="0">
            <a:spAutoFit/>
          </a:bodyPr>
          <a:lstStyle/>
          <a:p>
            <a:r>
              <a:rPr kumimoji="1" lang="ja-JP" altLang="en-US" dirty="0" smtClean="0"/>
              <a:t>書換方法</a:t>
            </a:r>
            <a:r>
              <a:rPr kumimoji="1" lang="en-US" altLang="ja-JP" dirty="0" smtClean="0"/>
              <a:t>: </a:t>
            </a:r>
            <a:r>
              <a:rPr kumimoji="1" lang="ja-JP" altLang="en-US" dirty="0" smtClean="0"/>
              <a:t>中継ゲートウェイ上の以下の </a:t>
            </a:r>
            <a:r>
              <a:rPr kumimoji="1" lang="en-US" altLang="ja-JP" dirty="0" smtClean="0"/>
              <a:t>ThinGate.ini </a:t>
            </a:r>
            <a:r>
              <a:rPr kumimoji="1" lang="ja-JP" altLang="en-US" dirty="0" smtClean="0"/>
              <a:t>ファイルを、テキストエディタで編集する。</a:t>
            </a:r>
            <a:endParaRPr kumimoji="1" lang="ja-JP" altLang="en-US" dirty="0"/>
          </a:p>
        </p:txBody>
      </p:sp>
      <p:sp>
        <p:nvSpPr>
          <p:cNvPr id="10" name="テキスト ボックス 9"/>
          <p:cNvSpPr txBox="1"/>
          <p:nvPr/>
        </p:nvSpPr>
        <p:spPr>
          <a:xfrm>
            <a:off x="423371" y="5456537"/>
            <a:ext cx="11353780" cy="923330"/>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~/IPA-DN-</a:t>
            </a:r>
            <a:r>
              <a:rPr lang="en-US" altLang="ja-JP" dirty="0" err="1">
                <a:solidFill>
                  <a:schemeClr val="bg1"/>
                </a:solidFill>
                <a:latin typeface="Consolas" panose="020B0609020204030204" pitchFamily="49" charset="0"/>
              </a:rPr>
              <a:t>ThinApps</a:t>
            </a:r>
            <a:r>
              <a:rPr lang="en-US" altLang="ja-JP" dirty="0">
                <a:solidFill>
                  <a:schemeClr val="bg1"/>
                </a:solidFill>
                <a:latin typeface="Consolas" panose="020B0609020204030204" pitchFamily="49" charset="0"/>
              </a:rPr>
              <a:t>-Private/</a:t>
            </a:r>
            <a:r>
              <a:rPr lang="en-US" altLang="ja-JP" dirty="0" err="1">
                <a:solidFill>
                  <a:schemeClr val="bg1"/>
                </a:solidFill>
                <a:latin typeface="Consolas" panose="020B0609020204030204" pitchFamily="49" charset="0"/>
              </a:rPr>
              <a:t>src</a:t>
            </a:r>
            <a:r>
              <a:rPr lang="en-US" altLang="ja-JP" dirty="0">
                <a:solidFill>
                  <a:schemeClr val="bg1"/>
                </a:solidFill>
                <a:latin typeface="Consolas" panose="020B0609020204030204" pitchFamily="49" charset="0"/>
              </a:rPr>
              <a:t>/bin/</a:t>
            </a:r>
            <a:r>
              <a:rPr lang="en-US" altLang="ja-JP" dirty="0" err="1">
                <a:solidFill>
                  <a:schemeClr val="bg1"/>
                </a:solidFill>
                <a:latin typeface="Consolas" panose="020B0609020204030204" pitchFamily="49" charset="0"/>
              </a:rPr>
              <a:t>thingate</a:t>
            </a:r>
            <a:r>
              <a:rPr lang="en-US" altLang="ja-JP" dirty="0">
                <a:solidFill>
                  <a:schemeClr val="bg1"/>
                </a:solidFill>
                <a:latin typeface="Consolas" panose="020B0609020204030204" pitchFamily="49" charset="0"/>
              </a:rPr>
              <a:t> </a:t>
            </a:r>
            <a:r>
              <a:rPr lang="en-US" altLang="ja-JP" dirty="0" smtClean="0">
                <a:solidFill>
                  <a:schemeClr val="bg1"/>
                </a:solidFill>
                <a:latin typeface="Consolas" panose="020B0609020204030204" pitchFamily="49" charset="0"/>
              </a:rPr>
              <a:t>stop</a:t>
            </a:r>
          </a:p>
          <a:p>
            <a:endParaRPr lang="en-US" altLang="ja-JP" dirty="0">
              <a:solidFill>
                <a:schemeClr val="bg1"/>
              </a:solidFill>
              <a:latin typeface="Consolas" panose="020B0609020204030204" pitchFamily="49" charset="0"/>
            </a:endParaRPr>
          </a:p>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~/IPA-DN-</a:t>
            </a:r>
            <a:r>
              <a:rPr lang="en-US" altLang="ja-JP" dirty="0" err="1">
                <a:solidFill>
                  <a:schemeClr val="bg1"/>
                </a:solidFill>
                <a:latin typeface="Consolas" panose="020B0609020204030204" pitchFamily="49" charset="0"/>
              </a:rPr>
              <a:t>ThinApps</a:t>
            </a:r>
            <a:r>
              <a:rPr lang="en-US" altLang="ja-JP" dirty="0">
                <a:solidFill>
                  <a:schemeClr val="bg1"/>
                </a:solidFill>
                <a:latin typeface="Consolas" panose="020B0609020204030204" pitchFamily="49" charset="0"/>
              </a:rPr>
              <a:t>-Private/</a:t>
            </a:r>
            <a:r>
              <a:rPr lang="en-US" altLang="ja-JP" dirty="0" err="1">
                <a:solidFill>
                  <a:schemeClr val="bg1"/>
                </a:solidFill>
                <a:latin typeface="Consolas" panose="020B0609020204030204" pitchFamily="49" charset="0"/>
              </a:rPr>
              <a:t>src</a:t>
            </a:r>
            <a:r>
              <a:rPr lang="en-US" altLang="ja-JP" dirty="0">
                <a:solidFill>
                  <a:schemeClr val="bg1"/>
                </a:solidFill>
                <a:latin typeface="Consolas" panose="020B0609020204030204" pitchFamily="49" charset="0"/>
              </a:rPr>
              <a:t>/bin/</a:t>
            </a:r>
            <a:r>
              <a:rPr lang="en-US" altLang="ja-JP" dirty="0" err="1">
                <a:solidFill>
                  <a:schemeClr val="bg1"/>
                </a:solidFill>
                <a:latin typeface="Consolas" panose="020B0609020204030204" pitchFamily="49" charset="0"/>
              </a:rPr>
              <a:t>thingate</a:t>
            </a:r>
            <a:r>
              <a:rPr lang="en-US" altLang="ja-JP" dirty="0">
                <a:solidFill>
                  <a:schemeClr val="bg1"/>
                </a:solidFill>
                <a:latin typeface="Consolas" panose="020B0609020204030204" pitchFamily="49" charset="0"/>
              </a:rPr>
              <a:t> start</a:t>
            </a:r>
            <a:endParaRPr lang="en-US" altLang="ja-JP" dirty="0" smtClean="0">
              <a:solidFill>
                <a:schemeClr val="bg1"/>
              </a:solidFill>
              <a:latin typeface="Consolas" panose="020B0609020204030204" pitchFamily="49" charset="0"/>
            </a:endParaRPr>
          </a:p>
        </p:txBody>
      </p:sp>
    </p:spTree>
    <p:extLst>
      <p:ext uri="{BB962C8B-B14F-4D97-AF65-F5344CB8AC3E}">
        <p14:creationId xmlns:p14="http://schemas.microsoft.com/office/powerpoint/2010/main" val="720064688"/>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279347" y="836528"/>
            <a:ext cx="11545223" cy="1504651"/>
          </a:xfrm>
        </p:spPr>
        <p:txBody>
          <a:bodyPr>
            <a:normAutofit/>
          </a:bodyPr>
          <a:lstStyle/>
          <a:p>
            <a:r>
              <a:rPr kumimoji="1" lang="ja-JP" altLang="en-US" sz="1800" dirty="0" smtClean="0"/>
              <a:t>すべての中継ゲートウェイにおいて、すべてのコントローラに対する接続設定が完了したら、各コントローラの </a:t>
            </a:r>
            <a:r>
              <a:rPr kumimoji="1" lang="en-US" altLang="ja-JP" sz="1800" dirty="0" smtClean="0"/>
              <a:t>HTML </a:t>
            </a:r>
            <a:r>
              <a:rPr kumimoji="1" lang="ja-JP" altLang="en-US" sz="1800" dirty="0" smtClean="0"/>
              <a:t>管理画面を表示する。「ゲートウェイ一覧」ページで、ゲートウェイの数が全コントローラからみて同じかどうか、全ゲートウェイがゲートウェイ一覧に表示されているか、確認する。</a:t>
            </a:r>
            <a:r>
              <a:rPr kumimoji="1" lang="en-US" altLang="ja-JP" sz="1800" dirty="0" smtClean="0"/>
              <a:t>(</a:t>
            </a:r>
            <a:r>
              <a:rPr kumimoji="1" lang="ja-JP" altLang="en-US" sz="1800" dirty="0" smtClean="0"/>
              <a:t>あるゲートウェイが、特定のコントローラ上で表示されるものの、別の特定のコントローラ上で表示されないという場合、ゲートウェイ側の設定が漏れている可能性があるため、直ちに修正する。</a:t>
            </a:r>
            <a:r>
              <a:rPr kumimoji="1" lang="en-US" altLang="ja-JP" sz="1800" dirty="0" smtClean="0"/>
              <a:t>)</a:t>
            </a:r>
            <a:endParaRPr kumimoji="1" lang="ja-JP" altLang="en-US" sz="18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133</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pic>
        <p:nvPicPr>
          <p:cNvPr id="6" name="図 5"/>
          <p:cNvPicPr>
            <a:picLocks noChangeAspect="1"/>
          </p:cNvPicPr>
          <p:nvPr/>
        </p:nvPicPr>
        <p:blipFill>
          <a:blip r:embed="rId2"/>
          <a:stretch>
            <a:fillRect/>
          </a:stretch>
        </p:blipFill>
        <p:spPr>
          <a:xfrm>
            <a:off x="233164" y="2146994"/>
            <a:ext cx="7816766" cy="3456393"/>
          </a:xfrm>
          <a:prstGeom prst="rect">
            <a:avLst/>
          </a:prstGeom>
        </p:spPr>
      </p:pic>
      <p:sp>
        <p:nvSpPr>
          <p:cNvPr id="7" name="正方形/長方形 6"/>
          <p:cNvSpPr/>
          <p:nvPr/>
        </p:nvSpPr>
        <p:spPr>
          <a:xfrm>
            <a:off x="279347" y="2341179"/>
            <a:ext cx="7690122" cy="319251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図 7"/>
          <p:cNvPicPr>
            <a:picLocks noChangeAspect="1"/>
          </p:cNvPicPr>
          <p:nvPr/>
        </p:nvPicPr>
        <p:blipFill>
          <a:blip r:embed="rId2"/>
          <a:stretch>
            <a:fillRect/>
          </a:stretch>
        </p:blipFill>
        <p:spPr>
          <a:xfrm>
            <a:off x="1186978" y="2770340"/>
            <a:ext cx="7816766" cy="3456393"/>
          </a:xfrm>
          <a:prstGeom prst="rect">
            <a:avLst/>
          </a:prstGeom>
        </p:spPr>
      </p:pic>
      <p:sp>
        <p:nvSpPr>
          <p:cNvPr id="9" name="正方形/長方形 8"/>
          <p:cNvSpPr/>
          <p:nvPr/>
        </p:nvSpPr>
        <p:spPr>
          <a:xfrm>
            <a:off x="1233161" y="2964525"/>
            <a:ext cx="7690122" cy="319251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 name="図 9"/>
          <p:cNvPicPr>
            <a:picLocks noChangeAspect="1"/>
          </p:cNvPicPr>
          <p:nvPr/>
        </p:nvPicPr>
        <p:blipFill>
          <a:blip r:embed="rId2"/>
          <a:stretch>
            <a:fillRect/>
          </a:stretch>
        </p:blipFill>
        <p:spPr>
          <a:xfrm>
            <a:off x="2322095" y="3227596"/>
            <a:ext cx="7816766" cy="3456393"/>
          </a:xfrm>
          <a:prstGeom prst="rect">
            <a:avLst/>
          </a:prstGeom>
        </p:spPr>
      </p:pic>
      <p:sp>
        <p:nvSpPr>
          <p:cNvPr id="11" name="正方形/長方形 10"/>
          <p:cNvSpPr/>
          <p:nvPr/>
        </p:nvSpPr>
        <p:spPr>
          <a:xfrm>
            <a:off x="2368278" y="3421781"/>
            <a:ext cx="7690122" cy="319251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23036927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90295"/>
            <a:ext cx="11545223" cy="1915512"/>
          </a:xfrm>
        </p:spPr>
        <p:txBody>
          <a:bodyPr>
            <a:normAutofit fontScale="70000" lnSpcReduction="20000"/>
          </a:bodyPr>
          <a:lstStyle/>
          <a:p>
            <a:r>
              <a:rPr kumimoji="1" lang="ja-JP" altLang="en-US" dirty="0" smtClean="0"/>
              <a:t>「シン・テレワークシステム サーバー」および「クライアント」のインストーラに、コントローラの一覧を埋め込む必要がある。</a:t>
            </a:r>
          </a:p>
          <a:p>
            <a:r>
              <a:rPr kumimoji="1" lang="ja-JP" altLang="en-US" dirty="0" smtClean="0"/>
              <a:t>「</a:t>
            </a:r>
            <a:r>
              <a:rPr kumimoji="1" lang="en-US" altLang="ja-JP" dirty="0" smtClean="0"/>
              <a:t>6-4</a:t>
            </a:r>
            <a:r>
              <a:rPr kumimoji="1" lang="ja-JP" altLang="en-US" dirty="0" smtClean="0"/>
              <a:t>」で述べた </a:t>
            </a:r>
            <a:r>
              <a:rPr kumimoji="1" lang="en-US" altLang="ja-JP" dirty="0" smtClean="0"/>
              <a:t>EntryPoint.dat </a:t>
            </a:r>
            <a:r>
              <a:rPr kumimoji="1" lang="ja-JP" altLang="en-US" dirty="0" smtClean="0"/>
              <a:t>ファイルの </a:t>
            </a:r>
            <a:r>
              <a:rPr kumimoji="1" lang="en-US" altLang="ja-JP" dirty="0" smtClean="0"/>
              <a:t>URL </a:t>
            </a:r>
            <a:r>
              <a:rPr kumimoji="1" lang="ja-JP" altLang="en-US" dirty="0" smtClean="0"/>
              <a:t>部分に、複数のコントローラの </a:t>
            </a:r>
            <a:r>
              <a:rPr kumimoji="1" lang="en-US" altLang="ja-JP" dirty="0" smtClean="0"/>
              <a:t>URL </a:t>
            </a:r>
            <a:r>
              <a:rPr kumimoji="1" lang="ja-JP" altLang="en-US" dirty="0" smtClean="0"/>
              <a:t>を 「</a:t>
            </a:r>
            <a:r>
              <a:rPr kumimoji="1" lang="en-US" altLang="ja-JP" dirty="0" smtClean="0"/>
              <a:t>;</a:t>
            </a:r>
            <a:r>
              <a:rPr kumimoji="1" lang="ja-JP" altLang="en-US" dirty="0" smtClean="0"/>
              <a:t>」 </a:t>
            </a:r>
            <a:r>
              <a:rPr kumimoji="1" lang="en-US" altLang="ja-JP" dirty="0" smtClean="0"/>
              <a:t>(</a:t>
            </a:r>
            <a:r>
              <a:rPr kumimoji="1" lang="ja-JP" altLang="en-US" dirty="0" smtClean="0"/>
              <a:t>セミコロン</a:t>
            </a:r>
            <a:r>
              <a:rPr kumimoji="1" lang="en-US" altLang="ja-JP" dirty="0" smtClean="0"/>
              <a:t>) </a:t>
            </a:r>
            <a:r>
              <a:rPr kumimoji="1" lang="ja-JP" altLang="en-US" dirty="0" smtClean="0"/>
              <a:t>で区切って </a:t>
            </a:r>
            <a:r>
              <a:rPr kumimoji="1" lang="en-US" altLang="ja-JP" dirty="0" smtClean="0"/>
              <a:t>1 </a:t>
            </a:r>
            <a:r>
              <a:rPr kumimoji="1" lang="ja-JP" altLang="en-US" dirty="0" smtClean="0"/>
              <a:t>行に記載する。</a:t>
            </a:r>
            <a:endParaRPr lang="en-US" altLang="ja-JP" dirty="0" smtClean="0"/>
          </a:p>
          <a:p>
            <a:pPr lvl="1"/>
            <a:r>
              <a:rPr kumimoji="1" lang="ja-JP" altLang="en-US" dirty="0" smtClean="0"/>
              <a:t>途中で改行をしない。また、セミコロンの前後にスペース文字列を入れない。セミコロンは、区切りにだけ記載し、末尾には記載しない。</a:t>
            </a:r>
            <a:endParaRPr kumimoji="1" lang="en-US" altLang="ja-JP" dirty="0" smtClean="0"/>
          </a:p>
          <a:p>
            <a:r>
              <a:rPr kumimoji="1" lang="ja-JP" altLang="en-US" dirty="0" smtClean="0"/>
              <a:t>上記を記述した状態で、第 </a:t>
            </a:r>
            <a:r>
              <a:rPr kumimoji="1" lang="en-US" altLang="ja-JP" dirty="0" smtClean="0"/>
              <a:t>6 </a:t>
            </a:r>
            <a:r>
              <a:rPr kumimoji="1" lang="ja-JP" altLang="en-US" dirty="0" smtClean="0"/>
              <a:t>章で述べた方法でアプリケーションをビルドし、インストーラを用いてテストを行なう。</a:t>
            </a:r>
            <a:endParaRPr kumimoji="1" lang="en-US" altLang="ja-JP" dirty="0" smtClean="0"/>
          </a:p>
          <a:p>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134</a:t>
            </a:fld>
            <a:endParaRPr kumimoji="1" lang="ja-JP" altLang="en-US" dirty="0"/>
          </a:p>
        </p:txBody>
      </p:sp>
      <p:sp>
        <p:nvSpPr>
          <p:cNvPr id="4" name="タイトル 3"/>
          <p:cNvSpPr>
            <a:spLocks noGrp="1"/>
          </p:cNvSpPr>
          <p:nvPr>
            <p:ph type="title"/>
          </p:nvPr>
        </p:nvSpPr>
        <p:spPr/>
        <p:txBody>
          <a:bodyPr>
            <a:noAutofit/>
          </a:bodyPr>
          <a:lstStyle/>
          <a:p>
            <a:r>
              <a:rPr lang="en-US" altLang="ja-JP" sz="2800" dirty="0"/>
              <a:t>7-8. </a:t>
            </a:r>
            <a:r>
              <a:rPr lang="ja-JP" altLang="en-US" sz="2800" dirty="0"/>
              <a:t>アプリケーションの </a:t>
            </a:r>
            <a:r>
              <a:rPr lang="en-US" altLang="ja-JP" sz="2800" dirty="0"/>
              <a:t>EntryPoint.dat </a:t>
            </a:r>
            <a:r>
              <a:rPr lang="ja-JP" altLang="en-US" sz="2800" dirty="0" err="1"/>
              <a:t>への</a:t>
            </a:r>
            <a:r>
              <a:rPr lang="ja-JP" altLang="en-US" sz="2800" dirty="0"/>
              <a:t>すべてのコントローラへの接続の設定の書き込みとアプリケーションの</a:t>
            </a:r>
            <a:r>
              <a:rPr lang="ja-JP" altLang="en-US" sz="2800" dirty="0" smtClean="0"/>
              <a:t>再ビルド</a:t>
            </a:r>
            <a:endParaRPr kumimoji="1" lang="ja-JP" altLang="en-US" sz="2800" dirty="0"/>
          </a:p>
        </p:txBody>
      </p:sp>
      <p:pic>
        <p:nvPicPr>
          <p:cNvPr id="7" name="図 6"/>
          <p:cNvPicPr>
            <a:picLocks noChangeAspect="1"/>
          </p:cNvPicPr>
          <p:nvPr/>
        </p:nvPicPr>
        <p:blipFill>
          <a:blip r:embed="rId2"/>
          <a:stretch>
            <a:fillRect/>
          </a:stretch>
        </p:blipFill>
        <p:spPr>
          <a:xfrm>
            <a:off x="1120183" y="3697985"/>
            <a:ext cx="4043782" cy="2658365"/>
          </a:xfrm>
          <a:prstGeom prst="rect">
            <a:avLst/>
          </a:prstGeom>
        </p:spPr>
      </p:pic>
      <p:sp>
        <p:nvSpPr>
          <p:cNvPr id="8" name="正方形/長方形 7"/>
          <p:cNvSpPr/>
          <p:nvPr/>
        </p:nvSpPr>
        <p:spPr>
          <a:xfrm>
            <a:off x="1116027" y="5703566"/>
            <a:ext cx="1958663" cy="16909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5320224" y="4877945"/>
            <a:ext cx="6580751" cy="707886"/>
          </a:xfrm>
          <a:prstGeom prst="rect">
            <a:avLst/>
          </a:prstGeom>
          <a:solidFill>
            <a:srgbClr val="FFFFCC"/>
          </a:solidFill>
          <a:ln>
            <a:solidFill>
              <a:schemeClr val="tx1"/>
            </a:solidFill>
          </a:ln>
        </p:spPr>
        <p:txBody>
          <a:bodyPr wrap="square" rtlCol="0">
            <a:spAutoFit/>
          </a:bodyPr>
          <a:lstStyle/>
          <a:p>
            <a:r>
              <a:rPr lang="en-US" altLang="ja-JP" sz="2000" dirty="0">
                <a:solidFill>
                  <a:schemeClr val="accent6">
                    <a:lumMod val="75000"/>
                  </a:schemeClr>
                </a:solidFill>
                <a:latin typeface="Consolas" panose="020B0609020204030204" pitchFamily="49" charset="0"/>
              </a:rPr>
              <a:t>https://1.2.3.4/thincontrol/</a:t>
            </a:r>
            <a:r>
              <a:rPr lang="en-US" altLang="ja-JP" sz="2000" dirty="0">
                <a:latin typeface="Consolas" panose="020B0609020204030204" pitchFamily="49" charset="0"/>
              </a:rPr>
              <a:t>;</a:t>
            </a:r>
            <a:r>
              <a:rPr lang="en-US" altLang="ja-JP" sz="2000" dirty="0">
                <a:solidFill>
                  <a:srgbClr val="0000FF"/>
                </a:solidFill>
                <a:latin typeface="Consolas" panose="020B0609020204030204" pitchFamily="49" charset="0"/>
              </a:rPr>
              <a:t>https://5.6.7.8/thincontrol/</a:t>
            </a:r>
            <a:r>
              <a:rPr lang="en-US" altLang="ja-JP" sz="2000" dirty="0">
                <a:latin typeface="Consolas" panose="020B0609020204030204" pitchFamily="49" charset="0"/>
              </a:rPr>
              <a:t>;</a:t>
            </a:r>
            <a:r>
              <a:rPr lang="en-US" altLang="ja-JP" sz="2000" dirty="0">
                <a:solidFill>
                  <a:srgbClr val="FF0000"/>
                </a:solidFill>
                <a:latin typeface="Consolas" panose="020B0609020204030204" pitchFamily="49" charset="0"/>
              </a:rPr>
              <a:t>https://9.10.11.12/thincontrol/</a:t>
            </a:r>
            <a:endParaRPr kumimoji="1" lang="ja-JP" altLang="en-US" sz="2000" dirty="0">
              <a:solidFill>
                <a:srgbClr val="FF0000"/>
              </a:solidFill>
              <a:latin typeface="Consolas" panose="020B0609020204030204" pitchFamily="49" charset="0"/>
            </a:endParaRPr>
          </a:p>
        </p:txBody>
      </p:sp>
      <p:sp>
        <p:nvSpPr>
          <p:cNvPr id="10" name="テキスト ボックス 9"/>
          <p:cNvSpPr txBox="1"/>
          <p:nvPr/>
        </p:nvSpPr>
        <p:spPr>
          <a:xfrm>
            <a:off x="5320224" y="4044827"/>
            <a:ext cx="6404841" cy="646331"/>
          </a:xfrm>
          <a:prstGeom prst="rect">
            <a:avLst/>
          </a:prstGeom>
          <a:noFill/>
        </p:spPr>
        <p:txBody>
          <a:bodyPr wrap="square" rtlCol="0">
            <a:spAutoFit/>
          </a:bodyPr>
          <a:lstStyle/>
          <a:p>
            <a:r>
              <a:rPr kumimoji="1" lang="ja-JP" altLang="en-US" dirty="0" smtClean="0"/>
              <a:t>たとえば、コントローラが </a:t>
            </a:r>
            <a:r>
              <a:rPr kumimoji="1" lang="en-US" altLang="ja-JP" dirty="0" smtClean="0"/>
              <a:t>3</a:t>
            </a:r>
            <a:r>
              <a:rPr kumimoji="1" lang="ja-JP" altLang="en-US" dirty="0" smtClean="0"/>
              <a:t> 台あり、</a:t>
            </a:r>
            <a:r>
              <a:rPr lang="en-US" altLang="ja-JP" dirty="0" smtClean="0"/>
              <a:t>1.2.3.4, 5.6.7.8, 9.10.11.12 </a:t>
            </a:r>
            <a:r>
              <a:rPr lang="ja-JP" altLang="en-US" dirty="0" smtClean="0"/>
              <a:t>の </a:t>
            </a:r>
            <a:r>
              <a:rPr lang="en-US" altLang="ja-JP" dirty="0" smtClean="0"/>
              <a:t>3 </a:t>
            </a:r>
            <a:r>
              <a:rPr lang="ja-JP" altLang="en-US" dirty="0" smtClean="0"/>
              <a:t>つの </a:t>
            </a:r>
            <a:r>
              <a:rPr lang="en-US" altLang="ja-JP" dirty="0" smtClean="0"/>
              <a:t>IP </a:t>
            </a:r>
            <a:r>
              <a:rPr lang="ja-JP" altLang="en-US" dirty="0" smtClean="0"/>
              <a:t>アドレスで受付けを行なっている場合、以下のように記述する。</a:t>
            </a:r>
            <a:endParaRPr kumimoji="1" lang="ja-JP" altLang="en-US" dirty="0"/>
          </a:p>
        </p:txBody>
      </p:sp>
    </p:spTree>
    <p:extLst>
      <p:ext uri="{BB962C8B-B14F-4D97-AF65-F5344CB8AC3E}">
        <p14:creationId xmlns:p14="http://schemas.microsoft.com/office/powerpoint/2010/main" val="53816203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3136382"/>
          </a:xfrm>
        </p:spPr>
        <p:txBody>
          <a:bodyPr>
            <a:normAutofit fontScale="92500" lnSpcReduction="10000"/>
          </a:bodyPr>
          <a:lstStyle/>
          <a:p>
            <a:pPr marL="457200" indent="-457200">
              <a:buFont typeface="+mj-lt"/>
              <a:buAutoNum type="arabicPeriod"/>
            </a:pPr>
            <a:r>
              <a:rPr kumimoji="1" lang="en-US" altLang="ja-JP" sz="1800" dirty="0" smtClean="0"/>
              <a:t>7-8 </a:t>
            </a:r>
            <a:r>
              <a:rPr kumimoji="1" lang="ja-JP" altLang="en-US" sz="1800" dirty="0" smtClean="0"/>
              <a:t>でビルドしたインストーラを、実際のユーザー端末を模擬した端末にインストールする。</a:t>
            </a:r>
          </a:p>
          <a:p>
            <a:pPr lvl="1"/>
            <a:r>
              <a:rPr kumimoji="1" lang="ja-JP" altLang="en-US" sz="1600" dirty="0" smtClean="0"/>
              <a:t>サーバー側数台程度、クライアント側数台程度にインストールするとよい。</a:t>
            </a:r>
          </a:p>
          <a:p>
            <a:pPr lvl="1"/>
            <a:r>
              <a:rPr kumimoji="1" lang="ja-JP" altLang="en-US" sz="1600" dirty="0" smtClean="0"/>
              <a:t>サーバー、クライアントとも、可能であれば異なるインターネット回線でテストをするとよい。</a:t>
            </a:r>
            <a:endParaRPr kumimoji="1" lang="en-US" altLang="ja-JP" sz="1600" dirty="0" smtClean="0"/>
          </a:p>
          <a:p>
            <a:pPr marL="457200" indent="-457200">
              <a:buFont typeface="+mj-lt"/>
              <a:buAutoNum type="arabicPeriod"/>
            </a:pPr>
            <a:r>
              <a:rPr kumimoji="1" lang="ja-JP" altLang="en-US" sz="1800" dirty="0" smtClean="0"/>
              <a:t>全部のコントローラを生かしておいた状態で、各機能が正常に動作することを確認</a:t>
            </a:r>
            <a:r>
              <a:rPr kumimoji="1" lang="en-US" altLang="ja-JP" sz="1800" dirty="0" smtClean="0"/>
              <a:t>※</a:t>
            </a:r>
            <a:r>
              <a:rPr kumimoji="1" lang="ja-JP" altLang="en-US" sz="1800" dirty="0" smtClean="0"/>
              <a:t>する。</a:t>
            </a:r>
            <a:endParaRPr kumimoji="1" lang="en-US" altLang="ja-JP" sz="1800" dirty="0" smtClean="0"/>
          </a:p>
          <a:p>
            <a:pPr marL="457200" indent="-457200">
              <a:buFont typeface="+mj-lt"/>
              <a:buAutoNum type="arabicPeriod"/>
            </a:pPr>
            <a:r>
              <a:rPr kumimoji="1" lang="ja-JP" altLang="en-US" sz="1800" dirty="0" smtClean="0"/>
              <a:t>コントローラのうち一部をダウンさせた状態で、</a:t>
            </a:r>
            <a:r>
              <a:rPr lang="ja-JP" altLang="en-US" sz="1800" dirty="0"/>
              <a:t>各機能が正常に動作することを</a:t>
            </a:r>
            <a:r>
              <a:rPr lang="ja-JP" altLang="en-US" sz="1800" dirty="0" smtClean="0"/>
              <a:t>確認</a:t>
            </a:r>
            <a:r>
              <a:rPr lang="en-US" altLang="ja-JP" sz="1800" dirty="0" smtClean="0"/>
              <a:t>※</a:t>
            </a:r>
            <a:r>
              <a:rPr lang="ja-JP" altLang="en-US" sz="1800" dirty="0" smtClean="0"/>
              <a:t>する。</a:t>
            </a:r>
            <a:r>
              <a:rPr lang="en-US" altLang="ja-JP" sz="1800" dirty="0" smtClean="0"/>
              <a:t/>
            </a:r>
            <a:br>
              <a:rPr lang="en-US" altLang="ja-JP" sz="1800" dirty="0" smtClean="0"/>
            </a:br>
            <a:r>
              <a:rPr lang="en-US" altLang="ja-JP" sz="1800" dirty="0" smtClean="0"/>
              <a:t>(1 </a:t>
            </a:r>
            <a:r>
              <a:rPr lang="ja-JP" altLang="en-US" sz="1800" dirty="0" smtClean="0"/>
              <a:t>台のコントローラと </a:t>
            </a:r>
            <a:r>
              <a:rPr lang="en-US" altLang="ja-JP" sz="1800" dirty="0" smtClean="0"/>
              <a:t>DB </a:t>
            </a:r>
            <a:r>
              <a:rPr lang="ja-JP" altLang="en-US" sz="1800" dirty="0" err="1" smtClean="0"/>
              <a:t>とを</a:t>
            </a:r>
            <a:r>
              <a:rPr lang="ja-JP" altLang="en-US" sz="1800" dirty="0" smtClean="0"/>
              <a:t>同居させている場合は、</a:t>
            </a:r>
            <a:r>
              <a:rPr lang="en-US" altLang="ja-JP" sz="1800" dirty="0" smtClean="0"/>
              <a:t>DB </a:t>
            </a:r>
            <a:r>
              <a:rPr lang="ja-JP" altLang="en-US" sz="1800" dirty="0" smtClean="0"/>
              <a:t>がダウンした場合、新サーバーの登録やコンピュータ </a:t>
            </a:r>
            <a:r>
              <a:rPr lang="en-US" altLang="ja-JP" sz="1800" dirty="0" smtClean="0"/>
              <a:t>ID </a:t>
            </a:r>
            <a:r>
              <a:rPr lang="ja-JP" altLang="en-US" sz="1800" dirty="0" smtClean="0"/>
              <a:t>の変更が不能になることを確認する。</a:t>
            </a:r>
            <a:r>
              <a:rPr lang="en-US" altLang="ja-JP" sz="1800" dirty="0" smtClean="0"/>
              <a:t>)</a:t>
            </a:r>
            <a:endParaRPr lang="ja-JP" altLang="en-US" sz="1800" dirty="0"/>
          </a:p>
          <a:p>
            <a:pPr marL="457200" indent="-457200">
              <a:buFont typeface="+mj-lt"/>
              <a:buAutoNum type="arabicPeriod"/>
            </a:pPr>
            <a:r>
              <a:rPr kumimoji="1" lang="ja-JP" altLang="en-US" sz="1800" dirty="0" smtClean="0"/>
              <a:t>ダウンさせたコントローラを復旧させた後、別のコントローラをダウンさせ、引き続き各機能が正常に動作することを確認</a:t>
            </a:r>
            <a:r>
              <a:rPr kumimoji="1" lang="en-US" altLang="ja-JP" sz="1800" dirty="0" smtClean="0"/>
              <a:t>※</a:t>
            </a:r>
            <a:r>
              <a:rPr kumimoji="1" lang="ja-JP" altLang="en-US" sz="1800" dirty="0" smtClean="0"/>
              <a:t>する。</a:t>
            </a:r>
            <a:endParaRPr kumimoji="1" lang="en-US" altLang="ja-JP" sz="1800" dirty="0" smtClean="0"/>
          </a:p>
          <a:p>
            <a:pPr marL="457200" indent="-457200">
              <a:buFont typeface="+mj-lt"/>
              <a:buAutoNum type="arabicPeriod"/>
            </a:pPr>
            <a:r>
              <a:rPr kumimoji="1" lang="ja-JP" altLang="en-US" sz="1800" dirty="0" smtClean="0"/>
              <a:t>複数のコントローラが稼働しているとき、複数の模擬サーバーおよび模擬クライアントからの初回の接続要求は、複数のコントローラにランダムにアクセスが分散することを確認する。</a:t>
            </a:r>
            <a:r>
              <a:rPr kumimoji="1" lang="en-US" altLang="ja-JP" sz="1800" dirty="0" smtClean="0"/>
              <a:t>(</a:t>
            </a:r>
            <a:r>
              <a:rPr lang="ja-JP" altLang="en-US" sz="1800" dirty="0"/>
              <a:t>「システム管理者用 仮想ファイルブラウザ」の「</a:t>
            </a:r>
            <a:r>
              <a:rPr lang="en-US" altLang="ja-JP" sz="1800" dirty="0" smtClean="0"/>
              <a:t>Log/Access/</a:t>
            </a:r>
            <a:r>
              <a:rPr lang="ja-JP" altLang="en-US" sz="1800" dirty="0" smtClean="0"/>
              <a:t>」ディレクトリで、コントローラへのアクセスログを確認することができる。</a:t>
            </a:r>
            <a:r>
              <a:rPr lang="en-US" altLang="ja-JP" sz="1800" dirty="0" smtClean="0"/>
              <a:t>)</a:t>
            </a:r>
            <a:endParaRPr kumimoji="1" lang="en-US" altLang="ja-JP" sz="1800" dirty="0" smtClean="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135</a:t>
            </a:fld>
            <a:endParaRPr kumimoji="1" lang="ja-JP" altLang="en-US" dirty="0"/>
          </a:p>
        </p:txBody>
      </p:sp>
      <p:sp>
        <p:nvSpPr>
          <p:cNvPr id="4" name="タイトル 3"/>
          <p:cNvSpPr>
            <a:spLocks noGrp="1"/>
          </p:cNvSpPr>
          <p:nvPr>
            <p:ph type="title"/>
          </p:nvPr>
        </p:nvSpPr>
        <p:spPr/>
        <p:txBody>
          <a:bodyPr>
            <a:noAutofit/>
          </a:bodyPr>
          <a:lstStyle/>
          <a:p>
            <a:r>
              <a:rPr kumimoji="1" lang="en-US" altLang="ja-JP" sz="2800" dirty="0" smtClean="0"/>
              <a:t>7-9. </a:t>
            </a:r>
            <a:r>
              <a:rPr kumimoji="1" lang="ja-JP" altLang="en-US" sz="2800" dirty="0" smtClean="0"/>
              <a:t>実際のユーザーの視点に立ったコントローラ冗長化のテスト</a:t>
            </a:r>
            <a:endParaRPr kumimoji="1" lang="ja-JP" altLang="en-US" sz="2800" dirty="0"/>
          </a:p>
        </p:txBody>
      </p:sp>
      <p:sp>
        <p:nvSpPr>
          <p:cNvPr id="5" name="テキスト ボックス 4"/>
          <p:cNvSpPr txBox="1"/>
          <p:nvPr/>
        </p:nvSpPr>
        <p:spPr>
          <a:xfrm>
            <a:off x="332741" y="4259262"/>
            <a:ext cx="11247345" cy="2462213"/>
          </a:xfrm>
          <a:prstGeom prst="rect">
            <a:avLst/>
          </a:prstGeom>
          <a:solidFill>
            <a:schemeClr val="accent4">
              <a:lumMod val="20000"/>
              <a:lumOff val="80000"/>
            </a:schemeClr>
          </a:solidFill>
        </p:spPr>
        <p:txBody>
          <a:bodyPr wrap="square" rtlCol="0">
            <a:spAutoFit/>
          </a:bodyPr>
          <a:lstStyle/>
          <a:p>
            <a:r>
              <a:rPr kumimoji="1" lang="en-US" altLang="ja-JP" sz="1100" b="1" dirty="0" smtClean="0"/>
              <a:t>※ </a:t>
            </a:r>
            <a:r>
              <a:rPr kumimoji="1" lang="ja-JP" altLang="en-US" sz="1100" b="1" dirty="0" smtClean="0"/>
              <a:t>各機能の正常性の確認方法</a:t>
            </a:r>
            <a:endParaRPr kumimoji="1" lang="en-US" altLang="ja-JP" sz="1100" b="1" dirty="0" smtClean="0"/>
          </a:p>
          <a:p>
            <a:pPr marL="342900" indent="-342900">
              <a:buFont typeface="+mj-lt"/>
              <a:buAutoNum type="arabicPeriod"/>
            </a:pPr>
            <a:r>
              <a:rPr kumimoji="1" lang="ja-JP" altLang="en-US" sz="1100" dirty="0" smtClean="0"/>
              <a:t>一部のコントローラをダウンさせる、復活させる、インターネット接続回線を停止する等、状態を変化させ、試験したい状態を作り出す。</a:t>
            </a:r>
            <a:r>
              <a:rPr kumimoji="1" lang="en-US" altLang="ja-JP" sz="1100" dirty="0" smtClean="0"/>
              <a:t>(</a:t>
            </a:r>
            <a:r>
              <a:rPr kumimoji="1" lang="ja-JP" altLang="en-US" sz="1100" dirty="0" smtClean="0"/>
              <a:t>すなわち、上記本文の </a:t>
            </a:r>
            <a:r>
              <a:rPr kumimoji="1" lang="en-US" altLang="ja-JP" sz="1100" dirty="0" smtClean="0"/>
              <a:t>2, 3, 4 </a:t>
            </a:r>
            <a:r>
              <a:rPr kumimoji="1" lang="ja-JP" altLang="en-US" sz="1100" dirty="0" smtClean="0"/>
              <a:t>の状態を作り出す。</a:t>
            </a:r>
            <a:r>
              <a:rPr kumimoji="1" lang="en-US" altLang="ja-JP" sz="1100" dirty="0" smtClean="0"/>
              <a:t>)</a:t>
            </a:r>
          </a:p>
          <a:p>
            <a:pPr marL="342900" indent="-342900">
              <a:buFont typeface="+mj-lt"/>
              <a:buAutoNum type="arabicPeriod"/>
            </a:pPr>
            <a:r>
              <a:rPr kumimoji="1" lang="ja-JP" altLang="en-US" sz="1100" dirty="0" smtClean="0"/>
              <a:t>模擬サーバー端末の </a:t>
            </a:r>
            <a:r>
              <a:rPr kumimoji="1" lang="en-US" altLang="ja-JP" sz="1100" dirty="0" smtClean="0"/>
              <a:t>Thin Telework Server (Private </a:t>
            </a:r>
            <a:r>
              <a:rPr kumimoji="1" lang="ja-JP" altLang="en-US" sz="1100" dirty="0" smtClean="0"/>
              <a:t>版</a:t>
            </a:r>
            <a:r>
              <a:rPr kumimoji="1" lang="en-US" altLang="ja-JP" sz="1100" dirty="0" smtClean="0"/>
              <a:t>) </a:t>
            </a:r>
            <a:r>
              <a:rPr kumimoji="1" lang="ja-JP" altLang="en-US" sz="1100" dirty="0" smtClean="0"/>
              <a:t>のサービスを停止させ、再開させる。</a:t>
            </a:r>
            <a:endParaRPr kumimoji="1" lang="en-US" altLang="ja-JP" sz="1100" dirty="0" smtClean="0"/>
          </a:p>
          <a:p>
            <a:pPr marL="342900" indent="-342900">
              <a:buFont typeface="+mj-lt"/>
              <a:buAutoNum type="arabicPeriod"/>
            </a:pPr>
            <a:r>
              <a:rPr kumimoji="1" lang="ja-JP" altLang="en-US" sz="1100" dirty="0" smtClean="0"/>
              <a:t>模擬サーバー端末の該当シン・テレワークシステム サーバーの設定ツールの状態を目視し、中継システムに正しく接続されていることを確認する。</a:t>
            </a:r>
            <a:endParaRPr kumimoji="1" lang="en-US" altLang="ja-JP" sz="1100" dirty="0" smtClean="0"/>
          </a:p>
          <a:p>
            <a:pPr marL="342900" indent="-342900">
              <a:buFont typeface="+mj-lt"/>
              <a:buAutoNum type="arabicPeriod"/>
            </a:pPr>
            <a:r>
              <a:rPr kumimoji="1" lang="ja-JP" altLang="en-US" sz="1100" dirty="0" smtClean="0"/>
              <a:t>この状態で、模擬クライアント端末のシン・テレワークシステム クライアントから、シン・テレワークシステムを経由して、サーバーに正しくリモート接続できることを確認する。</a:t>
            </a:r>
            <a:r>
              <a:rPr kumimoji="1" lang="en-US" altLang="ja-JP" sz="1100" dirty="0" smtClean="0"/>
              <a:t>※</a:t>
            </a:r>
            <a:r>
              <a:rPr kumimoji="1" lang="ja-JP" altLang="en-US" sz="1100" dirty="0" smtClean="0"/>
              <a:t> 模擬クライアント端末のシン・テレワークシステム クライアントアプリは、その都度、再起動すること。</a:t>
            </a:r>
            <a:r>
              <a:rPr kumimoji="1" lang="en-US" altLang="ja-JP" sz="1100" dirty="0" smtClean="0"/>
              <a:t>(</a:t>
            </a:r>
            <a:r>
              <a:rPr kumimoji="1" lang="ja-JP" altLang="en-US" sz="1100" dirty="0" smtClean="0"/>
              <a:t>起動継続している場合は、状態をキャッシュしている場合があるため。</a:t>
            </a:r>
            <a:endParaRPr kumimoji="1" lang="en-US" altLang="ja-JP" sz="1100" dirty="0" smtClean="0"/>
          </a:p>
          <a:p>
            <a:pPr marL="342900" indent="-342900">
              <a:buFont typeface="+mj-lt"/>
              <a:buAutoNum type="arabicPeriod"/>
            </a:pPr>
            <a:r>
              <a:rPr lang="ja-JP" altLang="en-US" sz="1100" dirty="0"/>
              <a:t>各コントローラの </a:t>
            </a:r>
            <a:r>
              <a:rPr lang="en-US" altLang="ja-JP" sz="1100" dirty="0"/>
              <a:t>HTML </a:t>
            </a:r>
            <a:r>
              <a:rPr lang="ja-JP" altLang="en-US" sz="1100" dirty="0"/>
              <a:t>管理画面を目視し</a:t>
            </a:r>
            <a:r>
              <a:rPr lang="ja-JP" altLang="en-US" sz="1100" dirty="0" smtClean="0"/>
              <a:t>、上記の結果と一貫性があるかを確認する。</a:t>
            </a:r>
            <a:endParaRPr lang="en-US" altLang="ja-JP" sz="1100" dirty="0" smtClean="0"/>
          </a:p>
          <a:p>
            <a:pPr marL="342900" indent="-342900">
              <a:buFont typeface="+mj-lt"/>
              <a:buAutoNum type="arabicPeriod"/>
            </a:pPr>
            <a:r>
              <a:rPr lang="ja-JP" altLang="en-US" sz="1100" dirty="0"/>
              <a:t>模擬サーバー端末の該当シン・テレワークシステム サーバーの設定</a:t>
            </a:r>
            <a:r>
              <a:rPr lang="ja-JP" altLang="en-US" sz="1100" dirty="0" smtClean="0"/>
              <a:t>ツールから、固有 </a:t>
            </a:r>
            <a:r>
              <a:rPr lang="en-US" altLang="ja-JP" sz="1100" dirty="0" smtClean="0"/>
              <a:t>ID </a:t>
            </a:r>
            <a:r>
              <a:rPr lang="ja-JP" altLang="en-US" sz="1100" dirty="0" smtClean="0"/>
              <a:t>をリセットし、模擬サーバー端末の</a:t>
            </a:r>
            <a:r>
              <a:rPr lang="en-US" altLang="ja-JP" sz="1100" dirty="0"/>
              <a:t>Thin Telework Server (Private </a:t>
            </a:r>
            <a:r>
              <a:rPr lang="ja-JP" altLang="en-US" sz="1100" dirty="0"/>
              <a:t>版</a:t>
            </a:r>
            <a:r>
              <a:rPr lang="en-US" altLang="ja-JP" sz="1100" dirty="0"/>
              <a:t>) </a:t>
            </a:r>
            <a:r>
              <a:rPr lang="ja-JP" altLang="en-US" sz="1100" dirty="0"/>
              <a:t>のサービスを停止させ、再開させる。</a:t>
            </a:r>
            <a:endParaRPr lang="en-US" altLang="ja-JP" sz="1100" dirty="0"/>
          </a:p>
          <a:p>
            <a:pPr marL="342900" indent="-342900">
              <a:buFont typeface="+mj-lt"/>
              <a:buAutoNum type="arabicPeriod"/>
            </a:pPr>
            <a:r>
              <a:rPr kumimoji="1" lang="ja-JP" altLang="en-US" sz="1100" dirty="0" smtClean="0"/>
              <a:t>模擬サーバー</a:t>
            </a:r>
            <a:r>
              <a:rPr lang="ja-JP" altLang="en-US" sz="1100" dirty="0"/>
              <a:t>端末の該当シン・テレワークシステム サーバーの設定ツールの状態を目視し</a:t>
            </a:r>
            <a:r>
              <a:rPr lang="ja-JP" altLang="en-US" sz="1100" dirty="0" smtClean="0"/>
              <a:t>、新しい「コンピュータ </a:t>
            </a:r>
            <a:r>
              <a:rPr lang="en-US" altLang="ja-JP" sz="1100" dirty="0" smtClean="0"/>
              <a:t>ID</a:t>
            </a:r>
            <a:r>
              <a:rPr lang="ja-JP" altLang="en-US" sz="1100" dirty="0" smtClean="0"/>
              <a:t>」で中継システムに登録され動作が開始されたことを確認する。</a:t>
            </a:r>
          </a:p>
          <a:p>
            <a:pPr marL="342900" indent="-342900">
              <a:buFont typeface="+mj-lt"/>
              <a:buAutoNum type="arabicPeriod"/>
            </a:pPr>
            <a:r>
              <a:rPr lang="ja-JP" altLang="en-US" sz="1100" dirty="0"/>
              <a:t>模擬サーバー端末の</a:t>
            </a:r>
            <a:r>
              <a:rPr kumimoji="1" lang="ja-JP" altLang="en-US" sz="1100" dirty="0" smtClean="0"/>
              <a:t>「コンピュータ </a:t>
            </a:r>
            <a:r>
              <a:rPr kumimoji="1" lang="en-US" altLang="ja-JP" sz="1100" dirty="0" smtClean="0"/>
              <a:t>ID</a:t>
            </a:r>
            <a:r>
              <a:rPr kumimoji="1" lang="ja-JP" altLang="en-US" sz="1100" dirty="0" smtClean="0"/>
              <a:t>」の変更が正しく動作することを確認する。</a:t>
            </a:r>
            <a:endParaRPr kumimoji="1" lang="en-US" altLang="ja-JP" sz="1100" dirty="0" smtClean="0"/>
          </a:p>
          <a:p>
            <a:pPr marL="342900" indent="-342900">
              <a:buFont typeface="+mj-lt"/>
              <a:buAutoNum type="arabicPeriod"/>
            </a:pPr>
            <a:r>
              <a:rPr lang="ja-JP" altLang="en-US" sz="1100" dirty="0"/>
              <a:t>模擬サーバー端末</a:t>
            </a:r>
            <a:r>
              <a:rPr lang="ja-JP" altLang="en-US" sz="1100" dirty="0" smtClean="0"/>
              <a:t>の変更後の「コンピュータ </a:t>
            </a:r>
            <a:r>
              <a:rPr lang="en-US" altLang="ja-JP" sz="1100" dirty="0" smtClean="0"/>
              <a:t>ID</a:t>
            </a:r>
            <a:r>
              <a:rPr lang="ja-JP" altLang="en-US" sz="1100" dirty="0" smtClean="0"/>
              <a:t>」を指定して、上記 </a:t>
            </a:r>
            <a:r>
              <a:rPr lang="en-US" altLang="ja-JP" sz="1100" dirty="0" smtClean="0"/>
              <a:t>4. </a:t>
            </a:r>
            <a:r>
              <a:rPr lang="ja-JP" altLang="en-US" sz="1100" dirty="0" smtClean="0"/>
              <a:t>の接続が可能であることを確認する。</a:t>
            </a:r>
          </a:p>
          <a:p>
            <a:pPr marL="342900" indent="-342900">
              <a:buFont typeface="+mj-lt"/>
              <a:buAutoNum type="arabicPeriod"/>
            </a:pPr>
            <a:r>
              <a:rPr kumimoji="1" lang="ja-JP" altLang="en-US" sz="1100" dirty="0" smtClean="0"/>
              <a:t>上記 </a:t>
            </a:r>
            <a:r>
              <a:rPr kumimoji="1" lang="en-US" altLang="ja-JP" sz="1100" dirty="0" smtClean="0"/>
              <a:t>5. </a:t>
            </a:r>
            <a:r>
              <a:rPr kumimoji="1" lang="ja-JP" altLang="en-US" sz="1100" dirty="0" smtClean="0"/>
              <a:t>の一貫性を確認する。</a:t>
            </a:r>
            <a:endParaRPr kumimoji="1" lang="en-US" altLang="ja-JP" sz="1100" dirty="0" smtClean="0"/>
          </a:p>
          <a:p>
            <a:pPr marL="342900" indent="-342900">
              <a:buFont typeface="+mj-lt"/>
              <a:buAutoNum type="arabicPeriod"/>
            </a:pPr>
            <a:r>
              <a:rPr kumimoji="1" lang="ja-JP" altLang="en-US" sz="1100" dirty="0" smtClean="0"/>
              <a:t>上記の各手順において、原因不明な予期せぬエラーが発生していないかどうか、</a:t>
            </a:r>
            <a:r>
              <a:rPr lang="ja-JP" altLang="en-US" sz="1100" dirty="0"/>
              <a:t>各コントローラの </a:t>
            </a:r>
            <a:r>
              <a:rPr lang="en-US" altLang="ja-JP" sz="1100" dirty="0"/>
              <a:t>HTML </a:t>
            </a:r>
            <a:r>
              <a:rPr lang="ja-JP" altLang="en-US" sz="1100" dirty="0"/>
              <a:t>管理画面の「システム管理者用 仮想</a:t>
            </a:r>
            <a:r>
              <a:rPr lang="ja-JP" altLang="en-US" sz="1100" dirty="0" smtClean="0"/>
              <a:t>ファイルブラウザ」の「</a:t>
            </a:r>
            <a:r>
              <a:rPr lang="en-US" altLang="ja-JP" sz="1100" dirty="0" smtClean="0"/>
              <a:t>Log/</a:t>
            </a:r>
            <a:r>
              <a:rPr lang="ja-JP" altLang="en-US" sz="1100" dirty="0" smtClean="0"/>
              <a:t>」ディレクトリの内容を確認する。</a:t>
            </a:r>
            <a:endParaRPr lang="en-US" altLang="ja-JP" sz="1100" dirty="0" smtClean="0"/>
          </a:p>
          <a:p>
            <a:pPr marL="342900" indent="-342900">
              <a:buFont typeface="+mj-lt"/>
              <a:buAutoNum type="arabicPeriod"/>
            </a:pPr>
            <a:r>
              <a:rPr kumimoji="1" lang="ja-JP" altLang="en-US" sz="1100" dirty="0" smtClean="0"/>
              <a:t>コントローラが複数台ある場合、色々なダウンパターンが考えられる。上記の手順を、これらの各パターンで実験してみる。このことが、潜在的設定誤り等を見つけ出す最良の方法である。</a:t>
            </a:r>
            <a:endParaRPr kumimoji="1" lang="ja-JP" altLang="en-US" sz="1100" dirty="0"/>
          </a:p>
        </p:txBody>
      </p:sp>
    </p:spTree>
    <p:extLst>
      <p:ext uri="{BB962C8B-B14F-4D97-AF65-F5344CB8AC3E}">
        <p14:creationId xmlns:p14="http://schemas.microsoft.com/office/powerpoint/2010/main" val="167930643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25459" y="3833038"/>
            <a:ext cx="1699610" cy="2793167"/>
          </a:xfrm>
          <a:prstGeom prst="rect">
            <a:avLst/>
          </a:prstGeom>
        </p:spPr>
      </p:pic>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136</a:t>
            </a:fld>
            <a:endParaRPr kumimoji="1" lang="ja-JP" altLang="en-US" dirty="0"/>
          </a:p>
        </p:txBody>
      </p:sp>
      <p:sp>
        <p:nvSpPr>
          <p:cNvPr id="3" name="テキスト ボックス 2"/>
          <p:cNvSpPr txBox="1"/>
          <p:nvPr/>
        </p:nvSpPr>
        <p:spPr>
          <a:xfrm>
            <a:off x="275896" y="1191459"/>
            <a:ext cx="11603421" cy="1107996"/>
          </a:xfrm>
          <a:prstGeom prst="rect">
            <a:avLst/>
          </a:prstGeom>
          <a:solidFill>
            <a:schemeClr val="accent4"/>
          </a:solidFill>
        </p:spPr>
        <p:txBody>
          <a:bodyPr wrap="square" rtlCol="0" anchor="ctr">
            <a:spAutoFit/>
          </a:bodyPr>
          <a:lstStyle/>
          <a:p>
            <a:pPr algn="ctr"/>
            <a:r>
              <a:rPr lang="en-US" altLang="ja-JP" sz="6600" dirty="0"/>
              <a:t>8. </a:t>
            </a:r>
            <a:r>
              <a:rPr lang="ja-JP" altLang="en-US" sz="6600" dirty="0"/>
              <a:t>高度な構築・運用手法</a:t>
            </a:r>
            <a:endParaRPr kumimoji="1" lang="ja-JP" altLang="en-US" sz="6600" dirty="0"/>
          </a:p>
        </p:txBody>
      </p:sp>
      <p:pic>
        <p:nvPicPr>
          <p:cNvPr id="9" name="図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75264" y="4684171"/>
            <a:ext cx="2337160" cy="1672179"/>
          </a:xfrm>
          <a:prstGeom prst="rect">
            <a:avLst/>
          </a:prstGeom>
        </p:spPr>
      </p:pic>
      <p:pic>
        <p:nvPicPr>
          <p:cNvPr id="14" name="図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47858" y="4008969"/>
            <a:ext cx="881170" cy="881170"/>
          </a:xfrm>
          <a:prstGeom prst="rect">
            <a:avLst/>
          </a:prstGeom>
        </p:spPr>
      </p:pic>
    </p:spTree>
    <p:extLst>
      <p:ext uri="{BB962C8B-B14F-4D97-AF65-F5344CB8AC3E}">
        <p14:creationId xmlns:p14="http://schemas.microsoft.com/office/powerpoint/2010/main" val="1465642608"/>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4942490"/>
            <a:ext cx="11545223" cy="1778985"/>
          </a:xfrm>
        </p:spPr>
        <p:txBody>
          <a:bodyPr>
            <a:normAutofit fontScale="92500"/>
          </a:bodyPr>
          <a:lstStyle/>
          <a:p>
            <a:r>
              <a:rPr lang="en-US" altLang="ja-JP" dirty="0" err="1" smtClean="0"/>
              <a:t>src</a:t>
            </a:r>
            <a:r>
              <a:rPr lang="en-US" altLang="ja-JP" dirty="0" smtClean="0"/>
              <a:t>\bin\</a:t>
            </a:r>
            <a:r>
              <a:rPr lang="en-US" altLang="ja-JP" dirty="0" err="1" smtClean="0"/>
              <a:t>hamcore</a:t>
            </a:r>
            <a:r>
              <a:rPr lang="en-US" altLang="ja-JP" dirty="0" smtClean="0"/>
              <a:t>\</a:t>
            </a:r>
            <a:r>
              <a:rPr lang="en-US" altLang="ja-JP" dirty="0" err="1" smtClean="0"/>
              <a:t>strtable_ja.patch.stb</a:t>
            </a:r>
            <a:r>
              <a:rPr lang="en-US" altLang="ja-JP" dirty="0" smtClean="0"/>
              <a:t> </a:t>
            </a:r>
            <a:r>
              <a:rPr lang="ja-JP" altLang="en-US" dirty="0" smtClean="0"/>
              <a:t>および </a:t>
            </a:r>
            <a:r>
              <a:rPr lang="en-US" altLang="ja-JP" dirty="0" err="1" smtClean="0"/>
              <a:t>strtable_en.patch.stb</a:t>
            </a:r>
            <a:r>
              <a:rPr lang="en-US" altLang="ja-JP" dirty="0" smtClean="0"/>
              <a:t> </a:t>
            </a:r>
            <a:r>
              <a:rPr lang="ja-JP" altLang="en-US" dirty="0" smtClean="0"/>
              <a:t>ファイルをテキストエディタで編集することにより、ソフトウェアのブランド名などを変更することができる。</a:t>
            </a:r>
            <a:endParaRPr lang="en-US" altLang="ja-JP" dirty="0" smtClean="0"/>
          </a:p>
          <a:p>
            <a:r>
              <a:rPr kumimoji="1" lang="ja-JP" altLang="en-US" dirty="0" smtClean="0"/>
              <a:t>また、</a:t>
            </a:r>
            <a:r>
              <a:rPr lang="en-US" altLang="ja-JP" dirty="0" err="1" smtClean="0"/>
              <a:t>src</a:t>
            </a:r>
            <a:r>
              <a:rPr lang="en-US" altLang="ja-JP" dirty="0" smtClean="0"/>
              <a:t>\bin\</a:t>
            </a:r>
            <a:r>
              <a:rPr lang="en-US" altLang="ja-JP" dirty="0" err="1" smtClean="0"/>
              <a:t>hamcore</a:t>
            </a:r>
            <a:r>
              <a:rPr lang="en-US" altLang="ja-JP" dirty="0" smtClean="0"/>
              <a:t>\ </a:t>
            </a:r>
            <a:r>
              <a:rPr lang="ja-JP" altLang="en-US" dirty="0" smtClean="0"/>
              <a:t>ディレクトリの </a:t>
            </a:r>
            <a:r>
              <a:rPr lang="en-US" altLang="ja-JP" dirty="0" smtClean="0"/>
              <a:t>BMP </a:t>
            </a:r>
            <a:r>
              <a:rPr lang="ja-JP" altLang="en-US" dirty="0" smtClean="0"/>
              <a:t>ファイルを編集することにより、ソフトウェア中の画像を変更することができる。</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137</a:t>
            </a:fld>
            <a:endParaRPr kumimoji="1" lang="ja-JP" altLang="en-US" dirty="0"/>
          </a:p>
        </p:txBody>
      </p:sp>
      <p:sp>
        <p:nvSpPr>
          <p:cNvPr id="4" name="タイトル 3"/>
          <p:cNvSpPr>
            <a:spLocks noGrp="1"/>
          </p:cNvSpPr>
          <p:nvPr>
            <p:ph type="title"/>
          </p:nvPr>
        </p:nvSpPr>
        <p:spPr/>
        <p:txBody>
          <a:bodyPr>
            <a:normAutofit/>
          </a:bodyPr>
          <a:lstStyle/>
          <a:p>
            <a:r>
              <a:rPr lang="en-US" altLang="ja-JP" sz="3600" dirty="0"/>
              <a:t>8</a:t>
            </a:r>
            <a:r>
              <a:rPr kumimoji="1" lang="en-US" altLang="ja-JP" sz="3600" dirty="0" smtClean="0"/>
              <a:t>-1. </a:t>
            </a:r>
            <a:r>
              <a:rPr kumimoji="1" lang="ja-JP" altLang="en-US" sz="3600" dirty="0" smtClean="0"/>
              <a:t>アプリケーションの </a:t>
            </a:r>
            <a:r>
              <a:rPr kumimoji="1" lang="en-US" altLang="ja-JP" sz="3600" dirty="0" smtClean="0"/>
              <a:t>UI </a:t>
            </a:r>
            <a:r>
              <a:rPr kumimoji="1" lang="ja-JP" altLang="en-US" sz="3600" dirty="0" smtClean="0"/>
              <a:t>の高度なカスタマイズ方法</a:t>
            </a:r>
            <a:endParaRPr kumimoji="1" lang="ja-JP" altLang="en-US" sz="3600" dirty="0"/>
          </a:p>
        </p:txBody>
      </p:sp>
      <p:pic>
        <p:nvPicPr>
          <p:cNvPr id="6" name="図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3620" y="1056669"/>
            <a:ext cx="6771290" cy="3806992"/>
          </a:xfrm>
          <a:prstGeom prst="rect">
            <a:avLst/>
          </a:prstGeom>
        </p:spPr>
      </p:pic>
    </p:spTree>
    <p:extLst>
      <p:ext uri="{BB962C8B-B14F-4D97-AF65-F5344CB8AC3E}">
        <p14:creationId xmlns:p14="http://schemas.microsoft.com/office/powerpoint/2010/main" val="28479838"/>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2"/>
            <a:ext cx="11545223" cy="5477561"/>
          </a:xfrm>
        </p:spPr>
        <p:txBody>
          <a:bodyPr>
            <a:normAutofit fontScale="92500" lnSpcReduction="10000"/>
          </a:bodyPr>
          <a:lstStyle/>
          <a:p>
            <a:r>
              <a:rPr kumimoji="1" lang="ja-JP" altLang="en-US" sz="2400" dirty="0" smtClean="0"/>
              <a:t>今後、本格的に、プライベートバージョンを構築し展開する場合は、アプリケーションの </a:t>
            </a:r>
            <a:r>
              <a:rPr kumimoji="1" lang="en-US" altLang="ja-JP" sz="2400" dirty="0" smtClean="0"/>
              <a:t>ID </a:t>
            </a:r>
            <a:r>
              <a:rPr kumimoji="1" lang="ja-JP" altLang="en-US" sz="2400" dirty="0" smtClean="0"/>
              <a:t>は、ソースコードから、他 </a:t>
            </a:r>
            <a:r>
              <a:rPr kumimoji="1" lang="en-US" altLang="ja-JP" sz="2400" dirty="0" smtClean="0"/>
              <a:t>(※) </a:t>
            </a:r>
            <a:r>
              <a:rPr kumimoji="1" lang="ja-JP" altLang="en-US" sz="2400" dirty="0" smtClean="0"/>
              <a:t>と重複のないように変更されるべきである。</a:t>
            </a:r>
            <a:r>
              <a:rPr kumimoji="1" lang="en-US" altLang="ja-JP" sz="2400" dirty="0" smtClean="0"/>
              <a:t/>
            </a:r>
            <a:br>
              <a:rPr kumimoji="1" lang="en-US" altLang="ja-JP" sz="2400" dirty="0" smtClean="0"/>
            </a:br>
            <a:r>
              <a:rPr kumimoji="1" lang="ja-JP" altLang="en-US" sz="2400" dirty="0" smtClean="0"/>
              <a:t>そうしないと、複数版を共存インストールすることができない。</a:t>
            </a:r>
            <a:r>
              <a:rPr kumimoji="1" lang="en-US" altLang="ja-JP" sz="2400" dirty="0" smtClean="0"/>
              <a:t/>
            </a:r>
            <a:br>
              <a:rPr kumimoji="1" lang="en-US" altLang="ja-JP" sz="2400" dirty="0" smtClean="0"/>
            </a:br>
            <a:r>
              <a:rPr kumimoji="1" lang="en-US" altLang="ja-JP" sz="2400" dirty="0" smtClean="0"/>
              <a:t>※</a:t>
            </a:r>
            <a:r>
              <a:rPr kumimoji="1" lang="ja-JP" altLang="en-US" sz="2400" dirty="0" smtClean="0"/>
              <a:t> ソースコードをそのまま用いて他の組織がビルドしたバージョン等。</a:t>
            </a:r>
            <a:endParaRPr kumimoji="1" lang="en-US" altLang="ja-JP" sz="2400" dirty="0" smtClean="0"/>
          </a:p>
          <a:p>
            <a:r>
              <a:rPr kumimoji="1" lang="ja-JP" altLang="en-US" sz="2400" dirty="0" smtClean="0"/>
              <a:t>ソースコード中には、デフォルトのアプリケーション </a:t>
            </a:r>
            <a:r>
              <a:rPr kumimoji="1" lang="en-US" altLang="ja-JP" sz="2400" dirty="0" smtClean="0"/>
              <a:t>ID </a:t>
            </a:r>
            <a:r>
              <a:rPr kumimoji="1" lang="ja-JP" altLang="en-US" sz="2400" dirty="0" smtClean="0"/>
              <a:t>として </a:t>
            </a:r>
            <a:r>
              <a:rPr kumimoji="1" lang="en-US" altLang="ja-JP" sz="2400" dirty="0" smtClean="0"/>
              <a:t>“Private” </a:t>
            </a:r>
            <a:r>
              <a:rPr kumimoji="1" lang="ja-JP" altLang="en-US" sz="2400" dirty="0" smtClean="0"/>
              <a:t>が設定されている。以下の </a:t>
            </a:r>
            <a:r>
              <a:rPr kumimoji="1" lang="en-US" altLang="ja-JP" sz="2400" dirty="0" smtClean="0"/>
              <a:t>5 </a:t>
            </a:r>
            <a:r>
              <a:rPr kumimoji="1" lang="ja-JP" altLang="en-US" sz="2400" dirty="0" err="1" smtClean="0"/>
              <a:t>つの</a:t>
            </a:r>
            <a:r>
              <a:rPr kumimoji="1" lang="ja-JP" altLang="en-US" sz="2400" dirty="0" smtClean="0"/>
              <a:t>ファイル中の文字列 </a:t>
            </a:r>
            <a:r>
              <a:rPr kumimoji="1" lang="en-US" altLang="ja-JP" sz="2400" dirty="0" smtClean="0"/>
              <a:t>“Private” </a:t>
            </a:r>
            <a:r>
              <a:rPr kumimoji="1" lang="ja-JP" altLang="en-US" sz="2400" dirty="0" smtClean="0"/>
              <a:t>を</a:t>
            </a:r>
            <a:r>
              <a:rPr lang="en-US" altLang="ja-JP" sz="2400" dirty="0"/>
              <a:t> </a:t>
            </a:r>
            <a:r>
              <a:rPr lang="en-US" altLang="ja-JP" sz="2400" dirty="0" smtClean="0"/>
              <a:t>8 </a:t>
            </a:r>
            <a:r>
              <a:rPr lang="ja-JP" altLang="en-US" sz="2400" dirty="0" smtClean="0"/>
              <a:t>文字以内の英数字の</a:t>
            </a:r>
            <a:r>
              <a:rPr kumimoji="1" lang="ja-JP" altLang="en-US" sz="2400" dirty="0" smtClean="0"/>
              <a:t>他のユニークな文字列 </a:t>
            </a:r>
            <a:r>
              <a:rPr kumimoji="1" lang="en-US" altLang="ja-JP" sz="2400" dirty="0" smtClean="0"/>
              <a:t>(</a:t>
            </a:r>
            <a:r>
              <a:rPr kumimoji="1" lang="ja-JP" altLang="en-US" sz="2400" dirty="0" smtClean="0"/>
              <a:t>例</a:t>
            </a:r>
            <a:r>
              <a:rPr kumimoji="1" lang="en-US" altLang="ja-JP" sz="2400" dirty="0" smtClean="0"/>
              <a:t>: </a:t>
            </a:r>
            <a:r>
              <a:rPr kumimoji="1" lang="en-US" altLang="ja-JP" sz="2400" dirty="0" err="1" smtClean="0"/>
              <a:t>Mikaka</a:t>
            </a:r>
            <a:r>
              <a:rPr kumimoji="1" lang="en-US" altLang="ja-JP" sz="2400" dirty="0" smtClean="0"/>
              <a:t>) </a:t>
            </a:r>
            <a:r>
              <a:rPr kumimoji="1" lang="ja-JP" altLang="en-US" sz="2400" dirty="0" smtClean="0"/>
              <a:t>に置換すること。</a:t>
            </a:r>
            <a:endParaRPr kumimoji="1" lang="en-US" altLang="ja-JP" sz="2400" dirty="0" smtClean="0"/>
          </a:p>
          <a:p>
            <a:pPr lvl="1"/>
            <a:r>
              <a:rPr lang="en-US" altLang="ja-JP" sz="2000" dirty="0" err="1" smtClean="0">
                <a:latin typeface="Consolas" panose="020B0609020204030204" pitchFamily="49" charset="0"/>
              </a:rPr>
              <a:t>src</a:t>
            </a:r>
            <a:r>
              <a:rPr lang="en-US" altLang="ja-JP" sz="2000" dirty="0" smtClean="0">
                <a:latin typeface="Consolas" panose="020B0609020204030204" pitchFamily="49" charset="0"/>
              </a:rPr>
              <a:t>\</a:t>
            </a:r>
            <a:r>
              <a:rPr lang="en-US" altLang="ja-JP" sz="2000" dirty="0" err="1" smtClean="0">
                <a:latin typeface="Consolas" panose="020B0609020204030204" pitchFamily="49" charset="0"/>
              </a:rPr>
              <a:t>Vars</a:t>
            </a:r>
            <a:r>
              <a:rPr lang="en-US" altLang="ja-JP" sz="2000" dirty="0" smtClean="0">
                <a:latin typeface="Consolas" panose="020B0609020204030204" pitchFamily="49" charset="0"/>
              </a:rPr>
              <a:t>\</a:t>
            </a:r>
            <a:r>
              <a:rPr lang="en-US" altLang="ja-JP" sz="2000" dirty="0" err="1" smtClean="0">
                <a:latin typeface="Consolas" panose="020B0609020204030204" pitchFamily="49" charset="0"/>
              </a:rPr>
              <a:t>Vars.cs</a:t>
            </a:r>
            <a:endParaRPr lang="ja-JP" altLang="en-US" sz="2000" dirty="0" smtClean="0">
              <a:latin typeface="Consolas" panose="020B0609020204030204" pitchFamily="49" charset="0"/>
            </a:endParaRPr>
          </a:p>
          <a:p>
            <a:pPr lvl="1"/>
            <a:r>
              <a:rPr lang="en-US" altLang="ja-JP" sz="2000" dirty="0" err="1" smtClean="0">
                <a:latin typeface="Consolas" panose="020B0609020204030204" pitchFamily="49" charset="0"/>
              </a:rPr>
              <a:t>src</a:t>
            </a:r>
            <a:r>
              <a:rPr lang="en-US" altLang="ja-JP" sz="2000" dirty="0" smtClean="0">
                <a:latin typeface="Consolas" panose="020B0609020204030204" pitchFamily="49" charset="0"/>
              </a:rPr>
              <a:t>\</a:t>
            </a:r>
            <a:r>
              <a:rPr lang="en-US" altLang="ja-JP" sz="2000" dirty="0" err="1" smtClean="0">
                <a:latin typeface="Consolas" panose="020B0609020204030204" pitchFamily="49" charset="0"/>
              </a:rPr>
              <a:t>Vars</a:t>
            </a:r>
            <a:r>
              <a:rPr lang="en-US" altLang="ja-JP" sz="2000" dirty="0" smtClean="0">
                <a:latin typeface="Consolas" panose="020B0609020204030204" pitchFamily="49" charset="0"/>
              </a:rPr>
              <a:t>\</a:t>
            </a:r>
            <a:r>
              <a:rPr lang="en-US" altLang="ja-JP" sz="2000" dirty="0" err="1" smtClean="0">
                <a:latin typeface="Consolas" panose="020B0609020204030204" pitchFamily="49" charset="0"/>
              </a:rPr>
              <a:t>Vars.h</a:t>
            </a:r>
            <a:endParaRPr lang="en-US" altLang="ja-JP" sz="2000" dirty="0" smtClean="0">
              <a:latin typeface="Consolas" panose="020B0609020204030204" pitchFamily="49" charset="0"/>
            </a:endParaRPr>
          </a:p>
          <a:p>
            <a:pPr lvl="1"/>
            <a:r>
              <a:rPr lang="en-US" altLang="ja-JP" sz="2000" dirty="0" err="1" smtClean="0">
                <a:latin typeface="Consolas" panose="020B0609020204030204" pitchFamily="49" charset="0"/>
              </a:rPr>
              <a:t>src</a:t>
            </a:r>
            <a:r>
              <a:rPr lang="en-US" altLang="ja-JP" sz="2000" dirty="0" smtClean="0">
                <a:latin typeface="Consolas" panose="020B0609020204030204" pitchFamily="49" charset="0"/>
              </a:rPr>
              <a:t>\</a:t>
            </a:r>
            <a:r>
              <a:rPr lang="en-US" altLang="ja-JP" sz="2000" dirty="0" err="1" smtClean="0">
                <a:latin typeface="Consolas" panose="020B0609020204030204" pitchFamily="49" charset="0"/>
              </a:rPr>
              <a:t>Vars</a:t>
            </a:r>
            <a:r>
              <a:rPr lang="en-US" altLang="ja-JP" sz="2000" dirty="0" smtClean="0">
                <a:latin typeface="Consolas" panose="020B0609020204030204" pitchFamily="49" charset="0"/>
              </a:rPr>
              <a:t>\</a:t>
            </a:r>
            <a:r>
              <a:rPr lang="en-US" altLang="ja-JP" sz="2000" dirty="0" err="1" smtClean="0">
                <a:latin typeface="Consolas" panose="020B0609020204030204" pitchFamily="49" charset="0"/>
              </a:rPr>
              <a:t>Vars.props</a:t>
            </a:r>
            <a:endParaRPr lang="en-US" altLang="ja-JP" sz="2000" dirty="0" smtClean="0">
              <a:latin typeface="Consolas" panose="020B0609020204030204" pitchFamily="49" charset="0"/>
            </a:endParaRPr>
          </a:p>
          <a:p>
            <a:pPr lvl="1"/>
            <a:r>
              <a:rPr lang="en-US" altLang="ja-JP" sz="2000" dirty="0" err="1" smtClean="0">
                <a:latin typeface="Consolas" panose="020B0609020204030204" pitchFamily="49" charset="0"/>
              </a:rPr>
              <a:t>src</a:t>
            </a:r>
            <a:r>
              <a:rPr lang="en-US" altLang="ja-JP" sz="2000" dirty="0" smtClean="0">
                <a:latin typeface="Consolas" panose="020B0609020204030204" pitchFamily="49" charset="0"/>
              </a:rPr>
              <a:t>\bin\</a:t>
            </a:r>
            <a:r>
              <a:rPr lang="en-US" altLang="ja-JP" sz="2000" dirty="0" err="1" smtClean="0">
                <a:latin typeface="Consolas" panose="020B0609020204030204" pitchFamily="49" charset="0"/>
              </a:rPr>
              <a:t>hamcore</a:t>
            </a:r>
            <a:r>
              <a:rPr lang="en-US" altLang="ja-JP" sz="2000" dirty="0" smtClean="0">
                <a:latin typeface="Consolas" panose="020B0609020204030204" pitchFamily="49" charset="0"/>
              </a:rPr>
              <a:t>\</a:t>
            </a:r>
            <a:r>
              <a:rPr lang="en-US" altLang="ja-JP" sz="2000" dirty="0" err="1" smtClean="0">
                <a:latin typeface="Consolas" panose="020B0609020204030204" pitchFamily="49" charset="0"/>
              </a:rPr>
              <a:t>strtable_ja.patch.stb</a:t>
            </a:r>
            <a:endParaRPr lang="en-US" altLang="ja-JP" sz="2000" dirty="0" smtClean="0">
              <a:latin typeface="Consolas" panose="020B0609020204030204" pitchFamily="49" charset="0"/>
            </a:endParaRPr>
          </a:p>
          <a:p>
            <a:pPr lvl="1"/>
            <a:r>
              <a:rPr lang="en-US" altLang="ja-JP" sz="2000" dirty="0" err="1" smtClean="0">
                <a:latin typeface="Consolas" panose="020B0609020204030204" pitchFamily="49" charset="0"/>
              </a:rPr>
              <a:t>src</a:t>
            </a:r>
            <a:r>
              <a:rPr lang="en-US" altLang="ja-JP" sz="2000" dirty="0" smtClean="0">
                <a:latin typeface="Consolas" panose="020B0609020204030204" pitchFamily="49" charset="0"/>
              </a:rPr>
              <a:t>\bin\</a:t>
            </a:r>
            <a:r>
              <a:rPr lang="en-US" altLang="ja-JP" sz="2000" dirty="0" err="1" smtClean="0">
                <a:latin typeface="Consolas" panose="020B0609020204030204" pitchFamily="49" charset="0"/>
              </a:rPr>
              <a:t>hamcore</a:t>
            </a:r>
            <a:r>
              <a:rPr lang="en-US" altLang="ja-JP" sz="2000" dirty="0" smtClean="0">
                <a:latin typeface="Consolas" panose="020B0609020204030204" pitchFamily="49" charset="0"/>
              </a:rPr>
              <a:t>\</a:t>
            </a:r>
            <a:r>
              <a:rPr lang="en-US" altLang="ja-JP" sz="2000" dirty="0" err="1" smtClean="0">
                <a:latin typeface="Consolas" panose="020B0609020204030204" pitchFamily="49" charset="0"/>
              </a:rPr>
              <a:t>strtable_en.patch.stb</a:t>
            </a:r>
            <a:endParaRPr lang="en-US" altLang="ja-JP" sz="2000" dirty="0" smtClean="0">
              <a:latin typeface="Consolas" panose="020B0609020204030204" pitchFamily="49" charset="0"/>
            </a:endParaRPr>
          </a:p>
          <a:p>
            <a:r>
              <a:rPr lang="en-US" altLang="ja-JP" sz="2400" dirty="0" err="1" smtClean="0"/>
              <a:t>src</a:t>
            </a:r>
            <a:r>
              <a:rPr lang="en-US" altLang="ja-JP" sz="2400" dirty="0" smtClean="0"/>
              <a:t>\</a:t>
            </a:r>
            <a:r>
              <a:rPr lang="en-US" altLang="ja-JP" sz="2400" dirty="0" err="1" smtClean="0"/>
              <a:t>Vars</a:t>
            </a:r>
            <a:r>
              <a:rPr lang="en-US" altLang="ja-JP" sz="2400" dirty="0" smtClean="0"/>
              <a:t>\</a:t>
            </a:r>
            <a:r>
              <a:rPr lang="en-US" altLang="ja-JP" sz="2400" dirty="0" err="1" smtClean="0"/>
              <a:t>Vars.h</a:t>
            </a:r>
            <a:r>
              <a:rPr lang="ja-JP" altLang="en-US" sz="2400" dirty="0" smtClean="0"/>
              <a:t> ファイルには</a:t>
            </a:r>
            <a:br>
              <a:rPr lang="ja-JP" altLang="en-US" sz="2400" dirty="0" smtClean="0"/>
            </a:br>
            <a:r>
              <a:rPr lang="ja-JP" altLang="en-US" sz="2400" dirty="0" smtClean="0"/>
              <a:t>「</a:t>
            </a:r>
            <a:r>
              <a:rPr lang="en-US" altLang="ja-JP" sz="2400" dirty="0"/>
              <a:t>#define </a:t>
            </a:r>
            <a:r>
              <a:rPr lang="en-US" altLang="ja-JP" sz="2400" dirty="0" smtClean="0"/>
              <a:t>DS_RPC_PORT 9825</a:t>
            </a:r>
            <a:r>
              <a:rPr lang="ja-JP" altLang="en-US" sz="2400" dirty="0" smtClean="0"/>
              <a:t>」</a:t>
            </a:r>
            <a:r>
              <a:rPr lang="en-US" altLang="ja-JP" sz="2400" dirty="0" smtClean="0"/>
              <a:t/>
            </a:r>
            <a:br>
              <a:rPr lang="en-US" altLang="ja-JP" sz="2400" dirty="0" smtClean="0"/>
            </a:br>
            <a:r>
              <a:rPr lang="ja-JP" altLang="en-US" sz="2400" dirty="0" smtClean="0"/>
              <a:t>という定数がある。これは、シン・テレワークシステム サーバーのバックグラウンドプロセスと、サーバー設定ツールとの間の設定用通信に利用される </a:t>
            </a:r>
            <a:r>
              <a:rPr lang="en-US" altLang="ja-JP" sz="2400" dirty="0" smtClean="0"/>
              <a:t>localhost </a:t>
            </a:r>
            <a:r>
              <a:rPr lang="ja-JP" altLang="en-US" sz="2400" dirty="0" smtClean="0"/>
              <a:t>内 </a:t>
            </a:r>
            <a:r>
              <a:rPr lang="en-US" altLang="ja-JP" sz="2400" dirty="0" smtClean="0"/>
              <a:t>TCP </a:t>
            </a:r>
            <a:r>
              <a:rPr lang="ja-JP" altLang="en-US" sz="2400" dirty="0" smtClean="0"/>
              <a:t>ポートである。</a:t>
            </a:r>
            <a:r>
              <a:rPr lang="en-US" altLang="ja-JP" sz="2400" dirty="0" smtClean="0"/>
              <a:t>9826 </a:t>
            </a:r>
            <a:r>
              <a:rPr lang="ja-JP" altLang="en-US" sz="2400" dirty="0" smtClean="0"/>
              <a:t>以降の、他の組織とかぶりにくい、適当な整数に変更することを推奨する。</a:t>
            </a:r>
            <a:r>
              <a:rPr lang="en-US" altLang="ja-JP" sz="2400" dirty="0" smtClean="0"/>
              <a:t>※ </a:t>
            </a:r>
            <a:r>
              <a:rPr lang="ja-JP" altLang="en-US" sz="2400" dirty="0" smtClean="0"/>
              <a:t>「</a:t>
            </a:r>
            <a:r>
              <a:rPr lang="en-US" altLang="ja-JP" sz="2400" dirty="0"/>
              <a:t>#define DS_URDP_PORT </a:t>
            </a:r>
            <a:r>
              <a:rPr lang="en-US" altLang="ja-JP" sz="2400" dirty="0" smtClean="0"/>
              <a:t>3459</a:t>
            </a:r>
            <a:r>
              <a:rPr lang="ja-JP" altLang="en-US" sz="2400" dirty="0" smtClean="0"/>
              <a:t>」 は、変更しないこと。</a:t>
            </a:r>
            <a:endParaRPr lang="en-US" altLang="ja-JP" sz="24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138</a:t>
            </a:fld>
            <a:endParaRPr kumimoji="1" lang="ja-JP" altLang="en-US" dirty="0"/>
          </a:p>
        </p:txBody>
      </p:sp>
      <p:sp>
        <p:nvSpPr>
          <p:cNvPr id="4" name="タイトル 3"/>
          <p:cNvSpPr>
            <a:spLocks noGrp="1"/>
          </p:cNvSpPr>
          <p:nvPr>
            <p:ph type="title"/>
          </p:nvPr>
        </p:nvSpPr>
        <p:spPr/>
        <p:txBody>
          <a:bodyPr>
            <a:normAutofit/>
          </a:bodyPr>
          <a:lstStyle/>
          <a:p>
            <a:r>
              <a:rPr lang="en-US" altLang="ja-JP" sz="3200" dirty="0"/>
              <a:t>8</a:t>
            </a:r>
            <a:r>
              <a:rPr kumimoji="1" lang="en-US" altLang="ja-JP" sz="3200" dirty="0" smtClean="0"/>
              <a:t>-2. </a:t>
            </a:r>
            <a:r>
              <a:rPr kumimoji="1" lang="ja-JP" altLang="en-US" sz="3200" dirty="0" smtClean="0"/>
              <a:t>アプリケーションの </a:t>
            </a:r>
            <a:r>
              <a:rPr kumimoji="1" lang="en-US" altLang="ja-JP" sz="3200" dirty="0" smtClean="0"/>
              <a:t>ID (</a:t>
            </a:r>
            <a:r>
              <a:rPr kumimoji="1" lang="en-US" altLang="ja-JP" sz="3200" dirty="0" err="1" smtClean="0"/>
              <a:t>AppId</a:t>
            </a:r>
            <a:r>
              <a:rPr kumimoji="1" lang="en-US" altLang="ja-JP" sz="3200" dirty="0" smtClean="0"/>
              <a:t>) </a:t>
            </a:r>
            <a:r>
              <a:rPr kumimoji="1" lang="ja-JP" altLang="en-US" sz="3200" dirty="0" smtClean="0"/>
              <a:t>の変更によるユニーク化</a:t>
            </a:r>
            <a:endParaRPr kumimoji="1" lang="ja-JP" altLang="en-US" sz="3200" dirty="0"/>
          </a:p>
        </p:txBody>
      </p:sp>
    </p:spTree>
    <p:extLst>
      <p:ext uri="{BB962C8B-B14F-4D97-AF65-F5344CB8AC3E}">
        <p14:creationId xmlns:p14="http://schemas.microsoft.com/office/powerpoint/2010/main" val="1985749603"/>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139</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600" dirty="0" smtClean="0"/>
              <a:t>8-3. </a:t>
            </a:r>
            <a:r>
              <a:rPr kumimoji="1" lang="ja-JP" altLang="en-US" sz="3600" dirty="0" smtClean="0"/>
              <a:t>中継システムに登録済みのサーバー一覧の管理</a:t>
            </a:r>
            <a:endParaRPr kumimoji="1" lang="ja-JP" altLang="en-US" sz="3600" dirty="0"/>
          </a:p>
        </p:txBody>
      </p:sp>
      <p:sp>
        <p:nvSpPr>
          <p:cNvPr id="7" name="コンテンツ プレースホルダー 1"/>
          <p:cNvSpPr txBox="1">
            <a:spLocks/>
          </p:cNvSpPr>
          <p:nvPr/>
        </p:nvSpPr>
        <p:spPr>
          <a:xfrm>
            <a:off x="332741" y="1164764"/>
            <a:ext cx="11545223" cy="103876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dirty="0" smtClean="0"/>
              <a:t>中継ゲートウェイに登録されているサーバーの一覧は、</a:t>
            </a:r>
            <a:r>
              <a:rPr lang="en-US" altLang="ja-JP" dirty="0" smtClean="0"/>
              <a:t>2 </a:t>
            </a:r>
            <a:r>
              <a:rPr lang="ja-JP" altLang="en-US" dirty="0" err="1" smtClean="0"/>
              <a:t>つの</a:t>
            </a:r>
            <a:r>
              <a:rPr lang="ja-JP" altLang="en-US" dirty="0" smtClean="0"/>
              <a:t>方法で確認できる。</a:t>
            </a:r>
            <a:endParaRPr lang="ja-JP" altLang="en-US" dirty="0"/>
          </a:p>
        </p:txBody>
      </p:sp>
      <p:sp>
        <p:nvSpPr>
          <p:cNvPr id="5" name="テキスト ボックス 4"/>
          <p:cNvSpPr txBox="1"/>
          <p:nvPr/>
        </p:nvSpPr>
        <p:spPr>
          <a:xfrm>
            <a:off x="709448" y="1742090"/>
            <a:ext cx="10972800" cy="369332"/>
          </a:xfrm>
          <a:prstGeom prst="rect">
            <a:avLst/>
          </a:prstGeom>
          <a:noFill/>
        </p:spPr>
        <p:txBody>
          <a:bodyPr wrap="square" rtlCol="0">
            <a:spAutoFit/>
          </a:bodyPr>
          <a:lstStyle/>
          <a:p>
            <a:r>
              <a:rPr kumimoji="1" lang="en-US" altLang="ja-JP" dirty="0" smtClean="0"/>
              <a:t>1. </a:t>
            </a:r>
            <a:r>
              <a:rPr kumimoji="1" lang="ja-JP" altLang="en-US" dirty="0" smtClean="0"/>
              <a:t>いずれかのコントローラの「登録済みサーバー一覧」画面をクリックすると、</a:t>
            </a:r>
            <a:r>
              <a:rPr kumimoji="1" lang="en-US" altLang="ja-JP" dirty="0" smtClean="0"/>
              <a:t>HTML </a:t>
            </a:r>
            <a:r>
              <a:rPr kumimoji="1" lang="ja-JP" altLang="en-US" dirty="0" smtClean="0"/>
              <a:t>テーブルで表示される。</a:t>
            </a:r>
            <a:endParaRPr kumimoji="1" lang="ja-JP" altLang="en-US" dirty="0"/>
          </a:p>
        </p:txBody>
      </p:sp>
      <p:pic>
        <p:nvPicPr>
          <p:cNvPr id="8" name="図 7"/>
          <p:cNvPicPr>
            <a:picLocks noChangeAspect="1"/>
          </p:cNvPicPr>
          <p:nvPr/>
        </p:nvPicPr>
        <p:blipFill>
          <a:blip r:embed="rId2"/>
          <a:stretch>
            <a:fillRect/>
          </a:stretch>
        </p:blipFill>
        <p:spPr>
          <a:xfrm>
            <a:off x="1098833" y="2292925"/>
            <a:ext cx="8352595" cy="4063425"/>
          </a:xfrm>
          <a:prstGeom prst="rect">
            <a:avLst/>
          </a:prstGeom>
        </p:spPr>
      </p:pic>
    </p:spTree>
    <p:extLst>
      <p:ext uri="{BB962C8B-B14F-4D97-AF65-F5344CB8AC3E}">
        <p14:creationId xmlns:p14="http://schemas.microsoft.com/office/powerpoint/2010/main" val="33649615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14</a:t>
            </a:fld>
            <a:endParaRPr kumimoji="1" lang="ja-JP" altLang="en-US" dirty="0"/>
          </a:p>
        </p:txBody>
      </p:sp>
      <p:sp>
        <p:nvSpPr>
          <p:cNvPr id="3" name="テキスト ボックス 2"/>
          <p:cNvSpPr txBox="1"/>
          <p:nvPr/>
        </p:nvSpPr>
        <p:spPr>
          <a:xfrm>
            <a:off x="275896" y="1022182"/>
            <a:ext cx="11603421" cy="1446550"/>
          </a:xfrm>
          <a:prstGeom prst="rect">
            <a:avLst/>
          </a:prstGeom>
          <a:solidFill>
            <a:schemeClr val="accent6">
              <a:lumMod val="40000"/>
              <a:lumOff val="60000"/>
            </a:schemeClr>
          </a:solidFill>
        </p:spPr>
        <p:txBody>
          <a:bodyPr wrap="square" rtlCol="0" anchor="ctr">
            <a:spAutoFit/>
          </a:bodyPr>
          <a:lstStyle/>
          <a:p>
            <a:pPr algn="ctr"/>
            <a:r>
              <a:rPr kumimoji="1" lang="en-US" altLang="ja-JP" sz="8800" dirty="0" smtClean="0"/>
              <a:t>2.</a:t>
            </a:r>
            <a:r>
              <a:rPr lang="ja-JP" altLang="en-US" sz="8800" dirty="0"/>
              <a:t>必要な環境</a:t>
            </a:r>
            <a:endParaRPr kumimoji="1" lang="ja-JP" altLang="en-US" sz="8800" dirty="0"/>
          </a:p>
        </p:txBody>
      </p:sp>
      <p:pic>
        <p:nvPicPr>
          <p:cNvPr id="6" name="図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985368" y="3814179"/>
            <a:ext cx="2092982" cy="2381669"/>
          </a:xfrm>
          <a:prstGeom prst="rect">
            <a:avLst/>
          </a:prstGeom>
        </p:spPr>
      </p:pic>
    </p:spTree>
    <p:extLst>
      <p:ext uri="{BB962C8B-B14F-4D97-AF65-F5344CB8AC3E}">
        <p14:creationId xmlns:p14="http://schemas.microsoft.com/office/powerpoint/2010/main" val="3791623747"/>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140</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6" name="テキスト ボックス 5"/>
          <p:cNvSpPr txBox="1"/>
          <p:nvPr/>
        </p:nvSpPr>
        <p:spPr>
          <a:xfrm>
            <a:off x="457199" y="1072055"/>
            <a:ext cx="10972800" cy="646331"/>
          </a:xfrm>
          <a:prstGeom prst="rect">
            <a:avLst/>
          </a:prstGeom>
          <a:noFill/>
        </p:spPr>
        <p:txBody>
          <a:bodyPr wrap="square" rtlCol="0">
            <a:spAutoFit/>
          </a:bodyPr>
          <a:lstStyle/>
          <a:p>
            <a:r>
              <a:rPr lang="en-US" altLang="ja-JP" dirty="0"/>
              <a:t>2</a:t>
            </a:r>
            <a:r>
              <a:rPr kumimoji="1" lang="en-US" altLang="ja-JP" dirty="0" smtClean="0"/>
              <a:t>. </a:t>
            </a:r>
            <a:r>
              <a:rPr kumimoji="1" lang="ja-JP" altLang="en-US" dirty="0" smtClean="0"/>
              <a:t>データベースサーバーに対して </a:t>
            </a:r>
            <a:r>
              <a:rPr kumimoji="1" lang="en-US" altLang="ja-JP" dirty="0" smtClean="0"/>
              <a:t>SQL Server 2019 </a:t>
            </a:r>
            <a:r>
              <a:rPr kumimoji="1" lang="ja-JP" altLang="en-US" dirty="0" smtClean="0"/>
              <a:t>の標準コマンドで「</a:t>
            </a:r>
            <a:r>
              <a:rPr kumimoji="1" lang="en-US" altLang="ja-JP" dirty="0" smtClean="0"/>
              <a:t>THINDB</a:t>
            </a:r>
            <a:r>
              <a:rPr kumimoji="1" lang="ja-JP" altLang="en-US" dirty="0" smtClean="0"/>
              <a:t>」の「</a:t>
            </a:r>
            <a:r>
              <a:rPr kumimoji="1" lang="en-US" altLang="ja-JP" dirty="0" smtClean="0"/>
              <a:t>MACHINE</a:t>
            </a:r>
            <a:r>
              <a:rPr kumimoji="1" lang="ja-JP" altLang="en-US" dirty="0" smtClean="0"/>
              <a:t>」テーブルを </a:t>
            </a:r>
            <a:r>
              <a:rPr kumimoji="1" lang="en-US" altLang="ja-JP" dirty="0" smtClean="0"/>
              <a:t>SELECT </a:t>
            </a:r>
            <a:r>
              <a:rPr kumimoji="1" lang="ja-JP" altLang="en-US" dirty="0" smtClean="0"/>
              <a:t>することで表示される。</a:t>
            </a:r>
            <a:endParaRPr kumimoji="1" lang="ja-JP" altLang="en-US" dirty="0"/>
          </a:p>
        </p:txBody>
      </p:sp>
      <p:sp>
        <p:nvSpPr>
          <p:cNvPr id="7" name="テキスト ボックス 6"/>
          <p:cNvSpPr txBox="1"/>
          <p:nvPr/>
        </p:nvSpPr>
        <p:spPr>
          <a:xfrm>
            <a:off x="557378" y="1737976"/>
            <a:ext cx="11353780" cy="646331"/>
          </a:xfrm>
          <a:prstGeom prst="rect">
            <a:avLst/>
          </a:prstGeom>
          <a:solidFill>
            <a:schemeClr val="tx1"/>
          </a:solidFill>
        </p:spPr>
        <p:txBody>
          <a:bodyPr wrap="square" rtlCol="0">
            <a:spAutoFit/>
          </a:bodyPr>
          <a:lstStyle/>
          <a:p>
            <a:r>
              <a:rPr lang="ja-JP" altLang="en-US" dirty="0" smtClean="0">
                <a:solidFill>
                  <a:schemeClr val="bg1"/>
                </a:solidFill>
                <a:latin typeface="Consolas" panose="020B0609020204030204" pitchFamily="49" charset="0"/>
              </a:rPr>
              <a:t>コマンド例</a:t>
            </a:r>
            <a:endParaRPr lang="en-US" altLang="ja-JP" dirty="0" smtClean="0">
              <a:solidFill>
                <a:schemeClr val="bg1"/>
              </a:solidFill>
              <a:latin typeface="Consolas" panose="020B0609020204030204" pitchFamily="49" charset="0"/>
            </a:endParaRPr>
          </a:p>
          <a:p>
            <a:r>
              <a:rPr lang="en-US" altLang="ja-JP" dirty="0" smtClean="0">
                <a:solidFill>
                  <a:schemeClr val="bg1"/>
                </a:solidFill>
                <a:latin typeface="Consolas" panose="020B0609020204030204" pitchFamily="49" charset="0"/>
              </a:rPr>
              <a:t>SELECT </a:t>
            </a:r>
            <a:r>
              <a:rPr lang="en-US" altLang="ja-JP" dirty="0">
                <a:solidFill>
                  <a:schemeClr val="bg1"/>
                </a:solidFill>
                <a:latin typeface="Consolas" panose="020B0609020204030204" pitchFamily="49" charset="0"/>
              </a:rPr>
              <a:t>* FROM </a:t>
            </a:r>
            <a:r>
              <a:rPr lang="en-US" altLang="ja-JP" dirty="0" smtClean="0">
                <a:solidFill>
                  <a:schemeClr val="bg1"/>
                </a:solidFill>
                <a:latin typeface="Consolas" panose="020B0609020204030204" pitchFamily="49" charset="0"/>
              </a:rPr>
              <a:t>MACHINE</a:t>
            </a:r>
            <a:endParaRPr kumimoji="1" lang="ja-JP" altLang="en-US" dirty="0">
              <a:solidFill>
                <a:schemeClr val="bg1"/>
              </a:solidFill>
              <a:latin typeface="Consolas" panose="020B0609020204030204" pitchFamily="49" charset="0"/>
            </a:endParaRPr>
          </a:p>
        </p:txBody>
      </p:sp>
      <p:pic>
        <p:nvPicPr>
          <p:cNvPr id="8" name="図 7"/>
          <p:cNvPicPr>
            <a:picLocks noChangeAspect="1"/>
          </p:cNvPicPr>
          <p:nvPr/>
        </p:nvPicPr>
        <p:blipFill>
          <a:blip r:embed="rId2"/>
          <a:stretch>
            <a:fillRect/>
          </a:stretch>
        </p:blipFill>
        <p:spPr>
          <a:xfrm>
            <a:off x="633663" y="2663330"/>
            <a:ext cx="11108498" cy="3611345"/>
          </a:xfrm>
          <a:prstGeom prst="rect">
            <a:avLst/>
          </a:prstGeom>
        </p:spPr>
      </p:pic>
    </p:spTree>
    <p:extLst>
      <p:ext uri="{BB962C8B-B14F-4D97-AF65-F5344CB8AC3E}">
        <p14:creationId xmlns:p14="http://schemas.microsoft.com/office/powerpoint/2010/main" val="2291379163"/>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850382"/>
          </a:xfrm>
        </p:spPr>
        <p:txBody>
          <a:bodyPr>
            <a:normAutofit/>
          </a:bodyPr>
          <a:lstStyle/>
          <a:p>
            <a:r>
              <a:rPr kumimoji="1" lang="en-US" altLang="ja-JP" sz="2400" dirty="0" smtClean="0"/>
              <a:t>HTML </a:t>
            </a:r>
            <a:r>
              <a:rPr kumimoji="1" lang="ja-JP" altLang="en-US" sz="2400" dirty="0" smtClean="0"/>
              <a:t>上の管理画面と、</a:t>
            </a:r>
            <a:r>
              <a:rPr kumimoji="1" lang="en-US" altLang="ja-JP" sz="2400" dirty="0" smtClean="0"/>
              <a:t>DB </a:t>
            </a:r>
            <a:r>
              <a:rPr kumimoji="1" lang="ja-JP" altLang="en-US" sz="2400" dirty="0" smtClean="0"/>
              <a:t>のテーブルとは、同一の列名を持っている。列の意味は、以下のとおりである。</a:t>
            </a:r>
            <a:r>
              <a:rPr kumimoji="1" lang="en-US" altLang="ja-JP" sz="2400" dirty="0" smtClean="0"/>
              <a:t>※</a:t>
            </a:r>
            <a:r>
              <a:rPr kumimoji="1" lang="ja-JP" altLang="en-US" sz="2400" dirty="0" smtClean="0"/>
              <a:t> 一部の列は、</a:t>
            </a:r>
            <a:r>
              <a:rPr kumimoji="1" lang="en-US" altLang="ja-JP" sz="2400" dirty="0" smtClean="0"/>
              <a:t>HTML </a:t>
            </a:r>
            <a:r>
              <a:rPr kumimoji="1" lang="ja-JP" altLang="en-US" sz="2400" dirty="0" smtClean="0"/>
              <a:t>上の管理画面では表示されない。</a:t>
            </a:r>
            <a:endParaRPr kumimoji="1" lang="ja-JP" altLang="en-US" sz="24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141</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6" name="テキスト ボックス 5"/>
          <p:cNvSpPr txBox="1"/>
          <p:nvPr/>
        </p:nvSpPr>
        <p:spPr>
          <a:xfrm>
            <a:off x="756262" y="1975936"/>
            <a:ext cx="11280228" cy="4555093"/>
          </a:xfrm>
          <a:prstGeom prst="rect">
            <a:avLst/>
          </a:prstGeom>
          <a:solidFill>
            <a:srgbClr val="FFFFCC"/>
          </a:solidFill>
        </p:spPr>
        <p:txBody>
          <a:bodyPr wrap="square" rtlCol="0">
            <a:spAutoFit/>
          </a:bodyPr>
          <a:lstStyle/>
          <a:p>
            <a:pPr marL="228600" indent="-228600">
              <a:buFont typeface="+mj-lt"/>
              <a:buAutoNum type="arabicPeriod"/>
            </a:pPr>
            <a:r>
              <a:rPr lang="en-US" altLang="ja-JP" sz="1000" dirty="0"/>
              <a:t>SVC_NAME: </a:t>
            </a:r>
            <a:r>
              <a:rPr lang="ja-JP" altLang="en-US" sz="1000" dirty="0"/>
              <a:t>常に </a:t>
            </a:r>
            <a:r>
              <a:rPr lang="en-US" altLang="ja-JP" sz="1000" dirty="0"/>
              <a:t>"DESK" </a:t>
            </a:r>
            <a:r>
              <a:rPr lang="ja-JP" altLang="en-US" sz="1000" dirty="0"/>
              <a:t>である。</a:t>
            </a:r>
          </a:p>
          <a:p>
            <a:pPr marL="228600" indent="-228600">
              <a:buFont typeface="+mj-lt"/>
              <a:buAutoNum type="arabicPeriod"/>
            </a:pPr>
            <a:r>
              <a:rPr lang="en-US" altLang="ja-JP" sz="1000" dirty="0"/>
              <a:t>MSID: "MSID-DESK-" </a:t>
            </a:r>
            <a:r>
              <a:rPr lang="ja-JP" altLang="en-US" sz="1000" dirty="0"/>
              <a:t>に続いて、サーバーの固有 </a:t>
            </a:r>
            <a:r>
              <a:rPr lang="en-US" altLang="ja-JP" sz="1000" dirty="0"/>
              <a:t>ID 160 </a:t>
            </a:r>
            <a:r>
              <a:rPr lang="ja-JP" altLang="en-US" sz="1000" dirty="0"/>
              <a:t>ビットが </a:t>
            </a:r>
            <a:r>
              <a:rPr lang="en-US" altLang="ja-JP" sz="1000" dirty="0"/>
              <a:t>16 </a:t>
            </a:r>
            <a:r>
              <a:rPr lang="ja-JP" altLang="en-US" sz="1000" dirty="0"/>
              <a:t>進数で表記される。</a:t>
            </a:r>
          </a:p>
          <a:p>
            <a:pPr marL="228600" indent="-228600">
              <a:buFont typeface="+mj-lt"/>
              <a:buAutoNum type="arabicPeriod"/>
            </a:pPr>
            <a:r>
              <a:rPr lang="en-US" altLang="ja-JP" sz="1000" dirty="0"/>
              <a:t>PCID: </a:t>
            </a:r>
            <a:r>
              <a:rPr lang="ja-JP" altLang="en-US" sz="1000" dirty="0"/>
              <a:t>サーバーのコンピュータ </a:t>
            </a:r>
            <a:r>
              <a:rPr lang="en-US" altLang="ja-JP" sz="1000" dirty="0"/>
              <a:t>ID</a:t>
            </a:r>
            <a:r>
              <a:rPr lang="ja-JP" altLang="en-US" sz="1000" dirty="0" err="1"/>
              <a:t>。</a:t>
            </a:r>
            <a:endParaRPr lang="ja-JP" altLang="en-US" sz="1000" dirty="0"/>
          </a:p>
          <a:p>
            <a:pPr marL="228600" indent="-228600">
              <a:buFont typeface="+mj-lt"/>
              <a:buAutoNum type="arabicPeriod"/>
            </a:pPr>
            <a:r>
              <a:rPr lang="en-US" altLang="ja-JP" sz="1000" dirty="0"/>
              <a:t>PCID_VER: </a:t>
            </a:r>
            <a:r>
              <a:rPr lang="ja-JP" altLang="en-US" sz="1000" dirty="0"/>
              <a:t>サーバーのコンピュータ </a:t>
            </a:r>
            <a:r>
              <a:rPr lang="en-US" altLang="ja-JP" sz="1000" dirty="0"/>
              <a:t>ID </a:t>
            </a:r>
            <a:r>
              <a:rPr lang="ja-JP" altLang="en-US" sz="1000" dirty="0"/>
              <a:t>を変更した回数。</a:t>
            </a:r>
          </a:p>
          <a:p>
            <a:pPr marL="228600" indent="-228600">
              <a:buFont typeface="+mj-lt"/>
              <a:buAutoNum type="arabicPeriod"/>
            </a:pPr>
            <a:r>
              <a:rPr lang="en-US" altLang="ja-JP" sz="1000" dirty="0"/>
              <a:t>PCID_UPDATE_DATE: </a:t>
            </a:r>
            <a:r>
              <a:rPr lang="ja-JP" altLang="en-US" sz="1000" dirty="0"/>
              <a:t>最後にサーバーのコンピュータ </a:t>
            </a:r>
            <a:r>
              <a:rPr lang="en-US" altLang="ja-JP" sz="1000" dirty="0"/>
              <a:t>ID </a:t>
            </a:r>
            <a:r>
              <a:rPr lang="ja-JP" altLang="en-US" sz="1000" dirty="0"/>
              <a:t>が変更された日時。</a:t>
            </a:r>
          </a:p>
          <a:p>
            <a:pPr marL="228600" indent="-228600">
              <a:buFont typeface="+mj-lt"/>
              <a:buAutoNum type="arabicPeriod"/>
            </a:pPr>
            <a:r>
              <a:rPr lang="en-US" altLang="ja-JP" sz="1000" dirty="0"/>
              <a:t>CERT_HASH: </a:t>
            </a:r>
            <a:r>
              <a:rPr lang="ja-JP" altLang="en-US" sz="1000" dirty="0"/>
              <a:t>サーバーの固有 </a:t>
            </a:r>
            <a:r>
              <a:rPr lang="en-US" altLang="ja-JP" sz="1000" dirty="0"/>
              <a:t>ID 160 </a:t>
            </a:r>
            <a:r>
              <a:rPr lang="ja-JP" altLang="en-US" sz="1000" dirty="0"/>
              <a:t>ビットが </a:t>
            </a:r>
            <a:r>
              <a:rPr lang="en-US" altLang="ja-JP" sz="1000" dirty="0"/>
              <a:t>16 </a:t>
            </a:r>
            <a:r>
              <a:rPr lang="ja-JP" altLang="en-US" sz="1000" dirty="0"/>
              <a:t>進数で表記される。</a:t>
            </a:r>
          </a:p>
          <a:p>
            <a:pPr marL="228600" indent="-228600">
              <a:buFont typeface="+mj-lt"/>
              <a:buAutoNum type="arabicPeriod"/>
            </a:pPr>
            <a:r>
              <a:rPr lang="en-US" altLang="ja-JP" sz="1000" dirty="0"/>
              <a:t>HOST_SECRET2: </a:t>
            </a:r>
            <a:r>
              <a:rPr lang="ja-JP" altLang="en-US" sz="1000" dirty="0"/>
              <a:t>サーバーの認証鍵 </a:t>
            </a:r>
            <a:r>
              <a:rPr lang="en-US" altLang="ja-JP" sz="1000" dirty="0"/>
              <a:t>160 </a:t>
            </a:r>
            <a:r>
              <a:rPr lang="ja-JP" altLang="en-US" sz="1000" dirty="0"/>
              <a:t>ビットが </a:t>
            </a:r>
            <a:r>
              <a:rPr lang="en-US" altLang="ja-JP" sz="1000" dirty="0"/>
              <a:t>16 </a:t>
            </a:r>
            <a:r>
              <a:rPr lang="ja-JP" altLang="en-US" sz="1000" dirty="0"/>
              <a:t>進数で表記される。</a:t>
            </a:r>
          </a:p>
          <a:p>
            <a:pPr marL="228600" indent="-228600">
              <a:buFont typeface="+mj-lt"/>
              <a:buAutoNum type="arabicPeriod"/>
            </a:pPr>
            <a:r>
              <a:rPr lang="en-US" altLang="ja-JP" sz="1000" dirty="0"/>
              <a:t>CREATE_DATE: </a:t>
            </a:r>
            <a:r>
              <a:rPr lang="ja-JP" altLang="en-US" sz="1000" dirty="0"/>
              <a:t>サーバーが中継システムに初めて登録を行なった日時。</a:t>
            </a:r>
          </a:p>
          <a:p>
            <a:pPr marL="228600" indent="-228600">
              <a:buFont typeface="+mj-lt"/>
              <a:buAutoNum type="arabicPeriod"/>
            </a:pPr>
            <a:r>
              <a:rPr lang="en-US" altLang="ja-JP" sz="1000" dirty="0"/>
              <a:t>UPDATE_DATE: </a:t>
            </a:r>
            <a:r>
              <a:rPr lang="ja-JP" altLang="en-US" sz="1000" dirty="0"/>
              <a:t>最後にサーバーのコンピュータ </a:t>
            </a:r>
            <a:r>
              <a:rPr lang="en-US" altLang="ja-JP" sz="1000" dirty="0"/>
              <a:t>ID </a:t>
            </a:r>
            <a:r>
              <a:rPr lang="ja-JP" altLang="en-US" sz="1000" dirty="0"/>
              <a:t>が変更された日時。</a:t>
            </a:r>
          </a:p>
          <a:p>
            <a:pPr marL="228600" indent="-228600">
              <a:buFont typeface="+mj-lt"/>
              <a:buAutoNum type="arabicPeriod"/>
            </a:pPr>
            <a:r>
              <a:rPr lang="en-US" altLang="ja-JP" sz="1000" dirty="0" smtClean="0"/>
              <a:t>LAST_SERVER_DATE</a:t>
            </a:r>
            <a:r>
              <a:rPr lang="en-US" altLang="ja-JP" sz="1000" dirty="0"/>
              <a:t>: </a:t>
            </a:r>
            <a:r>
              <a:rPr lang="ja-JP" altLang="en-US" sz="1000" dirty="0"/>
              <a:t>最後にサーバーがコントローラを経て中継システムに接続した日時。</a:t>
            </a:r>
          </a:p>
          <a:p>
            <a:pPr marL="228600" indent="-228600">
              <a:buFont typeface="+mj-lt"/>
              <a:buAutoNum type="arabicPeriod"/>
            </a:pPr>
            <a:r>
              <a:rPr lang="en-US" altLang="ja-JP" sz="1000" dirty="0" smtClean="0"/>
              <a:t>LAST_CLIENT_DATE: </a:t>
            </a:r>
            <a:r>
              <a:rPr lang="ja-JP" altLang="en-US" sz="1000" dirty="0"/>
              <a:t>最後にサーバーにクライアントがコントローラを経て中継システムに接続した日時。</a:t>
            </a:r>
          </a:p>
          <a:p>
            <a:pPr marL="228600" indent="-228600">
              <a:buFont typeface="+mj-lt"/>
              <a:buAutoNum type="arabicPeriod"/>
            </a:pPr>
            <a:r>
              <a:rPr lang="en-US" altLang="ja-JP" sz="1000" dirty="0"/>
              <a:t>NUM_SERVER: </a:t>
            </a:r>
            <a:r>
              <a:rPr lang="ja-JP" altLang="en-US" sz="1000" dirty="0"/>
              <a:t>サーバーがコントローラを経て中継システムに接続した回数。</a:t>
            </a:r>
          </a:p>
          <a:p>
            <a:pPr marL="228600" indent="-228600">
              <a:buFont typeface="+mj-lt"/>
              <a:buAutoNum type="arabicPeriod"/>
            </a:pPr>
            <a:r>
              <a:rPr lang="en-US" altLang="ja-JP" sz="1000" dirty="0"/>
              <a:t>NUM_CLIENT: </a:t>
            </a:r>
            <a:r>
              <a:rPr lang="ja-JP" altLang="en-US" sz="1000" dirty="0"/>
              <a:t>サーバーにクライアントがコントローラを経て中継システムに接続した回数。</a:t>
            </a:r>
          </a:p>
          <a:p>
            <a:pPr marL="228600" indent="-228600">
              <a:buFont typeface="+mj-lt"/>
              <a:buAutoNum type="arabicPeriod"/>
            </a:pPr>
            <a:r>
              <a:rPr lang="en-US" altLang="ja-JP" sz="1000" dirty="0"/>
              <a:t>CREATE_IP: </a:t>
            </a:r>
            <a:r>
              <a:rPr lang="ja-JP" altLang="en-US" sz="1000" dirty="0"/>
              <a:t>サーバーが中継システムに初めて登録を行なった </a:t>
            </a:r>
            <a:r>
              <a:rPr lang="en-US" altLang="ja-JP" sz="1000" dirty="0"/>
              <a:t>IP </a:t>
            </a:r>
            <a:r>
              <a:rPr lang="ja-JP" altLang="en-US" sz="1000" dirty="0"/>
              <a:t>アドレス。</a:t>
            </a:r>
          </a:p>
          <a:p>
            <a:pPr marL="228600" indent="-228600">
              <a:buFont typeface="+mj-lt"/>
              <a:buAutoNum type="arabicPeriod"/>
            </a:pPr>
            <a:r>
              <a:rPr lang="en-US" altLang="ja-JP" sz="1000" dirty="0"/>
              <a:t>CREATE_HOST: </a:t>
            </a:r>
            <a:r>
              <a:rPr lang="ja-JP" altLang="en-US" sz="1000" dirty="0"/>
              <a:t>サーバーが中継システムに初めて登録を行なったホスト名。しかしながら、現在負荷を下げるために逆引きは行なっておらず、</a:t>
            </a:r>
            <a:r>
              <a:rPr lang="en-US" altLang="ja-JP" sz="1000" dirty="0"/>
              <a:t>CREATE_IP </a:t>
            </a:r>
            <a:r>
              <a:rPr lang="ja-JP" altLang="en-US" sz="1000" dirty="0"/>
              <a:t>と同じ文字列が記録されている。</a:t>
            </a:r>
          </a:p>
          <a:p>
            <a:pPr marL="228600" indent="-228600">
              <a:buFont typeface="+mj-lt"/>
              <a:buAutoNum type="arabicPeriod"/>
            </a:pPr>
            <a:r>
              <a:rPr lang="en-US" altLang="ja-JP" sz="1000" dirty="0"/>
              <a:t>LAST_IP: </a:t>
            </a:r>
            <a:r>
              <a:rPr lang="ja-JP" altLang="en-US" sz="1000" dirty="0"/>
              <a:t>最後にサーバーがコントローラを経て中継システムに接続した </a:t>
            </a:r>
            <a:r>
              <a:rPr lang="en-US" altLang="ja-JP" sz="1000" dirty="0"/>
              <a:t>IP </a:t>
            </a:r>
            <a:r>
              <a:rPr lang="ja-JP" altLang="en-US" sz="1000" dirty="0"/>
              <a:t>アドレス。</a:t>
            </a:r>
          </a:p>
          <a:p>
            <a:pPr marL="228600" indent="-228600">
              <a:buFont typeface="+mj-lt"/>
              <a:buAutoNum type="arabicPeriod"/>
            </a:pPr>
            <a:r>
              <a:rPr lang="en-US" altLang="ja-JP" sz="1000" dirty="0"/>
              <a:t>LAST_CLIENT_IP: </a:t>
            </a:r>
            <a:r>
              <a:rPr lang="ja-JP" altLang="en-US" sz="1000" dirty="0"/>
              <a:t>最後にサーバーにクライアントがコントローラを経て中継システムに接続したクライアントの </a:t>
            </a:r>
            <a:r>
              <a:rPr lang="en-US" altLang="ja-JP" sz="1000" dirty="0"/>
              <a:t>IP </a:t>
            </a:r>
            <a:r>
              <a:rPr lang="ja-JP" altLang="en-US" sz="1000" dirty="0"/>
              <a:t>アドレス。</a:t>
            </a:r>
          </a:p>
          <a:p>
            <a:pPr marL="228600" indent="-228600">
              <a:buFont typeface="+mj-lt"/>
              <a:buAutoNum type="arabicPeriod"/>
            </a:pPr>
            <a:r>
              <a:rPr lang="en-US" altLang="ja-JP" sz="1000" dirty="0"/>
              <a:t>REAL_PROXY_IP: </a:t>
            </a:r>
            <a:r>
              <a:rPr lang="ja-JP" altLang="en-US" sz="1000" dirty="0"/>
              <a:t>シン・テレワークシステム パブリック版および </a:t>
            </a:r>
            <a:r>
              <a:rPr lang="en-US" altLang="ja-JP" sz="1000" dirty="0"/>
              <a:t>LGWAN </a:t>
            </a:r>
            <a:r>
              <a:rPr lang="ja-JP" altLang="en-US" sz="1000" dirty="0"/>
              <a:t>版の開発で使用されたカラムであり、本ドキュメントの対象外である。</a:t>
            </a:r>
          </a:p>
          <a:p>
            <a:pPr marL="228600" indent="-228600">
              <a:buFont typeface="+mj-lt"/>
              <a:buAutoNum type="arabicPeriod"/>
            </a:pPr>
            <a:r>
              <a:rPr lang="en-US" altLang="ja-JP" sz="1000" dirty="0"/>
              <a:t>LAST_FLAG: </a:t>
            </a:r>
            <a:r>
              <a:rPr lang="ja-JP" altLang="en-US" sz="1000" dirty="0"/>
              <a:t>シン・テレワークシステム パブリック版および </a:t>
            </a:r>
            <a:r>
              <a:rPr lang="en-US" altLang="ja-JP" sz="1000" dirty="0"/>
              <a:t>LGWAN </a:t>
            </a:r>
            <a:r>
              <a:rPr lang="ja-JP" altLang="en-US" sz="1000" dirty="0"/>
              <a:t>版の開発で使用されたカラムであり、本ドキュメントの対象外である。</a:t>
            </a:r>
          </a:p>
          <a:p>
            <a:pPr marL="228600" indent="-228600">
              <a:buFont typeface="+mj-lt"/>
              <a:buAutoNum type="arabicPeriod"/>
            </a:pPr>
            <a:r>
              <a:rPr lang="en-US" altLang="ja-JP" sz="1000" dirty="0"/>
              <a:t>FIRST_CLIENT_DATE: </a:t>
            </a:r>
            <a:r>
              <a:rPr lang="ja-JP" altLang="en-US" sz="1000" dirty="0"/>
              <a:t>最初にサーバーにクライアントがコントローラを経て中継システムに接続した日時。</a:t>
            </a:r>
          </a:p>
          <a:p>
            <a:pPr marL="228600" indent="-228600">
              <a:buFont typeface="+mj-lt"/>
              <a:buAutoNum type="arabicPeriod"/>
            </a:pPr>
            <a:r>
              <a:rPr lang="en-US" altLang="ja-JP" sz="1000" dirty="0"/>
              <a:t>WOL_MACLIST: </a:t>
            </a:r>
            <a:r>
              <a:rPr lang="ja-JP" altLang="en-US" sz="1000" dirty="0"/>
              <a:t>サーバーが </a:t>
            </a:r>
            <a:r>
              <a:rPr lang="en-US" altLang="ja-JP" sz="1000" dirty="0" err="1"/>
              <a:t>WoL</a:t>
            </a:r>
            <a:r>
              <a:rPr lang="en-US" altLang="ja-JP" sz="1000" dirty="0"/>
              <a:t> </a:t>
            </a:r>
            <a:r>
              <a:rPr lang="ja-JP" altLang="en-US" sz="1000" dirty="0"/>
              <a:t>機能でターゲット </a:t>
            </a:r>
            <a:r>
              <a:rPr lang="en-US" altLang="ja-JP" sz="1000" dirty="0"/>
              <a:t>PC </a:t>
            </a:r>
            <a:r>
              <a:rPr lang="ja-JP" altLang="en-US" sz="1000" dirty="0"/>
              <a:t>として稼働している場合におけるサーバー側の申告 </a:t>
            </a:r>
            <a:r>
              <a:rPr lang="en-US" altLang="ja-JP" sz="1000" dirty="0"/>
              <a:t>MAC </a:t>
            </a:r>
            <a:r>
              <a:rPr lang="ja-JP" altLang="en-US" sz="1000" dirty="0"/>
              <a:t>アドレスの一覧。</a:t>
            </a:r>
          </a:p>
          <a:p>
            <a:pPr marL="228600" indent="-228600">
              <a:buFont typeface="+mj-lt"/>
              <a:buAutoNum type="arabicPeriod"/>
            </a:pPr>
            <a:r>
              <a:rPr lang="en-US" altLang="ja-JP" sz="1000" dirty="0"/>
              <a:t>SERVERMASK64: </a:t>
            </a:r>
            <a:r>
              <a:rPr lang="ja-JP" altLang="en-US" sz="1000" dirty="0"/>
              <a:t>サーバー側から申告されてくるサーバー側アプリの動作フラグ。</a:t>
            </a:r>
            <a:r>
              <a:rPr lang="en-US" altLang="ja-JP" sz="1000" dirty="0"/>
              <a:t>https://github.com/IPA-CyberLab/IPA-DN-Ultra/blob/35a79ce8cff1b33b0c7ad055612d7f297cbd0d77/src/Cedar/Desk.h#L167 </a:t>
            </a:r>
            <a:r>
              <a:rPr lang="ja-JP" altLang="en-US" sz="1000" dirty="0"/>
              <a:t>を参照。</a:t>
            </a:r>
          </a:p>
          <a:p>
            <a:pPr marL="228600" indent="-228600">
              <a:buFont typeface="+mj-lt"/>
              <a:buAutoNum type="arabicPeriod"/>
            </a:pPr>
            <a:r>
              <a:rPr lang="en-US" altLang="ja-JP" sz="1000" dirty="0"/>
              <a:t>JSON_ATTRIBUTES: </a:t>
            </a:r>
            <a:r>
              <a:rPr lang="ja-JP" altLang="en-US" sz="1000" dirty="0"/>
              <a:t>このサーバーレコードに対して任意のアトリビュートを追記または削除することができる自由目的で利用可能なフィールド。たとえば、商用システムを構築する場合は、本フィールドに課金情報や顧客 </a:t>
            </a:r>
            <a:r>
              <a:rPr lang="en-US" altLang="ja-JP" sz="1000" dirty="0"/>
              <a:t>ID </a:t>
            </a:r>
            <a:r>
              <a:rPr lang="ja-JP" altLang="en-US" sz="1000" dirty="0"/>
              <a:t>との紐付け情報を記載することができる。このフィールドは、空 </a:t>
            </a:r>
            <a:r>
              <a:rPr lang="en-US" altLang="ja-JP" sz="1000" dirty="0"/>
              <a:t>(0 </a:t>
            </a:r>
            <a:r>
              <a:rPr lang="ja-JP" altLang="en-US" sz="1000" dirty="0"/>
              <a:t>文字</a:t>
            </a:r>
            <a:r>
              <a:rPr lang="en-US" altLang="ja-JP" sz="1000" dirty="0"/>
              <a:t>) </a:t>
            </a:r>
            <a:r>
              <a:rPr lang="ja-JP" altLang="en-US" sz="1000" dirty="0"/>
              <a:t>であるか、</a:t>
            </a:r>
            <a:r>
              <a:rPr lang="en-US" altLang="ja-JP" sz="1000" dirty="0"/>
              <a:t>JSON </a:t>
            </a:r>
            <a:r>
              <a:rPr lang="ja-JP" altLang="en-US" sz="1000" dirty="0"/>
              <a:t>形式であるかの、いずれかが許容される。</a:t>
            </a:r>
            <a:r>
              <a:rPr lang="en-US" altLang="ja-JP" sz="1000" dirty="0"/>
              <a:t>JSON </a:t>
            </a:r>
            <a:r>
              <a:rPr lang="ja-JP" altLang="en-US" sz="1000" dirty="0"/>
              <a:t>形式の場合は、 </a:t>
            </a:r>
            <a:r>
              <a:rPr lang="en-US" altLang="ja-JP" sz="1000" dirty="0"/>
              <a:t>"{"KEY1":"VALUE1","KEY2":"VALUE2","KEY3":"VALUE3",....}" </a:t>
            </a:r>
            <a:r>
              <a:rPr lang="ja-JP" altLang="en-US" sz="1000" dirty="0"/>
              <a:t>のように、任意個数の重複しないキー </a:t>
            </a:r>
            <a:r>
              <a:rPr lang="en-US" altLang="ja-JP" sz="1000" dirty="0"/>
              <a:t>(</a:t>
            </a:r>
            <a:r>
              <a:rPr lang="ja-JP" altLang="en-US" sz="1000" dirty="0"/>
              <a:t>大文字・小文字が区別されない</a:t>
            </a:r>
            <a:r>
              <a:rPr lang="en-US" altLang="ja-JP" sz="1000" dirty="0"/>
              <a:t>) </a:t>
            </a:r>
            <a:r>
              <a:rPr lang="ja-JP" altLang="en-US" sz="1000" dirty="0"/>
              <a:t>と、それに対応する </a:t>
            </a:r>
            <a:r>
              <a:rPr lang="en-US" altLang="ja-JP" sz="1000" dirty="0"/>
              <a:t>NULL </a:t>
            </a:r>
            <a:r>
              <a:rPr lang="ja-JP" altLang="en-US" sz="1000" dirty="0"/>
              <a:t>でない文字列値の一次元の連想配列である必要がある。シン・テレワークシステムのコントローラは、この規定に違反した書き込みを行なうことがないことを保証している。仮に第三者が外部からデータベースに書き込む場合は、本規定に違反したデータが </a:t>
            </a:r>
            <a:r>
              <a:rPr lang="en-US" altLang="ja-JP" sz="1000" dirty="0"/>
              <a:t>JSON_ATTRIBUTES </a:t>
            </a:r>
            <a:r>
              <a:rPr lang="ja-JP" altLang="en-US" sz="1000" dirty="0" err="1"/>
              <a:t>に登</a:t>
            </a:r>
            <a:r>
              <a:rPr lang="ja-JP" altLang="en-US" sz="1000" dirty="0"/>
              <a:t>録されないように注意しなければならない。本規定に違反したデータが </a:t>
            </a:r>
            <a:r>
              <a:rPr lang="en-US" altLang="ja-JP" sz="1000" dirty="0"/>
              <a:t>JSON_ATTRIBUTES </a:t>
            </a:r>
            <a:r>
              <a:rPr lang="ja-JP" altLang="en-US" sz="1000" dirty="0" err="1"/>
              <a:t>に登</a:t>
            </a:r>
            <a:r>
              <a:rPr lang="ja-JP" altLang="en-US" sz="1000" dirty="0"/>
              <a:t>録された場合、シン・テレワークシステムのコントローラにおいてエラーが発生する可能性がある</a:t>
            </a:r>
            <a:r>
              <a:rPr lang="ja-JP" altLang="en-US" sz="1000" dirty="0" smtClean="0"/>
              <a:t>。</a:t>
            </a:r>
            <a:endParaRPr lang="en-US" altLang="ja-JP" sz="1000" dirty="0" smtClean="0"/>
          </a:p>
          <a:p>
            <a:r>
              <a:rPr kumimoji="1" lang="ja-JP" altLang="en-US" sz="1000" dirty="0" smtClean="0"/>
              <a:t>日時は、すべて </a:t>
            </a:r>
            <a:r>
              <a:rPr kumimoji="1" lang="en-US" altLang="ja-JP" sz="1000" dirty="0" smtClean="0"/>
              <a:t>JST </a:t>
            </a:r>
            <a:r>
              <a:rPr kumimoji="1" lang="ja-JP" altLang="en-US" sz="1000" dirty="0" smtClean="0"/>
              <a:t>である。</a:t>
            </a:r>
            <a:endParaRPr kumimoji="1" lang="ja-JP" altLang="en-US" sz="1000" dirty="0"/>
          </a:p>
        </p:txBody>
      </p:sp>
    </p:spTree>
    <p:extLst>
      <p:ext uri="{BB962C8B-B14F-4D97-AF65-F5344CB8AC3E}">
        <p14:creationId xmlns:p14="http://schemas.microsoft.com/office/powerpoint/2010/main" val="4178822700"/>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a:bodyPr>
          <a:lstStyle/>
          <a:p>
            <a:r>
              <a:rPr kumimoji="1" lang="ja-JP" altLang="en-US" sz="1800" b="1" dirty="0" smtClean="0"/>
              <a:t>もはや使用されていないサーバーが登録済みサーバーレコードテーブル </a:t>
            </a:r>
            <a:r>
              <a:rPr kumimoji="1" lang="en-US" altLang="ja-JP" sz="1800" b="1" dirty="0" smtClean="0"/>
              <a:t>(MACHINE) </a:t>
            </a:r>
            <a:r>
              <a:rPr kumimoji="1" lang="ja-JP" altLang="en-US" sz="1800" b="1" dirty="0" err="1" smtClean="0"/>
              <a:t>に残</a:t>
            </a:r>
            <a:r>
              <a:rPr kumimoji="1" lang="ja-JP" altLang="en-US" sz="1800" b="1" dirty="0" smtClean="0"/>
              <a:t>存していても、これが </a:t>
            </a:r>
            <a:r>
              <a:rPr kumimoji="1" lang="en-US" altLang="ja-JP" sz="1800" b="1" dirty="0" smtClean="0"/>
              <a:t>10 </a:t>
            </a:r>
            <a:r>
              <a:rPr kumimoji="1" lang="ja-JP" altLang="en-US" sz="1800" b="1" dirty="0" smtClean="0"/>
              <a:t>万レコード </a:t>
            </a:r>
            <a:r>
              <a:rPr kumimoji="1" lang="en-US" altLang="ja-JP" sz="1800" b="1" dirty="0" smtClean="0"/>
              <a:t>(</a:t>
            </a:r>
            <a:r>
              <a:rPr kumimoji="1" lang="ja-JP" altLang="en-US" sz="1800" b="1" dirty="0" smtClean="0"/>
              <a:t>台</a:t>
            </a:r>
            <a:r>
              <a:rPr kumimoji="1" lang="en-US" altLang="ja-JP" sz="1800" b="1" dirty="0" smtClean="0"/>
              <a:t>) </a:t>
            </a:r>
            <a:r>
              <a:rPr kumimoji="1" lang="ja-JP" altLang="en-US" sz="1800" b="1" dirty="0" smtClean="0"/>
              <a:t>程度であれば、放置していても、特段の支障はない。</a:t>
            </a:r>
          </a:p>
          <a:p>
            <a:r>
              <a:rPr kumimoji="1" lang="ja-JP" altLang="en-US" sz="1800" dirty="0" smtClean="0"/>
              <a:t>仮に、きわめて大規模の組織で長期間の運用、またはきわめて人気の高い大規模サービスを構築する場合、これを超える大幅なレコードが </a:t>
            </a:r>
            <a:r>
              <a:rPr lang="en-US" altLang="ja-JP" sz="1800" dirty="0" smtClean="0"/>
              <a:t>MACHINE </a:t>
            </a:r>
            <a:r>
              <a:rPr lang="ja-JP" altLang="en-US" sz="1800" dirty="0" smtClean="0"/>
              <a:t>テーブルに残存している場合、ストレージ </a:t>
            </a:r>
            <a:r>
              <a:rPr lang="en-US" altLang="ja-JP" sz="1800" dirty="0" smtClean="0"/>
              <a:t>(</a:t>
            </a:r>
            <a:r>
              <a:rPr lang="ja-JP" altLang="en-US" sz="1800" dirty="0" smtClean="0"/>
              <a:t>ディスク、メモリ</a:t>
            </a:r>
            <a:r>
              <a:rPr lang="en-US" altLang="ja-JP" sz="1800" dirty="0" smtClean="0"/>
              <a:t>) </a:t>
            </a:r>
            <a:r>
              <a:rPr lang="ja-JP" altLang="en-US" sz="1800" dirty="0" smtClean="0"/>
              <a:t>を消費することから、手動で不要レコードを削除しガベージコレクトを行なうことができる。</a:t>
            </a:r>
            <a:r>
              <a:rPr lang="en-US" altLang="ja-JP" sz="1800" dirty="0" smtClean="0"/>
              <a:t>(</a:t>
            </a:r>
            <a:r>
              <a:rPr lang="ja-JP" altLang="en-US" sz="1800" dirty="0" smtClean="0"/>
              <a:t>繰り返しになるが、</a:t>
            </a:r>
            <a:r>
              <a:rPr lang="en-US" altLang="ja-JP" sz="1800" dirty="0" smtClean="0"/>
              <a:t>10 </a:t>
            </a:r>
            <a:r>
              <a:rPr lang="ja-JP" altLang="en-US" sz="1800" dirty="0" smtClean="0"/>
              <a:t>万レコード程度であれば放っておいて差し支え無い。</a:t>
            </a:r>
            <a:r>
              <a:rPr lang="en-US" altLang="ja-JP" sz="1800" dirty="0" smtClean="0"/>
              <a:t>)</a:t>
            </a:r>
          </a:p>
          <a:p>
            <a:endParaRPr kumimoji="1" lang="ja-JP" altLang="en-US" sz="18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142</a:t>
            </a:fld>
            <a:endParaRPr kumimoji="1" lang="ja-JP" altLang="en-US" dirty="0"/>
          </a:p>
        </p:txBody>
      </p:sp>
      <p:sp>
        <p:nvSpPr>
          <p:cNvPr id="6" name="タイトル 5"/>
          <p:cNvSpPr>
            <a:spLocks noGrp="1"/>
          </p:cNvSpPr>
          <p:nvPr>
            <p:ph type="title"/>
          </p:nvPr>
        </p:nvSpPr>
        <p:spPr/>
        <p:txBody>
          <a:bodyPr>
            <a:normAutofit/>
          </a:bodyPr>
          <a:lstStyle/>
          <a:p>
            <a:r>
              <a:rPr kumimoji="1" lang="en-US" altLang="ja-JP" sz="3600" dirty="0" smtClean="0"/>
              <a:t>8-4. </a:t>
            </a:r>
            <a:r>
              <a:rPr kumimoji="1" lang="ja-JP" altLang="en-US" sz="3600" dirty="0" smtClean="0"/>
              <a:t>不要なサーバーのサーバーテーブルからの削除</a:t>
            </a:r>
            <a:endParaRPr kumimoji="1" lang="ja-JP" altLang="en-US" sz="3600" dirty="0"/>
          </a:p>
        </p:txBody>
      </p:sp>
      <p:sp>
        <p:nvSpPr>
          <p:cNvPr id="5" name="テキスト ボックス 4"/>
          <p:cNvSpPr txBox="1"/>
          <p:nvPr/>
        </p:nvSpPr>
        <p:spPr>
          <a:xfrm>
            <a:off x="524184" y="2825797"/>
            <a:ext cx="11353780" cy="3539430"/>
          </a:xfrm>
          <a:prstGeom prst="rect">
            <a:avLst/>
          </a:prstGeom>
          <a:solidFill>
            <a:schemeClr val="tx1"/>
          </a:solidFill>
        </p:spPr>
        <p:txBody>
          <a:bodyPr wrap="square" rtlCol="0">
            <a:spAutoFit/>
          </a:bodyPr>
          <a:lstStyle/>
          <a:p>
            <a:r>
              <a:rPr lang="ja-JP" altLang="en-US" sz="1600" dirty="0" smtClean="0">
                <a:solidFill>
                  <a:schemeClr val="bg1"/>
                </a:solidFill>
                <a:latin typeface="Consolas" panose="020B0609020204030204" pitchFamily="49" charset="0"/>
              </a:rPr>
              <a:t>特定組織用中継システムにおけるガベージコレクトのコマンド例。</a:t>
            </a:r>
            <a:endParaRPr lang="en-US" altLang="ja-JP" sz="1600" dirty="0" smtClean="0">
              <a:solidFill>
                <a:schemeClr val="bg1"/>
              </a:solidFill>
              <a:latin typeface="Consolas" panose="020B0609020204030204" pitchFamily="49" charset="0"/>
            </a:endParaRPr>
          </a:p>
          <a:p>
            <a:r>
              <a:rPr lang="ja-JP" altLang="en-US" sz="1600" dirty="0" smtClean="0">
                <a:solidFill>
                  <a:schemeClr val="bg1"/>
                </a:solidFill>
                <a:latin typeface="Consolas" panose="020B0609020204030204" pitchFamily="49" charset="0"/>
              </a:rPr>
              <a:t>まず、一定期間サーバーが接続してもおらず、クライアント側もそのサーバーに接続していないものの一覧を確認する。</a:t>
            </a:r>
            <a:endParaRPr lang="en-US" altLang="ja-JP" sz="1600" dirty="0" smtClean="0">
              <a:solidFill>
                <a:schemeClr val="bg1"/>
              </a:solidFill>
              <a:latin typeface="Consolas" panose="020B0609020204030204" pitchFamily="49" charset="0"/>
            </a:endParaRPr>
          </a:p>
          <a:p>
            <a:endParaRPr lang="en-US" altLang="ja-JP" sz="1600" dirty="0" smtClean="0">
              <a:solidFill>
                <a:schemeClr val="bg1"/>
              </a:solidFill>
              <a:latin typeface="Consolas" panose="020B0609020204030204" pitchFamily="49" charset="0"/>
            </a:endParaRPr>
          </a:p>
          <a:p>
            <a:r>
              <a:rPr lang="en-US" altLang="ja-JP" sz="1600" dirty="0">
                <a:solidFill>
                  <a:schemeClr val="bg1"/>
                </a:solidFill>
                <a:latin typeface="Consolas" panose="020B0609020204030204" pitchFamily="49" charset="0"/>
              </a:rPr>
              <a:t>SELECT * FROM MACHINE WHERE LAST_SERVER_DATE &lt; '2020/06/01' and LAST_CLIENT_DATE &lt; </a:t>
            </a:r>
            <a:r>
              <a:rPr lang="en-US" altLang="ja-JP" sz="1600" dirty="0">
                <a:solidFill>
                  <a:schemeClr val="bg1"/>
                </a:solidFill>
                <a:latin typeface="Consolas" panose="020B0609020204030204" pitchFamily="49" charset="0"/>
              </a:rPr>
              <a:t>'2020/06/01'</a:t>
            </a:r>
            <a:endParaRPr lang="en-US" altLang="ja-JP" sz="1600" dirty="0" smtClean="0">
              <a:solidFill>
                <a:schemeClr val="bg1"/>
              </a:solidFill>
              <a:latin typeface="Consolas" panose="020B0609020204030204" pitchFamily="49" charset="0"/>
            </a:endParaRPr>
          </a:p>
          <a:p>
            <a:endParaRPr kumimoji="1" lang="en-US" altLang="ja-JP" sz="1600" dirty="0" smtClean="0">
              <a:solidFill>
                <a:schemeClr val="bg1"/>
              </a:solidFill>
              <a:latin typeface="Consolas" panose="020B0609020204030204" pitchFamily="49" charset="0"/>
            </a:endParaRPr>
          </a:p>
          <a:p>
            <a:r>
              <a:rPr kumimoji="1" lang="ja-JP" altLang="en-US" sz="1600" dirty="0" smtClean="0">
                <a:solidFill>
                  <a:schemeClr val="bg1"/>
                </a:solidFill>
                <a:latin typeface="Consolas" panose="020B0609020204030204" pitchFamily="49" charset="0"/>
              </a:rPr>
              <a:t>上記の例は、</a:t>
            </a:r>
            <a:r>
              <a:rPr kumimoji="1" lang="en-US" altLang="ja-JP" sz="1600" dirty="0" smtClean="0">
                <a:solidFill>
                  <a:schemeClr val="bg1"/>
                </a:solidFill>
                <a:latin typeface="Consolas" panose="020B0609020204030204" pitchFamily="49" charset="0"/>
              </a:rPr>
              <a:t>2020/06/01 </a:t>
            </a:r>
            <a:r>
              <a:rPr kumimoji="1" lang="ja-JP" altLang="en-US" sz="1600" dirty="0" err="1" smtClean="0">
                <a:solidFill>
                  <a:schemeClr val="bg1"/>
                </a:solidFill>
                <a:latin typeface="Consolas" panose="020B0609020204030204" pitchFamily="49" charset="0"/>
              </a:rPr>
              <a:t>まで</a:t>
            </a:r>
            <a:r>
              <a:rPr kumimoji="1" lang="ja-JP" altLang="en-US" sz="1600" dirty="0" smtClean="0">
                <a:solidFill>
                  <a:schemeClr val="bg1"/>
                </a:solidFill>
                <a:latin typeface="Consolas" panose="020B0609020204030204" pitchFamily="49" charset="0"/>
              </a:rPr>
              <a:t>一度も使用されていないサーバーを列挙するものである。</a:t>
            </a:r>
            <a:endParaRPr kumimoji="1" lang="en-US" altLang="ja-JP" sz="1600" dirty="0" smtClean="0">
              <a:solidFill>
                <a:schemeClr val="bg1"/>
              </a:solidFill>
              <a:latin typeface="Consolas" panose="020B0609020204030204" pitchFamily="49" charset="0"/>
            </a:endParaRPr>
          </a:p>
          <a:p>
            <a:endParaRPr lang="en-US" altLang="ja-JP" sz="1600" dirty="0">
              <a:solidFill>
                <a:schemeClr val="bg1"/>
              </a:solidFill>
              <a:latin typeface="Consolas" panose="020B0609020204030204" pitchFamily="49" charset="0"/>
            </a:endParaRPr>
          </a:p>
          <a:p>
            <a:r>
              <a:rPr kumimoji="1" lang="ja-JP" altLang="en-US" sz="1600" dirty="0" smtClean="0">
                <a:solidFill>
                  <a:schemeClr val="bg1"/>
                </a:solidFill>
                <a:latin typeface="Consolas" panose="020B0609020204030204" pitchFamily="49" charset="0"/>
              </a:rPr>
              <a:t>これらを削除することを決定したら、次に、以下のコマンドで削除をする。</a:t>
            </a:r>
            <a:endParaRPr kumimoji="1" lang="en-US" altLang="ja-JP" sz="1600" dirty="0" smtClean="0">
              <a:solidFill>
                <a:schemeClr val="bg1"/>
              </a:solidFill>
              <a:latin typeface="Consolas" panose="020B0609020204030204" pitchFamily="49" charset="0"/>
            </a:endParaRPr>
          </a:p>
          <a:p>
            <a:endParaRPr lang="en-US" altLang="ja-JP" sz="1600" dirty="0">
              <a:solidFill>
                <a:schemeClr val="bg1"/>
              </a:solidFill>
              <a:latin typeface="Consolas" panose="020B0609020204030204" pitchFamily="49" charset="0"/>
            </a:endParaRPr>
          </a:p>
          <a:p>
            <a:r>
              <a:rPr kumimoji="1" lang="en-US" altLang="ja-JP" sz="1600" dirty="0" smtClean="0">
                <a:solidFill>
                  <a:schemeClr val="bg1"/>
                </a:solidFill>
                <a:latin typeface="Consolas" panose="020B0609020204030204" pitchFamily="49" charset="0"/>
              </a:rPr>
              <a:t>DELETE FROM </a:t>
            </a:r>
            <a:r>
              <a:rPr lang="en-US" altLang="ja-JP" sz="1600" dirty="0">
                <a:solidFill>
                  <a:schemeClr val="bg1"/>
                </a:solidFill>
                <a:latin typeface="Consolas" panose="020B0609020204030204" pitchFamily="49" charset="0"/>
              </a:rPr>
              <a:t>MACHINE WHERE LAST_SERVER_DATE &lt; '2020/06/01' and LAST_CLIENT_DATE &lt; </a:t>
            </a:r>
            <a:r>
              <a:rPr lang="en-US" altLang="ja-JP" sz="1600" dirty="0">
                <a:solidFill>
                  <a:schemeClr val="bg1"/>
                </a:solidFill>
                <a:latin typeface="Consolas" panose="020B0609020204030204" pitchFamily="49" charset="0"/>
              </a:rPr>
              <a:t>'2020/06/01'</a:t>
            </a:r>
            <a:endParaRPr lang="en-US" altLang="ja-JP" sz="1600" dirty="0" smtClean="0">
              <a:solidFill>
                <a:schemeClr val="bg1"/>
              </a:solidFill>
              <a:latin typeface="Consolas" panose="020B0609020204030204" pitchFamily="49" charset="0"/>
            </a:endParaRPr>
          </a:p>
          <a:p>
            <a:endParaRPr kumimoji="1" lang="en-US" altLang="ja-JP" sz="1600" dirty="0">
              <a:solidFill>
                <a:schemeClr val="bg1"/>
              </a:solidFill>
              <a:latin typeface="Consolas" panose="020B0609020204030204" pitchFamily="49" charset="0"/>
            </a:endParaRPr>
          </a:p>
          <a:p>
            <a:r>
              <a:rPr kumimoji="1" lang="ja-JP" altLang="en-US" sz="1600" dirty="0" smtClean="0">
                <a:solidFill>
                  <a:schemeClr val="bg1"/>
                </a:solidFill>
                <a:latin typeface="Consolas" panose="020B0609020204030204" pitchFamily="49" charset="0"/>
              </a:rPr>
              <a:t>なお、上記の </a:t>
            </a:r>
            <a:r>
              <a:rPr kumimoji="1" lang="en-US" altLang="ja-JP" sz="1600" dirty="0" smtClean="0">
                <a:solidFill>
                  <a:schemeClr val="bg1"/>
                </a:solidFill>
                <a:latin typeface="Consolas" panose="020B0609020204030204" pitchFamily="49" charset="0"/>
              </a:rPr>
              <a:t>SQL </a:t>
            </a:r>
            <a:r>
              <a:rPr kumimoji="1" lang="ja-JP" altLang="en-US" sz="1600" dirty="0" smtClean="0">
                <a:solidFill>
                  <a:schemeClr val="bg1"/>
                </a:solidFill>
                <a:latin typeface="Consolas" panose="020B0609020204030204" pitchFamily="49" charset="0"/>
              </a:rPr>
              <a:t>コマンドは例であり、実際には </a:t>
            </a:r>
            <a:r>
              <a:rPr kumimoji="1" lang="en-US" altLang="ja-JP" sz="1600" dirty="0" smtClean="0">
                <a:solidFill>
                  <a:schemeClr val="bg1"/>
                </a:solidFill>
                <a:latin typeface="Consolas" panose="020B0609020204030204" pitchFamily="49" charset="0"/>
              </a:rPr>
              <a:t>WHERE </a:t>
            </a:r>
            <a:r>
              <a:rPr kumimoji="1" lang="ja-JP" altLang="en-US" sz="1600" dirty="0" smtClean="0">
                <a:solidFill>
                  <a:schemeClr val="bg1"/>
                </a:solidFill>
                <a:latin typeface="Consolas" panose="020B0609020204030204" pitchFamily="49" charset="0"/>
              </a:rPr>
              <a:t>句の内容等はサービス運営者の判断と責任で自由に記述すること。</a:t>
            </a:r>
            <a:endParaRPr kumimoji="1" lang="en-US" altLang="ja-JP" sz="1600" dirty="0" smtClean="0">
              <a:solidFill>
                <a:schemeClr val="bg1"/>
              </a:solidFill>
              <a:latin typeface="Consolas" panose="020B0609020204030204" pitchFamily="49" charset="0"/>
            </a:endParaRPr>
          </a:p>
          <a:p>
            <a:r>
              <a:rPr lang="en-US" altLang="ja-JP" sz="1600" dirty="0" smtClean="0">
                <a:solidFill>
                  <a:schemeClr val="bg1"/>
                </a:solidFill>
                <a:latin typeface="Consolas" panose="020B0609020204030204" pitchFamily="49" charset="0"/>
              </a:rPr>
              <a:t>DELETE </a:t>
            </a:r>
            <a:r>
              <a:rPr lang="ja-JP" altLang="en-US" sz="1600" dirty="0" smtClean="0">
                <a:solidFill>
                  <a:schemeClr val="bg1"/>
                </a:solidFill>
                <a:latin typeface="Consolas" panose="020B0609020204030204" pitchFamily="49" charset="0"/>
              </a:rPr>
              <a:t>コマンドはきわめて強力であり、誤った </a:t>
            </a:r>
            <a:r>
              <a:rPr lang="en-US" altLang="ja-JP" sz="1600" dirty="0" smtClean="0">
                <a:solidFill>
                  <a:schemeClr val="bg1"/>
                </a:solidFill>
                <a:latin typeface="Consolas" panose="020B0609020204030204" pitchFamily="49" charset="0"/>
              </a:rPr>
              <a:t>WHERE </a:t>
            </a:r>
            <a:r>
              <a:rPr lang="ja-JP" altLang="en-US" sz="1600" dirty="0" smtClean="0">
                <a:solidFill>
                  <a:schemeClr val="bg1"/>
                </a:solidFill>
                <a:latin typeface="Consolas" panose="020B0609020204030204" pitchFamily="49" charset="0"/>
              </a:rPr>
              <a:t>句または不等号が逆の </a:t>
            </a:r>
            <a:r>
              <a:rPr lang="en-US" altLang="ja-JP" sz="1600" dirty="0" smtClean="0">
                <a:solidFill>
                  <a:schemeClr val="bg1"/>
                </a:solidFill>
                <a:latin typeface="Consolas" panose="020B0609020204030204" pitchFamily="49" charset="0"/>
              </a:rPr>
              <a:t>WHERE </a:t>
            </a:r>
            <a:r>
              <a:rPr lang="ja-JP" altLang="en-US" sz="1600" dirty="0" smtClean="0">
                <a:solidFill>
                  <a:schemeClr val="bg1"/>
                </a:solidFill>
                <a:latin typeface="Consolas" panose="020B0609020204030204" pitchFamily="49" charset="0"/>
              </a:rPr>
              <a:t>句を記述すると、実際に利用しているレコードが消えてしまうという現象が発生する。十分注意して実行すること。</a:t>
            </a:r>
            <a:endParaRPr kumimoji="1" lang="ja-JP" altLang="en-US" sz="1600" dirty="0">
              <a:solidFill>
                <a:schemeClr val="bg1"/>
              </a:solidFill>
              <a:latin typeface="Consolas" panose="020B0609020204030204" pitchFamily="49" charset="0"/>
            </a:endParaRPr>
          </a:p>
        </p:txBody>
      </p:sp>
    </p:spTree>
    <p:extLst>
      <p:ext uri="{BB962C8B-B14F-4D97-AF65-F5344CB8AC3E}">
        <p14:creationId xmlns:p14="http://schemas.microsoft.com/office/powerpoint/2010/main" val="70459664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kumimoji="1" lang="ja-JP" altLang="en-US" dirty="0" smtClean="0"/>
              <a:t>同様に、データベースの </a:t>
            </a:r>
            <a:r>
              <a:rPr kumimoji="1" lang="en-US" altLang="ja-JP" dirty="0" smtClean="0"/>
              <a:t>STAT </a:t>
            </a:r>
            <a:r>
              <a:rPr kumimoji="1" lang="ja-JP" altLang="en-US" dirty="0" smtClean="0"/>
              <a:t>テーブルからも、古い統計データを削除したほうが良い場合がある。</a:t>
            </a:r>
            <a:endParaRPr kumimoji="1" lang="en-US" altLang="ja-JP" dirty="0" smtClean="0"/>
          </a:p>
          <a:p>
            <a:r>
              <a:rPr kumimoji="1" lang="ja-JP" altLang="en-US" dirty="0" smtClean="0"/>
              <a:t>統計データはデフォルトでは </a:t>
            </a:r>
            <a:r>
              <a:rPr kumimoji="1" lang="en-US" altLang="ja-JP" dirty="0" smtClean="0"/>
              <a:t>10 </a:t>
            </a:r>
            <a:r>
              <a:rPr kumimoji="1" lang="ja-JP" altLang="en-US" dirty="0" smtClean="0"/>
              <a:t>分に </a:t>
            </a:r>
            <a:r>
              <a:rPr kumimoji="1" lang="en-US" altLang="ja-JP" dirty="0" smtClean="0"/>
              <a:t>1 </a:t>
            </a:r>
            <a:r>
              <a:rPr kumimoji="1" lang="ja-JP" altLang="en-US" dirty="0" smtClean="0"/>
              <a:t>回保存される。数年間データが溜まると、結構なデータ量となる。したがって、一定間隔で、任意の条件を記述した </a:t>
            </a:r>
            <a:r>
              <a:rPr kumimoji="1" lang="en-US" altLang="ja-JP" dirty="0" smtClean="0"/>
              <a:t>DELETE </a:t>
            </a:r>
            <a:r>
              <a:rPr kumimoji="1" lang="ja-JP" altLang="en-US" dirty="0" smtClean="0"/>
              <a:t>クエリで古いレコードを削除することが推奨される。</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143</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Tree>
    <p:extLst>
      <p:ext uri="{BB962C8B-B14F-4D97-AF65-F5344CB8AC3E}">
        <p14:creationId xmlns:p14="http://schemas.microsoft.com/office/powerpoint/2010/main" val="184488479"/>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008037"/>
          </a:xfrm>
        </p:spPr>
        <p:txBody>
          <a:bodyPr>
            <a:normAutofit fontScale="77500" lnSpcReduction="20000"/>
          </a:bodyPr>
          <a:lstStyle/>
          <a:p>
            <a:r>
              <a:rPr lang="ja-JP" altLang="en-US" dirty="0"/>
              <a:t>中継ゲートウェイ</a:t>
            </a:r>
            <a:r>
              <a:rPr lang="ja-JP" altLang="en-US" dirty="0" smtClean="0"/>
              <a:t>に現在</a:t>
            </a:r>
            <a:r>
              <a:rPr lang="ja-JP" altLang="en-US" dirty="0"/>
              <a:t>接続しているサーバーセッション</a:t>
            </a:r>
            <a:r>
              <a:rPr lang="ja-JP" altLang="en-US" dirty="0" smtClean="0"/>
              <a:t>一覧は</a:t>
            </a:r>
            <a:r>
              <a:rPr lang="ja-JP" altLang="en-US" dirty="0"/>
              <a:t>、いずれかのコントローラの</a:t>
            </a:r>
            <a:r>
              <a:rPr lang="ja-JP" altLang="en-US" dirty="0" smtClean="0"/>
              <a:t>「セッション一覧</a:t>
            </a:r>
            <a:r>
              <a:rPr lang="ja-JP" altLang="en-US" dirty="0"/>
              <a:t>」画面をクリックすると、</a:t>
            </a:r>
            <a:r>
              <a:rPr lang="en-US" altLang="ja-JP" dirty="0"/>
              <a:t>HTML </a:t>
            </a:r>
            <a:r>
              <a:rPr lang="ja-JP" altLang="en-US" dirty="0"/>
              <a:t>テーブルで表示される</a:t>
            </a:r>
            <a:r>
              <a:rPr lang="ja-JP" altLang="en-US" dirty="0" smtClean="0"/>
              <a:t>。</a:t>
            </a:r>
            <a:endParaRPr lang="en-US" altLang="ja-JP" dirty="0" smtClean="0"/>
          </a:p>
          <a:p>
            <a:r>
              <a:rPr lang="ja-JP" altLang="en-US" dirty="0" smtClean="0"/>
              <a:t>中継ゲートウェイが </a:t>
            </a:r>
            <a:r>
              <a:rPr lang="en-US" altLang="ja-JP" dirty="0" smtClean="0"/>
              <a:t>2 </a:t>
            </a:r>
            <a:r>
              <a:rPr lang="ja-JP" altLang="en-US" dirty="0" smtClean="0"/>
              <a:t>台以上ある場合は、セッション一覧は、中継ゲートウェイごとにまとめて表示される。</a:t>
            </a:r>
            <a:endParaRPr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144</a:t>
            </a:fld>
            <a:endParaRPr kumimoji="1" lang="ja-JP" altLang="en-US" dirty="0"/>
          </a:p>
        </p:txBody>
      </p:sp>
      <p:sp>
        <p:nvSpPr>
          <p:cNvPr id="4" name="タイトル 3"/>
          <p:cNvSpPr>
            <a:spLocks noGrp="1"/>
          </p:cNvSpPr>
          <p:nvPr>
            <p:ph type="title"/>
          </p:nvPr>
        </p:nvSpPr>
        <p:spPr/>
        <p:txBody>
          <a:bodyPr>
            <a:noAutofit/>
          </a:bodyPr>
          <a:lstStyle/>
          <a:p>
            <a:r>
              <a:rPr kumimoji="1" lang="en-US" altLang="ja-JP" sz="2800" dirty="0" smtClean="0"/>
              <a:t>8-5. </a:t>
            </a:r>
            <a:r>
              <a:rPr kumimoji="1" lang="ja-JP" altLang="en-US" sz="2800" dirty="0" smtClean="0"/>
              <a:t>ゲートウェイに現在接続しているサーバーセッション一覧の表示</a:t>
            </a:r>
            <a:endParaRPr kumimoji="1" lang="ja-JP" altLang="en-US" sz="2800" dirty="0"/>
          </a:p>
        </p:txBody>
      </p:sp>
      <p:pic>
        <p:nvPicPr>
          <p:cNvPr id="10" name="図 9"/>
          <p:cNvPicPr>
            <a:picLocks noChangeAspect="1"/>
          </p:cNvPicPr>
          <p:nvPr/>
        </p:nvPicPr>
        <p:blipFill>
          <a:blip r:embed="rId2"/>
          <a:stretch>
            <a:fillRect/>
          </a:stretch>
        </p:blipFill>
        <p:spPr>
          <a:xfrm>
            <a:off x="1281046" y="2088931"/>
            <a:ext cx="8398982" cy="4611550"/>
          </a:xfrm>
          <a:prstGeom prst="rect">
            <a:avLst/>
          </a:prstGeom>
        </p:spPr>
      </p:pic>
    </p:spTree>
    <p:extLst>
      <p:ext uri="{BB962C8B-B14F-4D97-AF65-F5344CB8AC3E}">
        <p14:creationId xmlns:p14="http://schemas.microsoft.com/office/powerpoint/2010/main" val="1977174023"/>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145</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597736" y="1849812"/>
            <a:ext cx="11280228" cy="4247317"/>
          </a:xfrm>
          <a:prstGeom prst="rect">
            <a:avLst/>
          </a:prstGeom>
          <a:solidFill>
            <a:srgbClr val="FFFFCC"/>
          </a:solidFill>
        </p:spPr>
        <p:txBody>
          <a:bodyPr wrap="square" rtlCol="0">
            <a:spAutoFit/>
          </a:bodyPr>
          <a:lstStyle/>
          <a:p>
            <a:pPr marL="228600" indent="-228600">
              <a:buFont typeface="+mj-lt"/>
              <a:buAutoNum type="arabicPeriod"/>
            </a:pPr>
            <a:r>
              <a:rPr lang="en-US" altLang="ja-JP" dirty="0" err="1"/>
              <a:t>Msid</a:t>
            </a:r>
            <a:r>
              <a:rPr lang="en-US" altLang="ja-JP" dirty="0"/>
              <a:t>: "MSID-DESK-" </a:t>
            </a:r>
            <a:r>
              <a:rPr lang="ja-JP" altLang="en-US" dirty="0"/>
              <a:t>に続いて、サーバーの固有 </a:t>
            </a:r>
            <a:r>
              <a:rPr lang="en-US" altLang="ja-JP" dirty="0"/>
              <a:t>ID 160 </a:t>
            </a:r>
            <a:r>
              <a:rPr lang="ja-JP" altLang="en-US" dirty="0"/>
              <a:t>ビットが </a:t>
            </a:r>
            <a:r>
              <a:rPr lang="en-US" altLang="ja-JP" dirty="0"/>
              <a:t>16 </a:t>
            </a:r>
            <a:r>
              <a:rPr lang="ja-JP" altLang="en-US" dirty="0"/>
              <a:t>進数で表記される。</a:t>
            </a:r>
          </a:p>
          <a:p>
            <a:pPr marL="228600" indent="-228600">
              <a:buFont typeface="+mj-lt"/>
              <a:buAutoNum type="arabicPeriod"/>
            </a:pPr>
            <a:r>
              <a:rPr lang="en-US" altLang="ja-JP" dirty="0" err="1"/>
              <a:t>SessionId</a:t>
            </a:r>
            <a:r>
              <a:rPr lang="en-US" altLang="ja-JP" dirty="0"/>
              <a:t>: </a:t>
            </a:r>
            <a:r>
              <a:rPr lang="ja-JP" altLang="en-US" dirty="0"/>
              <a:t>セッションを一意に識別する </a:t>
            </a:r>
            <a:r>
              <a:rPr lang="en-US" altLang="ja-JP" dirty="0"/>
              <a:t>160 </a:t>
            </a:r>
            <a:r>
              <a:rPr lang="ja-JP" altLang="en-US" dirty="0"/>
              <a:t>ビットの乱数文字が </a:t>
            </a:r>
            <a:r>
              <a:rPr lang="en-US" altLang="ja-JP" dirty="0"/>
              <a:t>16 </a:t>
            </a:r>
            <a:r>
              <a:rPr lang="ja-JP" altLang="en-US" dirty="0"/>
              <a:t>進数で表記される。</a:t>
            </a:r>
          </a:p>
          <a:p>
            <a:pPr marL="228600" indent="-228600">
              <a:buFont typeface="+mj-lt"/>
              <a:buAutoNum type="arabicPeriod"/>
            </a:pPr>
            <a:r>
              <a:rPr lang="en-US" altLang="ja-JP" dirty="0" err="1"/>
              <a:t>EstablishedDateTime</a:t>
            </a:r>
            <a:r>
              <a:rPr lang="en-US" altLang="ja-JP" dirty="0"/>
              <a:t>: </a:t>
            </a:r>
            <a:r>
              <a:rPr lang="ja-JP" altLang="en-US" dirty="0"/>
              <a:t>セッションが中継ゲートウェイに接続された日時。</a:t>
            </a:r>
          </a:p>
          <a:p>
            <a:pPr marL="228600" indent="-228600">
              <a:buFont typeface="+mj-lt"/>
              <a:buAutoNum type="arabicPeriod"/>
            </a:pPr>
            <a:r>
              <a:rPr lang="en-US" altLang="ja-JP" dirty="0" err="1"/>
              <a:t>IpAddress</a:t>
            </a:r>
            <a:r>
              <a:rPr lang="en-US" altLang="ja-JP" dirty="0"/>
              <a:t>: </a:t>
            </a:r>
            <a:r>
              <a:rPr lang="ja-JP" altLang="en-US" dirty="0"/>
              <a:t>セッションの接続元 </a:t>
            </a:r>
            <a:r>
              <a:rPr lang="en-US" altLang="ja-JP" dirty="0"/>
              <a:t>IP </a:t>
            </a:r>
            <a:r>
              <a:rPr lang="ja-JP" altLang="en-US" dirty="0"/>
              <a:t>アドレス。</a:t>
            </a:r>
          </a:p>
          <a:p>
            <a:pPr marL="228600" indent="-228600">
              <a:buFont typeface="+mj-lt"/>
              <a:buAutoNum type="arabicPeriod"/>
            </a:pPr>
            <a:r>
              <a:rPr lang="en-US" altLang="ja-JP" dirty="0" err="1"/>
              <a:t>HostName</a:t>
            </a:r>
            <a:r>
              <a:rPr lang="en-US" altLang="ja-JP" dirty="0"/>
              <a:t>: </a:t>
            </a:r>
            <a:r>
              <a:rPr lang="en-US" altLang="ja-JP" dirty="0" err="1"/>
              <a:t>IpAddress</a:t>
            </a:r>
            <a:r>
              <a:rPr lang="en-US" altLang="ja-JP" dirty="0"/>
              <a:t> </a:t>
            </a:r>
            <a:r>
              <a:rPr lang="ja-JP" altLang="en-US" dirty="0"/>
              <a:t>を中継ゲートウェイにおいて </a:t>
            </a:r>
            <a:r>
              <a:rPr lang="en-US" altLang="ja-JP" dirty="0"/>
              <a:t>DNS </a:t>
            </a:r>
            <a:r>
              <a:rPr lang="ja-JP" altLang="en-US" dirty="0"/>
              <a:t>逆引きした結果のホスト名。</a:t>
            </a:r>
          </a:p>
          <a:p>
            <a:pPr marL="228600" indent="-228600">
              <a:buFont typeface="+mj-lt"/>
              <a:buAutoNum type="arabicPeriod"/>
            </a:pPr>
            <a:r>
              <a:rPr lang="en-US" altLang="ja-JP" dirty="0"/>
              <a:t>ServerMask64: </a:t>
            </a:r>
            <a:r>
              <a:rPr lang="ja-JP" altLang="en-US" dirty="0"/>
              <a:t>サーバー側から申告されてくるサーバー側アプリの動作フラグ。</a:t>
            </a:r>
            <a:r>
              <a:rPr lang="en-US" altLang="ja-JP" dirty="0"/>
              <a:t>https://github.com/IPA-CyberLab/IPA-DN-Ultra/blob/35a79ce8cff1b33b0c7ad055612d7f297cbd0d77/src/Cedar/Desk.h#L167 </a:t>
            </a:r>
            <a:r>
              <a:rPr lang="ja-JP" altLang="en-US" dirty="0"/>
              <a:t>を参照。</a:t>
            </a:r>
          </a:p>
          <a:p>
            <a:pPr marL="228600" indent="-228600">
              <a:buFont typeface="+mj-lt"/>
              <a:buAutoNum type="arabicPeriod"/>
            </a:pPr>
            <a:r>
              <a:rPr lang="en-US" altLang="ja-JP" dirty="0" err="1"/>
              <a:t>NumClients</a:t>
            </a:r>
            <a:r>
              <a:rPr lang="en-US" altLang="ja-JP" dirty="0"/>
              <a:t>: </a:t>
            </a:r>
            <a:r>
              <a:rPr lang="ja-JP" altLang="en-US" dirty="0"/>
              <a:t>このサーバーセッションに対して、中継ゲートウェイを経て現在接続しているクライアントセッションの数。ただし、シン・テレワークシステム クライアントは、</a:t>
            </a:r>
            <a:r>
              <a:rPr lang="en-US" altLang="ja-JP" dirty="0"/>
              <a:t>RDP </a:t>
            </a:r>
            <a:r>
              <a:rPr lang="ja-JP" altLang="en-US" dirty="0"/>
              <a:t>接続の安定性のため、</a:t>
            </a:r>
            <a:r>
              <a:rPr lang="en-US" altLang="ja-JP" dirty="0"/>
              <a:t>1 </a:t>
            </a:r>
            <a:r>
              <a:rPr lang="ja-JP" altLang="en-US" dirty="0"/>
              <a:t>回の接続につき </a:t>
            </a:r>
            <a:r>
              <a:rPr lang="en-US" altLang="ja-JP" dirty="0"/>
              <a:t>3 </a:t>
            </a:r>
            <a:r>
              <a:rPr lang="ja-JP" altLang="en-US" dirty="0"/>
              <a:t>本程度のクライアントセッションを確立する。したがって、この値は、実際に接続しているクライアントのテレワークセッションの </a:t>
            </a:r>
            <a:r>
              <a:rPr lang="en-US" altLang="ja-JP" dirty="0"/>
              <a:t>3 </a:t>
            </a:r>
            <a:r>
              <a:rPr lang="ja-JP" altLang="en-US" dirty="0"/>
              <a:t>倍程度となる。</a:t>
            </a:r>
          </a:p>
          <a:p>
            <a:pPr marL="228600" indent="-228600">
              <a:buFont typeface="+mj-lt"/>
              <a:buAutoNum type="arabicPeriod"/>
            </a:pPr>
            <a:r>
              <a:rPr lang="en-US" altLang="ja-JP" dirty="0" err="1"/>
              <a:t>NumClientsUnique</a:t>
            </a:r>
            <a:r>
              <a:rPr lang="en-US" altLang="ja-JP" dirty="0"/>
              <a:t>: </a:t>
            </a:r>
            <a:r>
              <a:rPr lang="ja-JP" altLang="en-US" dirty="0"/>
              <a:t>このサーバーセッションに対して、中継ゲートウェイを経て現在接続しているクライアントセッションの数。</a:t>
            </a:r>
            <a:r>
              <a:rPr lang="en-US" altLang="ja-JP" dirty="0" err="1"/>
              <a:t>NumClients</a:t>
            </a:r>
            <a:r>
              <a:rPr lang="en-US" altLang="ja-JP" dirty="0"/>
              <a:t> </a:t>
            </a:r>
            <a:r>
              <a:rPr lang="ja-JP" altLang="en-US" dirty="0"/>
              <a:t>と異なり、</a:t>
            </a:r>
            <a:r>
              <a:rPr lang="en-US" altLang="ja-JP" dirty="0"/>
              <a:t>1 </a:t>
            </a:r>
            <a:r>
              <a:rPr lang="ja-JP" altLang="en-US" dirty="0"/>
              <a:t>台のクライアントから </a:t>
            </a:r>
            <a:r>
              <a:rPr lang="en-US" altLang="ja-JP" dirty="0"/>
              <a:t>1 </a:t>
            </a:r>
            <a:r>
              <a:rPr lang="ja-JP" altLang="en-US" dirty="0"/>
              <a:t>台のサーバーへの接続で、内部的に複数のクライアントセッションが確立されていても、これらの重複は排除され、</a:t>
            </a:r>
            <a:r>
              <a:rPr lang="en-US" altLang="ja-JP" dirty="0"/>
              <a:t>1 </a:t>
            </a:r>
            <a:r>
              <a:rPr lang="ja-JP" altLang="en-US" dirty="0"/>
              <a:t>本としてカウントされる。したがって、このフィールドの値は通常は </a:t>
            </a:r>
            <a:r>
              <a:rPr lang="en-US" altLang="ja-JP" dirty="0"/>
              <a:t>0 (</a:t>
            </a:r>
            <a:r>
              <a:rPr lang="ja-JP" altLang="en-US" dirty="0"/>
              <a:t>クライアントが接続していない</a:t>
            </a:r>
            <a:r>
              <a:rPr lang="en-US" altLang="ja-JP" dirty="0"/>
              <a:t>) </a:t>
            </a:r>
            <a:r>
              <a:rPr lang="ja-JP" altLang="en-US" dirty="0"/>
              <a:t>か </a:t>
            </a:r>
            <a:r>
              <a:rPr lang="en-US" altLang="ja-JP" dirty="0"/>
              <a:t>1 (1 </a:t>
            </a:r>
            <a:r>
              <a:rPr lang="ja-JP" altLang="en-US" dirty="0"/>
              <a:t>台のクライアントが接続している</a:t>
            </a:r>
            <a:r>
              <a:rPr lang="en-US" altLang="ja-JP" dirty="0"/>
              <a:t>) </a:t>
            </a:r>
            <a:r>
              <a:rPr lang="ja-JP" altLang="en-US" dirty="0"/>
              <a:t>となる。稀に、同じサーバーに複数のクライアントが無理矢理接続しているケースもあり、その場合は、</a:t>
            </a:r>
            <a:r>
              <a:rPr lang="en-US" altLang="ja-JP" dirty="0"/>
              <a:t>2 </a:t>
            </a:r>
            <a:r>
              <a:rPr lang="ja-JP" altLang="en-US" dirty="0"/>
              <a:t>とか </a:t>
            </a:r>
            <a:r>
              <a:rPr lang="en-US" altLang="ja-JP" dirty="0"/>
              <a:t>3 </a:t>
            </a:r>
            <a:r>
              <a:rPr lang="ja-JP" altLang="en-US" dirty="0"/>
              <a:t>といった値になる</a:t>
            </a:r>
            <a:r>
              <a:rPr lang="ja-JP" altLang="en-US" dirty="0" smtClean="0"/>
              <a:t>。</a:t>
            </a:r>
            <a:endParaRPr lang="ja-JP" altLang="en-US" dirty="0"/>
          </a:p>
        </p:txBody>
      </p:sp>
      <p:sp>
        <p:nvSpPr>
          <p:cNvPr id="6" name="コンテンツ プレースホルダー 1"/>
          <p:cNvSpPr>
            <a:spLocks noGrp="1"/>
          </p:cNvSpPr>
          <p:nvPr>
            <p:ph idx="1"/>
          </p:nvPr>
        </p:nvSpPr>
        <p:spPr>
          <a:xfrm>
            <a:off x="332741" y="1136073"/>
            <a:ext cx="11545223" cy="850382"/>
          </a:xfrm>
        </p:spPr>
        <p:txBody>
          <a:bodyPr>
            <a:normAutofit/>
          </a:bodyPr>
          <a:lstStyle/>
          <a:p>
            <a:r>
              <a:rPr kumimoji="1" lang="ja-JP" altLang="en-US" sz="2400" dirty="0" smtClean="0"/>
              <a:t>サーバーセッション一覧における列の意味は、以下のとおりである。</a:t>
            </a:r>
            <a:endParaRPr kumimoji="1" lang="ja-JP" altLang="en-US" sz="2400" dirty="0"/>
          </a:p>
        </p:txBody>
      </p:sp>
    </p:spTree>
    <p:extLst>
      <p:ext uri="{BB962C8B-B14F-4D97-AF65-F5344CB8AC3E}">
        <p14:creationId xmlns:p14="http://schemas.microsoft.com/office/powerpoint/2010/main" val="26646372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146</a:t>
            </a:fld>
            <a:endParaRPr kumimoji="1" lang="ja-JP" altLang="en-US" dirty="0"/>
          </a:p>
        </p:txBody>
      </p:sp>
      <p:sp>
        <p:nvSpPr>
          <p:cNvPr id="4" name="タイトル 3"/>
          <p:cNvSpPr>
            <a:spLocks noGrp="1"/>
          </p:cNvSpPr>
          <p:nvPr>
            <p:ph type="title"/>
          </p:nvPr>
        </p:nvSpPr>
        <p:spPr/>
        <p:txBody>
          <a:bodyPr>
            <a:noAutofit/>
          </a:bodyPr>
          <a:lstStyle/>
          <a:p>
            <a:r>
              <a:rPr kumimoji="1" lang="en-US" altLang="ja-JP" sz="2800" dirty="0" smtClean="0"/>
              <a:t>8-6. </a:t>
            </a:r>
            <a:r>
              <a:rPr kumimoji="1" lang="ja-JP" altLang="en-US" sz="2800" dirty="0" smtClean="0"/>
              <a:t>コントローラおよび中継ゲートウェイの </a:t>
            </a:r>
            <a:r>
              <a:rPr kumimoji="1" lang="en-US" altLang="ja-JP" sz="2800" dirty="0" smtClean="0"/>
              <a:t>Linux </a:t>
            </a:r>
            <a:r>
              <a:rPr kumimoji="1" lang="ja-JP" altLang="en-US" sz="2800" dirty="0" smtClean="0"/>
              <a:t>カーネルのクオータ値等の推奨設定</a:t>
            </a:r>
            <a:endParaRPr kumimoji="1" lang="ja-JP" altLang="en-US" sz="2800" dirty="0"/>
          </a:p>
        </p:txBody>
      </p:sp>
      <p:sp>
        <p:nvSpPr>
          <p:cNvPr id="5" name="テキスト ボックス 4"/>
          <p:cNvSpPr txBox="1"/>
          <p:nvPr/>
        </p:nvSpPr>
        <p:spPr>
          <a:xfrm>
            <a:off x="774175" y="1216481"/>
            <a:ext cx="3285445" cy="5139869"/>
          </a:xfrm>
          <a:prstGeom prst="rect">
            <a:avLst/>
          </a:prstGeom>
          <a:solidFill>
            <a:schemeClr val="tx1"/>
          </a:solidFill>
        </p:spPr>
        <p:txBody>
          <a:bodyPr wrap="square" rtlCol="0">
            <a:spAutoFit/>
          </a:bodyPr>
          <a:lstStyle/>
          <a:p>
            <a:r>
              <a:rPr lang="en-US" altLang="ja-JP" sz="800" dirty="0">
                <a:solidFill>
                  <a:schemeClr val="bg1"/>
                </a:solidFill>
                <a:latin typeface="Consolas" panose="020B0609020204030204" pitchFamily="49" charset="0"/>
              </a:rPr>
              <a:t># Kernel</a:t>
            </a:r>
          </a:p>
          <a:p>
            <a:r>
              <a:rPr lang="en-US" altLang="ja-JP" sz="800" dirty="0" err="1">
                <a:solidFill>
                  <a:schemeClr val="bg1"/>
                </a:solidFill>
                <a:latin typeface="Consolas" panose="020B0609020204030204" pitchFamily="49" charset="0"/>
              </a:rPr>
              <a:t>kernel.panic</a:t>
            </a:r>
            <a:r>
              <a:rPr lang="en-US" altLang="ja-JP" sz="800" dirty="0">
                <a:solidFill>
                  <a:schemeClr val="bg1"/>
                </a:solidFill>
                <a:latin typeface="Consolas" panose="020B0609020204030204" pitchFamily="49" charset="0"/>
              </a:rPr>
              <a:t>=15</a:t>
            </a:r>
          </a:p>
          <a:p>
            <a:r>
              <a:rPr lang="en-US" altLang="ja-JP" sz="800" dirty="0" err="1">
                <a:solidFill>
                  <a:schemeClr val="bg1"/>
                </a:solidFill>
                <a:latin typeface="Consolas" panose="020B0609020204030204" pitchFamily="49" charset="0"/>
              </a:rPr>
              <a:t>kernel.panic_on_oops</a:t>
            </a:r>
            <a:r>
              <a:rPr lang="en-US" altLang="ja-JP" sz="800" dirty="0">
                <a:solidFill>
                  <a:schemeClr val="bg1"/>
                </a:solidFill>
                <a:latin typeface="Consolas" panose="020B0609020204030204" pitchFamily="49" charset="0"/>
              </a:rPr>
              <a:t>=1</a:t>
            </a:r>
          </a:p>
          <a:p>
            <a:r>
              <a:rPr lang="en-US" altLang="ja-JP" sz="800" dirty="0" err="1">
                <a:solidFill>
                  <a:schemeClr val="bg1"/>
                </a:solidFill>
                <a:latin typeface="Consolas" panose="020B0609020204030204" pitchFamily="49" charset="0"/>
              </a:rPr>
              <a:t>vm.overcommit_memory</a:t>
            </a:r>
            <a:r>
              <a:rPr lang="en-US" altLang="ja-JP" sz="800" dirty="0">
                <a:solidFill>
                  <a:schemeClr val="bg1"/>
                </a:solidFill>
                <a:latin typeface="Consolas" panose="020B0609020204030204" pitchFamily="49" charset="0"/>
              </a:rPr>
              <a:t>=2</a:t>
            </a:r>
          </a:p>
          <a:p>
            <a:r>
              <a:rPr lang="en-US" altLang="ja-JP" sz="800" dirty="0" err="1">
                <a:solidFill>
                  <a:schemeClr val="bg1"/>
                </a:solidFill>
                <a:latin typeface="Consolas" panose="020B0609020204030204" pitchFamily="49" charset="0"/>
              </a:rPr>
              <a:t>vm.overcommit_ratio</a:t>
            </a:r>
            <a:r>
              <a:rPr lang="en-US" altLang="ja-JP" sz="800" dirty="0">
                <a:solidFill>
                  <a:schemeClr val="bg1"/>
                </a:solidFill>
                <a:latin typeface="Consolas" panose="020B0609020204030204" pitchFamily="49" charset="0"/>
              </a:rPr>
              <a:t>=90</a:t>
            </a:r>
          </a:p>
          <a:p>
            <a:r>
              <a:rPr lang="en-US" altLang="ja-JP" sz="800" dirty="0" err="1">
                <a:solidFill>
                  <a:schemeClr val="bg1"/>
                </a:solidFill>
                <a:latin typeface="Consolas" panose="020B0609020204030204" pitchFamily="49" charset="0"/>
              </a:rPr>
              <a:t>vm.panic_on_oom</a:t>
            </a:r>
            <a:r>
              <a:rPr lang="en-US" altLang="ja-JP" sz="800" dirty="0">
                <a:solidFill>
                  <a:schemeClr val="bg1"/>
                </a:solidFill>
                <a:latin typeface="Consolas" panose="020B0609020204030204" pitchFamily="49" charset="0"/>
              </a:rPr>
              <a:t>=0</a:t>
            </a:r>
          </a:p>
          <a:p>
            <a:r>
              <a:rPr lang="en-US" altLang="ja-JP" sz="800" dirty="0" err="1">
                <a:solidFill>
                  <a:schemeClr val="bg1"/>
                </a:solidFill>
                <a:latin typeface="Consolas" panose="020B0609020204030204" pitchFamily="49" charset="0"/>
              </a:rPr>
              <a:t>vm.oom_kill_allocating_task</a:t>
            </a:r>
            <a:r>
              <a:rPr lang="en-US" altLang="ja-JP" sz="800" dirty="0">
                <a:solidFill>
                  <a:schemeClr val="bg1"/>
                </a:solidFill>
                <a:latin typeface="Consolas" panose="020B0609020204030204" pitchFamily="49" charset="0"/>
              </a:rPr>
              <a:t>=1</a:t>
            </a:r>
          </a:p>
          <a:p>
            <a:r>
              <a:rPr lang="en-US" altLang="ja-JP" sz="800" dirty="0" err="1">
                <a:solidFill>
                  <a:schemeClr val="bg1"/>
                </a:solidFill>
                <a:latin typeface="Consolas" panose="020B0609020204030204" pitchFamily="49" charset="0"/>
              </a:rPr>
              <a:t>kernel.sysrq</a:t>
            </a:r>
            <a:r>
              <a:rPr lang="en-US" altLang="ja-JP" sz="800" dirty="0">
                <a:solidFill>
                  <a:schemeClr val="bg1"/>
                </a:solidFill>
                <a:latin typeface="Consolas" panose="020B0609020204030204" pitchFamily="49" charset="0"/>
              </a:rPr>
              <a:t>=0</a:t>
            </a:r>
          </a:p>
          <a:p>
            <a:r>
              <a:rPr lang="en-US" altLang="ja-JP" sz="800" dirty="0" err="1">
                <a:solidFill>
                  <a:schemeClr val="bg1"/>
                </a:solidFill>
                <a:latin typeface="Consolas" panose="020B0609020204030204" pitchFamily="49" charset="0"/>
              </a:rPr>
              <a:t>kernel.core_uses_pid</a:t>
            </a:r>
            <a:r>
              <a:rPr lang="en-US" altLang="ja-JP" sz="800" dirty="0">
                <a:solidFill>
                  <a:schemeClr val="bg1"/>
                </a:solidFill>
                <a:latin typeface="Consolas" panose="020B0609020204030204" pitchFamily="49" charset="0"/>
              </a:rPr>
              <a:t>=1</a:t>
            </a:r>
          </a:p>
          <a:p>
            <a:endParaRPr lang="en-US" altLang="ja-JP" sz="800" dirty="0">
              <a:solidFill>
                <a:schemeClr val="bg1"/>
              </a:solidFill>
              <a:latin typeface="Consolas" panose="020B0609020204030204" pitchFamily="49" charset="0"/>
            </a:endParaRPr>
          </a:p>
          <a:p>
            <a:r>
              <a:rPr lang="en-US" altLang="ja-JP" sz="800" dirty="0">
                <a:solidFill>
                  <a:schemeClr val="bg1"/>
                </a:solidFill>
                <a:latin typeface="Consolas" panose="020B0609020204030204" pitchFamily="49" charset="0"/>
              </a:rPr>
              <a:t># Network</a:t>
            </a:r>
          </a:p>
          <a:p>
            <a:r>
              <a:rPr lang="en-US" altLang="ja-JP" sz="800" dirty="0" err="1">
                <a:solidFill>
                  <a:schemeClr val="bg1"/>
                </a:solidFill>
                <a:latin typeface="Consolas" panose="020B0609020204030204" pitchFamily="49" charset="0"/>
              </a:rPr>
              <a:t>net.core.rmem_default</a:t>
            </a:r>
            <a:r>
              <a:rPr lang="en-US" altLang="ja-JP" sz="800" dirty="0">
                <a:solidFill>
                  <a:schemeClr val="bg1"/>
                </a:solidFill>
                <a:latin typeface="Consolas" panose="020B0609020204030204" pitchFamily="49" charset="0"/>
              </a:rPr>
              <a:t>=16777216</a:t>
            </a:r>
          </a:p>
          <a:p>
            <a:r>
              <a:rPr lang="en-US" altLang="ja-JP" sz="800" dirty="0" err="1">
                <a:solidFill>
                  <a:schemeClr val="bg1"/>
                </a:solidFill>
                <a:latin typeface="Consolas" panose="020B0609020204030204" pitchFamily="49" charset="0"/>
              </a:rPr>
              <a:t>net.core.rmem_max</a:t>
            </a:r>
            <a:r>
              <a:rPr lang="en-US" altLang="ja-JP" sz="800" dirty="0">
                <a:solidFill>
                  <a:schemeClr val="bg1"/>
                </a:solidFill>
                <a:latin typeface="Consolas" panose="020B0609020204030204" pitchFamily="49" charset="0"/>
              </a:rPr>
              <a:t>=16777216</a:t>
            </a:r>
          </a:p>
          <a:p>
            <a:r>
              <a:rPr lang="en-US" altLang="ja-JP" sz="800" dirty="0" err="1">
                <a:solidFill>
                  <a:schemeClr val="bg1"/>
                </a:solidFill>
                <a:latin typeface="Consolas" panose="020B0609020204030204" pitchFamily="49" charset="0"/>
              </a:rPr>
              <a:t>net.core.wmem_default</a:t>
            </a:r>
            <a:r>
              <a:rPr lang="en-US" altLang="ja-JP" sz="800" dirty="0">
                <a:solidFill>
                  <a:schemeClr val="bg1"/>
                </a:solidFill>
                <a:latin typeface="Consolas" panose="020B0609020204030204" pitchFamily="49" charset="0"/>
              </a:rPr>
              <a:t>=16777216</a:t>
            </a:r>
          </a:p>
          <a:p>
            <a:r>
              <a:rPr lang="en-US" altLang="ja-JP" sz="800" dirty="0" err="1">
                <a:solidFill>
                  <a:schemeClr val="bg1"/>
                </a:solidFill>
                <a:latin typeface="Consolas" panose="020B0609020204030204" pitchFamily="49" charset="0"/>
              </a:rPr>
              <a:t>net.core.wmem_max</a:t>
            </a:r>
            <a:r>
              <a:rPr lang="en-US" altLang="ja-JP" sz="800" dirty="0">
                <a:solidFill>
                  <a:schemeClr val="bg1"/>
                </a:solidFill>
                <a:latin typeface="Consolas" panose="020B0609020204030204" pitchFamily="49" charset="0"/>
              </a:rPr>
              <a:t>=16777216</a:t>
            </a:r>
          </a:p>
          <a:p>
            <a:endParaRPr lang="en-US" altLang="ja-JP" sz="800" dirty="0">
              <a:solidFill>
                <a:schemeClr val="bg1"/>
              </a:solidFill>
              <a:latin typeface="Consolas" panose="020B0609020204030204" pitchFamily="49" charset="0"/>
            </a:endParaRPr>
          </a:p>
          <a:p>
            <a:r>
              <a:rPr lang="en-US" altLang="ja-JP" sz="800" dirty="0">
                <a:solidFill>
                  <a:schemeClr val="bg1"/>
                </a:solidFill>
                <a:latin typeface="Consolas" panose="020B0609020204030204" pitchFamily="49" charset="0"/>
              </a:rPr>
              <a:t># for busy servers</a:t>
            </a:r>
          </a:p>
          <a:p>
            <a:r>
              <a:rPr lang="en-US" altLang="ja-JP" sz="800" dirty="0" err="1">
                <a:solidFill>
                  <a:schemeClr val="bg1"/>
                </a:solidFill>
                <a:latin typeface="Consolas" panose="020B0609020204030204" pitchFamily="49" charset="0"/>
              </a:rPr>
              <a:t>net.core.somaxconn</a:t>
            </a:r>
            <a:r>
              <a:rPr lang="en-US" altLang="ja-JP" sz="800" dirty="0">
                <a:solidFill>
                  <a:schemeClr val="bg1"/>
                </a:solidFill>
                <a:latin typeface="Consolas" panose="020B0609020204030204" pitchFamily="49" charset="0"/>
              </a:rPr>
              <a:t>=1024</a:t>
            </a:r>
          </a:p>
          <a:p>
            <a:r>
              <a:rPr lang="en-US" altLang="ja-JP" sz="800" dirty="0">
                <a:solidFill>
                  <a:schemeClr val="bg1"/>
                </a:solidFill>
                <a:latin typeface="Consolas" panose="020B0609020204030204" pitchFamily="49" charset="0"/>
              </a:rPr>
              <a:t>net.ipv4.tcp_rfc1337=1</a:t>
            </a:r>
          </a:p>
          <a:p>
            <a:r>
              <a:rPr lang="en-US" altLang="ja-JP" sz="800" dirty="0">
                <a:solidFill>
                  <a:schemeClr val="bg1"/>
                </a:solidFill>
                <a:latin typeface="Consolas" panose="020B0609020204030204" pitchFamily="49" charset="0"/>
              </a:rPr>
              <a:t>net.ipv4.tcp_tw_reuse=1</a:t>
            </a:r>
          </a:p>
          <a:p>
            <a:r>
              <a:rPr lang="en-US" altLang="ja-JP" sz="800" dirty="0">
                <a:solidFill>
                  <a:schemeClr val="bg1"/>
                </a:solidFill>
                <a:latin typeface="Consolas" panose="020B0609020204030204" pitchFamily="49" charset="0"/>
              </a:rPr>
              <a:t>net.ipv4.tcp_max_syn_backlog=1024</a:t>
            </a:r>
          </a:p>
          <a:p>
            <a:r>
              <a:rPr lang="en-US" altLang="ja-JP" sz="800" dirty="0">
                <a:solidFill>
                  <a:schemeClr val="bg1"/>
                </a:solidFill>
                <a:latin typeface="Consolas" panose="020B0609020204030204" pitchFamily="49" charset="0"/>
              </a:rPr>
              <a:t>net.ipv4.tcp_fin_timeout=4</a:t>
            </a:r>
          </a:p>
          <a:p>
            <a:r>
              <a:rPr lang="en-US" altLang="ja-JP" sz="800" dirty="0">
                <a:solidFill>
                  <a:schemeClr val="bg1"/>
                </a:solidFill>
                <a:latin typeface="Consolas" panose="020B0609020204030204" pitchFamily="49" charset="0"/>
              </a:rPr>
              <a:t>net.ipv4.tcp_rmem=4096 87380 5955584</a:t>
            </a:r>
          </a:p>
          <a:p>
            <a:r>
              <a:rPr lang="en-US" altLang="ja-JP" sz="800" dirty="0">
                <a:solidFill>
                  <a:schemeClr val="bg1"/>
                </a:solidFill>
                <a:latin typeface="Consolas" panose="020B0609020204030204" pitchFamily="49" charset="0"/>
              </a:rPr>
              <a:t>net.ipv4.tcp_wmem=4096 65536 5955584</a:t>
            </a:r>
          </a:p>
          <a:p>
            <a:r>
              <a:rPr lang="en-US" altLang="ja-JP" sz="800" dirty="0">
                <a:solidFill>
                  <a:schemeClr val="bg1"/>
                </a:solidFill>
                <a:latin typeface="Consolas" panose="020B0609020204030204" pitchFamily="49" charset="0"/>
              </a:rPr>
              <a:t>net.ipv4.tcp_timestamps=0</a:t>
            </a:r>
          </a:p>
          <a:p>
            <a:endParaRPr lang="en-US" altLang="ja-JP" sz="800" dirty="0">
              <a:solidFill>
                <a:schemeClr val="bg1"/>
              </a:solidFill>
              <a:latin typeface="Consolas" panose="020B0609020204030204" pitchFamily="49" charset="0"/>
            </a:endParaRPr>
          </a:p>
          <a:p>
            <a:r>
              <a:rPr lang="en-US" altLang="ja-JP" sz="800" dirty="0">
                <a:solidFill>
                  <a:schemeClr val="bg1"/>
                </a:solidFill>
                <a:latin typeface="Consolas" panose="020B0609020204030204" pitchFamily="49" charset="0"/>
              </a:rPr>
              <a:t># </a:t>
            </a:r>
            <a:r>
              <a:rPr lang="en-US" altLang="ja-JP" sz="800" dirty="0" err="1">
                <a:solidFill>
                  <a:schemeClr val="bg1"/>
                </a:solidFill>
                <a:latin typeface="Consolas" panose="020B0609020204030204" pitchFamily="49" charset="0"/>
              </a:rPr>
              <a:t>Semaphones</a:t>
            </a:r>
            <a:endParaRPr lang="en-US" altLang="ja-JP" sz="800" dirty="0">
              <a:solidFill>
                <a:schemeClr val="bg1"/>
              </a:solidFill>
              <a:latin typeface="Consolas" panose="020B0609020204030204" pitchFamily="49" charset="0"/>
            </a:endParaRPr>
          </a:p>
          <a:p>
            <a:r>
              <a:rPr lang="en-US" altLang="ja-JP" sz="800" dirty="0" err="1">
                <a:solidFill>
                  <a:schemeClr val="bg1"/>
                </a:solidFill>
                <a:latin typeface="Consolas" panose="020B0609020204030204" pitchFamily="49" charset="0"/>
              </a:rPr>
              <a:t>kernel.sem</a:t>
            </a:r>
            <a:r>
              <a:rPr lang="en-US" altLang="ja-JP" sz="800" dirty="0">
                <a:solidFill>
                  <a:schemeClr val="bg1"/>
                </a:solidFill>
                <a:latin typeface="Consolas" panose="020B0609020204030204" pitchFamily="49" charset="0"/>
              </a:rPr>
              <a:t>=65536 655360 64 655360</a:t>
            </a:r>
          </a:p>
          <a:p>
            <a:r>
              <a:rPr lang="en-US" altLang="ja-JP" sz="800" dirty="0" err="1">
                <a:solidFill>
                  <a:schemeClr val="bg1"/>
                </a:solidFill>
                <a:latin typeface="Consolas" panose="020B0609020204030204" pitchFamily="49" charset="0"/>
              </a:rPr>
              <a:t>kernel.msgmni</a:t>
            </a:r>
            <a:r>
              <a:rPr lang="en-US" altLang="ja-JP" sz="800" dirty="0">
                <a:solidFill>
                  <a:schemeClr val="bg1"/>
                </a:solidFill>
                <a:latin typeface="Consolas" panose="020B0609020204030204" pitchFamily="49" charset="0"/>
              </a:rPr>
              <a:t>=65536</a:t>
            </a:r>
          </a:p>
          <a:p>
            <a:endParaRPr lang="en-US" altLang="ja-JP" sz="800" dirty="0">
              <a:solidFill>
                <a:schemeClr val="bg1"/>
              </a:solidFill>
              <a:latin typeface="Consolas" panose="020B0609020204030204" pitchFamily="49" charset="0"/>
            </a:endParaRPr>
          </a:p>
          <a:p>
            <a:r>
              <a:rPr lang="en-US" altLang="ja-JP" sz="800" dirty="0">
                <a:solidFill>
                  <a:schemeClr val="bg1"/>
                </a:solidFill>
                <a:latin typeface="Consolas" panose="020B0609020204030204" pitchFamily="49" charset="0"/>
              </a:rPr>
              <a:t># Files</a:t>
            </a:r>
          </a:p>
          <a:p>
            <a:r>
              <a:rPr lang="en-US" altLang="ja-JP" sz="800" dirty="0" err="1">
                <a:solidFill>
                  <a:schemeClr val="bg1"/>
                </a:solidFill>
                <a:latin typeface="Consolas" panose="020B0609020204030204" pitchFamily="49" charset="0"/>
              </a:rPr>
              <a:t>fs.inotify.max_queued_events</a:t>
            </a:r>
            <a:r>
              <a:rPr lang="en-US" altLang="ja-JP" sz="800" dirty="0">
                <a:solidFill>
                  <a:schemeClr val="bg1"/>
                </a:solidFill>
                <a:latin typeface="Consolas" panose="020B0609020204030204" pitchFamily="49" charset="0"/>
              </a:rPr>
              <a:t>=1048576</a:t>
            </a:r>
          </a:p>
          <a:p>
            <a:r>
              <a:rPr lang="en-US" altLang="ja-JP" sz="800" dirty="0" err="1">
                <a:solidFill>
                  <a:schemeClr val="bg1"/>
                </a:solidFill>
                <a:latin typeface="Consolas" panose="020B0609020204030204" pitchFamily="49" charset="0"/>
              </a:rPr>
              <a:t>fs.inotify.max_user_instances</a:t>
            </a:r>
            <a:r>
              <a:rPr lang="en-US" altLang="ja-JP" sz="800" dirty="0">
                <a:solidFill>
                  <a:schemeClr val="bg1"/>
                </a:solidFill>
                <a:latin typeface="Consolas" panose="020B0609020204030204" pitchFamily="49" charset="0"/>
              </a:rPr>
              <a:t>=1048576</a:t>
            </a:r>
          </a:p>
          <a:p>
            <a:r>
              <a:rPr lang="en-US" altLang="ja-JP" sz="800" dirty="0" err="1">
                <a:solidFill>
                  <a:schemeClr val="bg1"/>
                </a:solidFill>
                <a:latin typeface="Consolas" panose="020B0609020204030204" pitchFamily="49" charset="0"/>
              </a:rPr>
              <a:t>fs.inotify.max_user_watches</a:t>
            </a:r>
            <a:r>
              <a:rPr lang="en-US" altLang="ja-JP" sz="800" dirty="0">
                <a:solidFill>
                  <a:schemeClr val="bg1"/>
                </a:solidFill>
                <a:latin typeface="Consolas" panose="020B0609020204030204" pitchFamily="49" charset="0"/>
              </a:rPr>
              <a:t>=1048576</a:t>
            </a:r>
          </a:p>
          <a:p>
            <a:r>
              <a:rPr lang="en-US" altLang="ja-JP" sz="800" dirty="0" err="1">
                <a:solidFill>
                  <a:schemeClr val="bg1"/>
                </a:solidFill>
                <a:latin typeface="Consolas" panose="020B0609020204030204" pitchFamily="49" charset="0"/>
              </a:rPr>
              <a:t>fs.file</a:t>
            </a:r>
            <a:r>
              <a:rPr lang="en-US" altLang="ja-JP" sz="800" dirty="0">
                <a:solidFill>
                  <a:schemeClr val="bg1"/>
                </a:solidFill>
                <a:latin typeface="Consolas" panose="020B0609020204030204" pitchFamily="49" charset="0"/>
              </a:rPr>
              <a:t>-max=1048575</a:t>
            </a:r>
          </a:p>
          <a:p>
            <a:r>
              <a:rPr lang="en-US" altLang="ja-JP" sz="800" dirty="0" err="1">
                <a:solidFill>
                  <a:schemeClr val="bg1"/>
                </a:solidFill>
                <a:latin typeface="Consolas" panose="020B0609020204030204" pitchFamily="49" charset="0"/>
              </a:rPr>
              <a:t>fs.aio</a:t>
            </a:r>
            <a:r>
              <a:rPr lang="en-US" altLang="ja-JP" sz="800" dirty="0">
                <a:solidFill>
                  <a:schemeClr val="bg1"/>
                </a:solidFill>
                <a:latin typeface="Consolas" panose="020B0609020204030204" pitchFamily="49" charset="0"/>
              </a:rPr>
              <a:t>-max-</a:t>
            </a:r>
            <a:r>
              <a:rPr lang="en-US" altLang="ja-JP" sz="800" dirty="0" err="1">
                <a:solidFill>
                  <a:schemeClr val="bg1"/>
                </a:solidFill>
                <a:latin typeface="Consolas" panose="020B0609020204030204" pitchFamily="49" charset="0"/>
              </a:rPr>
              <a:t>nr</a:t>
            </a:r>
            <a:r>
              <a:rPr lang="en-US" altLang="ja-JP" sz="800" dirty="0">
                <a:solidFill>
                  <a:schemeClr val="bg1"/>
                </a:solidFill>
                <a:latin typeface="Consolas" panose="020B0609020204030204" pitchFamily="49" charset="0"/>
              </a:rPr>
              <a:t>=1048575</a:t>
            </a:r>
          </a:p>
          <a:p>
            <a:r>
              <a:rPr lang="en-US" altLang="ja-JP" sz="800" dirty="0" err="1">
                <a:solidFill>
                  <a:schemeClr val="bg1"/>
                </a:solidFill>
                <a:latin typeface="Consolas" panose="020B0609020204030204" pitchFamily="49" charset="0"/>
              </a:rPr>
              <a:t>kernel.msgmax</a:t>
            </a:r>
            <a:r>
              <a:rPr lang="en-US" altLang="ja-JP" sz="800" dirty="0">
                <a:solidFill>
                  <a:schemeClr val="bg1"/>
                </a:solidFill>
                <a:latin typeface="Consolas" panose="020B0609020204030204" pitchFamily="49" charset="0"/>
              </a:rPr>
              <a:t>=1048575</a:t>
            </a:r>
          </a:p>
          <a:p>
            <a:r>
              <a:rPr lang="en-US" altLang="ja-JP" sz="800" dirty="0" err="1">
                <a:solidFill>
                  <a:schemeClr val="bg1"/>
                </a:solidFill>
                <a:latin typeface="Consolas" panose="020B0609020204030204" pitchFamily="49" charset="0"/>
              </a:rPr>
              <a:t>kernel.msgmnb</a:t>
            </a:r>
            <a:r>
              <a:rPr lang="en-US" altLang="ja-JP" sz="800" dirty="0">
                <a:solidFill>
                  <a:schemeClr val="bg1"/>
                </a:solidFill>
                <a:latin typeface="Consolas" panose="020B0609020204030204" pitchFamily="49" charset="0"/>
              </a:rPr>
              <a:t>=1048575</a:t>
            </a:r>
          </a:p>
          <a:p>
            <a:r>
              <a:rPr lang="en-US" altLang="ja-JP" sz="800" dirty="0" err="1">
                <a:solidFill>
                  <a:schemeClr val="bg1"/>
                </a:solidFill>
                <a:latin typeface="Consolas" panose="020B0609020204030204" pitchFamily="49" charset="0"/>
              </a:rPr>
              <a:t>kernel.threads</a:t>
            </a:r>
            <a:r>
              <a:rPr lang="en-US" altLang="ja-JP" sz="800" dirty="0">
                <a:solidFill>
                  <a:schemeClr val="bg1"/>
                </a:solidFill>
                <a:latin typeface="Consolas" panose="020B0609020204030204" pitchFamily="49" charset="0"/>
              </a:rPr>
              <a:t>-max=1048575</a:t>
            </a:r>
          </a:p>
          <a:p>
            <a:r>
              <a:rPr lang="en-US" altLang="ja-JP" sz="800" dirty="0" err="1">
                <a:solidFill>
                  <a:schemeClr val="bg1"/>
                </a:solidFill>
                <a:latin typeface="Consolas" panose="020B0609020204030204" pitchFamily="49" charset="0"/>
              </a:rPr>
              <a:t>net.core.netdev_max_backlog</a:t>
            </a:r>
            <a:r>
              <a:rPr lang="en-US" altLang="ja-JP" sz="800" dirty="0">
                <a:solidFill>
                  <a:schemeClr val="bg1"/>
                </a:solidFill>
                <a:latin typeface="Consolas" panose="020B0609020204030204" pitchFamily="49" charset="0"/>
              </a:rPr>
              <a:t>=182757</a:t>
            </a:r>
          </a:p>
          <a:p>
            <a:r>
              <a:rPr lang="en-US" altLang="ja-JP" sz="800" dirty="0" err="1">
                <a:solidFill>
                  <a:schemeClr val="bg1"/>
                </a:solidFill>
                <a:latin typeface="Consolas" panose="020B0609020204030204" pitchFamily="49" charset="0"/>
              </a:rPr>
              <a:t>vm.max_map_count</a:t>
            </a:r>
            <a:r>
              <a:rPr lang="en-US" altLang="ja-JP" sz="800" dirty="0">
                <a:solidFill>
                  <a:schemeClr val="bg1"/>
                </a:solidFill>
                <a:latin typeface="Consolas" panose="020B0609020204030204" pitchFamily="49" charset="0"/>
              </a:rPr>
              <a:t>=262144</a:t>
            </a:r>
          </a:p>
        </p:txBody>
      </p:sp>
      <p:sp>
        <p:nvSpPr>
          <p:cNvPr id="7" name="テキスト ボックス 6"/>
          <p:cNvSpPr txBox="1"/>
          <p:nvPr/>
        </p:nvSpPr>
        <p:spPr>
          <a:xfrm>
            <a:off x="4619297" y="1216481"/>
            <a:ext cx="6440213" cy="4524315"/>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t>
            </a:r>
            <a:r>
              <a:rPr lang="en-US" altLang="ja-JP" dirty="0" err="1" smtClean="0"/>
              <a:t>etc</a:t>
            </a:r>
            <a:r>
              <a:rPr lang="en-US" altLang="ja-JP" dirty="0" smtClean="0"/>
              <a:t>/</a:t>
            </a:r>
            <a:r>
              <a:rPr lang="en-US" altLang="ja-JP" dirty="0" err="1" smtClean="0"/>
              <a:t>sysctl.conf</a:t>
            </a:r>
            <a:r>
              <a:rPr lang="ja-JP" altLang="en-US" dirty="0" smtClean="0"/>
              <a:t> を編集することにより、</a:t>
            </a:r>
            <a:r>
              <a:rPr lang="en-US" altLang="ja-JP" dirty="0" smtClean="0"/>
              <a:t>Linux </a:t>
            </a:r>
            <a:r>
              <a:rPr kumimoji="1" lang="ja-JP" altLang="en-US" dirty="0" smtClean="0"/>
              <a:t>カーネルのパラメータをチューニングすることができる。</a:t>
            </a:r>
            <a:endParaRPr kumimoji="1" lang="en-US" altLang="ja-JP" dirty="0" smtClean="0"/>
          </a:p>
          <a:p>
            <a:pPr marL="285750" indent="-285750">
              <a:buFont typeface="Arial" panose="020B0604020202020204" pitchFamily="34" charset="0"/>
              <a:buChar char="•"/>
            </a:pPr>
            <a:r>
              <a:rPr kumimoji="1" lang="ja-JP" altLang="en-US" dirty="0" smtClean="0"/>
              <a:t>パラメータのチューニングには、色々な党派があるが、</a:t>
            </a:r>
            <a:r>
              <a:rPr lang="en-US" altLang="ja-JP" dirty="0" smtClean="0"/>
              <a:t>IPA </a:t>
            </a:r>
            <a:r>
              <a:rPr lang="ja-JP" altLang="en-US" dirty="0" smtClean="0"/>
              <a:t>で現在運用している「シン・テレワークシステム」のゲートウェイは、左のようなパラメータを指定している。</a:t>
            </a:r>
            <a:endParaRPr lang="en-US" altLang="ja-JP" dirty="0" smtClean="0"/>
          </a:p>
          <a:p>
            <a:pPr marL="285750" indent="-285750">
              <a:buFont typeface="Arial" panose="020B0604020202020204" pitchFamily="34" charset="0"/>
              <a:buChar char="•"/>
            </a:pPr>
            <a:r>
              <a:rPr kumimoji="1" lang="ja-JP" altLang="en-US" dirty="0" smtClean="0"/>
              <a:t>大量の </a:t>
            </a:r>
            <a:r>
              <a:rPr kumimoji="1" lang="en-US" altLang="ja-JP" dirty="0" smtClean="0"/>
              <a:t>FD (</a:t>
            </a:r>
            <a:r>
              <a:rPr kumimoji="1" lang="ja-JP" altLang="en-US" dirty="0" smtClean="0"/>
              <a:t>ファイル・ディスクリプタ</a:t>
            </a:r>
            <a:r>
              <a:rPr kumimoji="1" lang="en-US" altLang="ja-JP" dirty="0" smtClean="0"/>
              <a:t>) </a:t>
            </a:r>
            <a:r>
              <a:rPr kumimoji="1" lang="ja-JP" altLang="en-US" dirty="0" smtClean="0"/>
              <a:t>やソケットを使用した処理をエラーなく行なうために、左記を参考にして、十分なスケーラビリティ設定を行なうことがのぞましい。</a:t>
            </a:r>
            <a:endParaRPr kumimoji="1" lang="en-US" altLang="ja-JP" dirty="0" smtClean="0"/>
          </a:p>
          <a:p>
            <a:pPr marL="285750" indent="-285750">
              <a:buFont typeface="Arial" panose="020B0604020202020204" pitchFamily="34" charset="0"/>
              <a:buChar char="•"/>
            </a:pPr>
            <a:r>
              <a:rPr kumimoji="1" lang="ja-JP" altLang="en-US" dirty="0" smtClean="0"/>
              <a:t>また、カーネルの </a:t>
            </a:r>
            <a:r>
              <a:rPr kumimoji="1" lang="en-US" altLang="ja-JP" dirty="0" smtClean="0"/>
              <a:t>limits </a:t>
            </a:r>
            <a:r>
              <a:rPr kumimoji="1" lang="ja-JP" altLang="en-US" dirty="0" smtClean="0"/>
              <a:t>変数について、</a:t>
            </a:r>
            <a:r>
              <a:rPr kumimoji="1" lang="en-US" altLang="ja-JP" dirty="0" smtClean="0"/>
              <a:t/>
            </a:r>
            <a:br>
              <a:rPr kumimoji="1" lang="en-US" altLang="ja-JP" dirty="0" smtClean="0"/>
            </a:br>
            <a:r>
              <a:rPr kumimoji="1" lang="en-US" altLang="ja-JP" dirty="0" err="1" smtClean="0"/>
              <a:t>nofile</a:t>
            </a:r>
            <a:r>
              <a:rPr kumimoji="1" lang="en-US" altLang="ja-JP" dirty="0" smtClean="0"/>
              <a:t>, </a:t>
            </a:r>
            <a:r>
              <a:rPr kumimoji="1" lang="en-US" altLang="ja-JP" dirty="0" err="1" smtClean="0"/>
              <a:t>nproc</a:t>
            </a:r>
            <a:r>
              <a:rPr lang="en-US" altLang="ja-JP" dirty="0"/>
              <a:t>, </a:t>
            </a:r>
            <a:r>
              <a:rPr lang="en-US" altLang="ja-JP" dirty="0" err="1" smtClean="0"/>
              <a:t>sigpending</a:t>
            </a:r>
            <a:r>
              <a:rPr lang="en-US" altLang="ja-JP" dirty="0" smtClean="0"/>
              <a:t> </a:t>
            </a:r>
            <a:r>
              <a:rPr lang="ja-JP" altLang="en-US" dirty="0" smtClean="0"/>
              <a:t>はいずれも大きな値 </a:t>
            </a:r>
            <a:r>
              <a:rPr lang="en-US" altLang="ja-JP" dirty="0" smtClean="0"/>
              <a:t>(</a:t>
            </a:r>
            <a:r>
              <a:rPr lang="ja-JP" altLang="en-US" dirty="0" smtClean="0"/>
              <a:t>例</a:t>
            </a:r>
            <a:r>
              <a:rPr lang="en-US" altLang="ja-JP" dirty="0"/>
              <a:t>: </a:t>
            </a:r>
            <a:r>
              <a:rPr lang="en-US" altLang="ja-JP" dirty="0" smtClean="0"/>
              <a:t>1048575)</a:t>
            </a:r>
            <a:r>
              <a:rPr lang="ja-JP" altLang="en-US" dirty="0" err="1" smtClean="0"/>
              <a:t>、</a:t>
            </a:r>
            <a:r>
              <a:rPr lang="ja-JP" altLang="en-US" dirty="0" smtClean="0"/>
              <a:t/>
            </a:r>
            <a:br>
              <a:rPr lang="ja-JP" altLang="en-US" dirty="0" smtClean="0"/>
            </a:br>
            <a:r>
              <a:rPr lang="en-US" altLang="ja-JP" dirty="0" err="1" smtClean="0"/>
              <a:t>memlock</a:t>
            </a:r>
            <a:r>
              <a:rPr lang="en-US" altLang="ja-JP" dirty="0" smtClean="0"/>
              <a:t> </a:t>
            </a:r>
            <a:r>
              <a:rPr lang="ja-JP" altLang="en-US" dirty="0" smtClean="0"/>
              <a:t>は </a:t>
            </a:r>
            <a:r>
              <a:rPr lang="en-US" altLang="ja-JP" dirty="0" smtClean="0"/>
              <a:t>unlimited </a:t>
            </a:r>
            <a:r>
              <a:rPr lang="ja-JP" altLang="en-US" dirty="0" smtClean="0"/>
              <a:t>と指定することが望ましい。</a:t>
            </a:r>
            <a:endParaRPr lang="en-US" altLang="ja-JP" dirty="0" smtClean="0"/>
          </a:p>
          <a:p>
            <a:pPr marL="285750" indent="-285750">
              <a:buFont typeface="Arial" panose="020B0604020202020204" pitchFamily="34" charset="0"/>
              <a:buChar char="•"/>
            </a:pPr>
            <a:r>
              <a:rPr kumimoji="1" lang="ja-JP" altLang="en-US" dirty="0" smtClean="0"/>
              <a:t>これらのチューニングを行なわない場合、パフォーマンスが劣化したり、大量の接続が同時にあった場合に予期せぬ動作が発生したりすることがある。</a:t>
            </a:r>
            <a:endParaRPr kumimoji="1" lang="en-US" altLang="ja-JP" dirty="0" smtClean="0"/>
          </a:p>
          <a:p>
            <a:pPr marL="285750" indent="-285750">
              <a:buFont typeface="Arial" panose="020B0604020202020204" pitchFamily="34" charset="0"/>
              <a:buChar char="•"/>
            </a:pPr>
            <a:r>
              <a:rPr kumimoji="1" lang="ja-JP" altLang="en-US" dirty="0" smtClean="0"/>
              <a:t>詳しくは、利用したい </a:t>
            </a:r>
            <a:r>
              <a:rPr kumimoji="1" lang="en-US" altLang="ja-JP" dirty="0" smtClean="0"/>
              <a:t>Linux </a:t>
            </a:r>
            <a:r>
              <a:rPr kumimoji="1" lang="ja-JP" altLang="en-US" dirty="0" smtClean="0"/>
              <a:t>カーネルバージョンやディストリビューションのマニュアルを参照すること。</a:t>
            </a:r>
            <a:endParaRPr kumimoji="1" lang="ja-JP" altLang="en-US" dirty="0"/>
          </a:p>
        </p:txBody>
      </p:sp>
    </p:spTree>
    <p:extLst>
      <p:ext uri="{BB962C8B-B14F-4D97-AF65-F5344CB8AC3E}">
        <p14:creationId xmlns:p14="http://schemas.microsoft.com/office/powerpoint/2010/main" val="3792123655"/>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047451"/>
          </a:xfrm>
        </p:spPr>
        <p:txBody>
          <a:bodyPr>
            <a:normAutofit/>
          </a:bodyPr>
          <a:lstStyle/>
          <a:p>
            <a:r>
              <a:rPr kumimoji="1" lang="ja-JP" altLang="en-US" sz="1600" dirty="0" smtClean="0"/>
              <a:t>中継ゲートウェイの </a:t>
            </a:r>
            <a:r>
              <a:rPr kumimoji="1" lang="en-US" altLang="ja-JP" sz="1600" dirty="0" smtClean="0"/>
              <a:t>bin </a:t>
            </a:r>
            <a:r>
              <a:rPr kumimoji="1" lang="ja-JP" altLang="en-US" sz="1600" dirty="0" smtClean="0"/>
              <a:t>ディレクトリにある </a:t>
            </a:r>
            <a:r>
              <a:rPr kumimoji="1" lang="en-US" altLang="ja-JP" sz="1600" dirty="0" smtClean="0"/>
              <a:t>“ThinGate.ini” </a:t>
            </a:r>
            <a:r>
              <a:rPr kumimoji="1" lang="ja-JP" altLang="en-US" sz="1600" dirty="0" smtClean="0"/>
              <a:t>ファイルを編集することで、中継ゲートウェイの動作を変更可能である。</a:t>
            </a:r>
            <a:r>
              <a:rPr kumimoji="1" lang="en-US" altLang="ja-JP" sz="1600" dirty="0" smtClean="0"/>
              <a:t>(</a:t>
            </a:r>
            <a:r>
              <a:rPr kumimoji="1" lang="ja-JP" altLang="en-US" sz="1600" dirty="0" smtClean="0"/>
              <a:t>いずれもデーモン再起動が必要</a:t>
            </a:r>
            <a:r>
              <a:rPr kumimoji="1" lang="en-US" altLang="ja-JP" sz="1600" dirty="0" smtClean="0"/>
              <a:t>)</a:t>
            </a:r>
          </a:p>
          <a:p>
            <a:r>
              <a:rPr kumimoji="1" lang="ja-JP" altLang="en-US" sz="1600" dirty="0" smtClean="0"/>
              <a:t>詳しくはソースコードに含まれる </a:t>
            </a:r>
            <a:r>
              <a:rPr kumimoji="1" lang="en-US" altLang="ja-JP" sz="1600" dirty="0" smtClean="0"/>
              <a:t>ThinGate</a:t>
            </a:r>
            <a:r>
              <a:rPr lang="en-US" altLang="ja-JP" sz="1600" dirty="0" smtClean="0"/>
              <a:t>_HyperScale.ini </a:t>
            </a:r>
            <a:r>
              <a:rPr lang="ja-JP" altLang="en-US" sz="1600" dirty="0" smtClean="0"/>
              <a:t>ファイルのサンプルに日本語でコメントが書かれているが、以下に例示する。</a:t>
            </a:r>
            <a:endParaRPr kumimoji="1" lang="ja-JP" altLang="en-US" sz="16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147</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smtClean="0"/>
              <a:t>8-7. </a:t>
            </a:r>
            <a:r>
              <a:rPr kumimoji="1" lang="ja-JP" altLang="en-US" dirty="0" smtClean="0"/>
              <a:t>中継ゲートウェイのより詳細な設定</a:t>
            </a:r>
            <a:endParaRPr kumimoji="1" lang="ja-JP" altLang="en-US" dirty="0"/>
          </a:p>
        </p:txBody>
      </p:sp>
      <p:sp>
        <p:nvSpPr>
          <p:cNvPr id="5" name="テキスト ボックス 4"/>
          <p:cNvSpPr txBox="1"/>
          <p:nvPr/>
        </p:nvSpPr>
        <p:spPr>
          <a:xfrm>
            <a:off x="717332" y="1995130"/>
            <a:ext cx="6976241" cy="4832092"/>
          </a:xfrm>
          <a:prstGeom prst="rect">
            <a:avLst/>
          </a:prstGeom>
          <a:noFill/>
        </p:spPr>
        <p:txBody>
          <a:bodyPr wrap="square" rtlCol="0">
            <a:spAutoFit/>
          </a:bodyPr>
          <a:lstStyle/>
          <a:p>
            <a:r>
              <a:rPr lang="en-US" altLang="ja-JP" sz="700" dirty="0"/>
              <a:t>// </a:t>
            </a:r>
            <a:r>
              <a:rPr lang="ja-JP" altLang="en-US" sz="700" dirty="0"/>
              <a:t>動作 </a:t>
            </a:r>
            <a:r>
              <a:rPr lang="en-US" altLang="ja-JP" sz="700" dirty="0"/>
              <a:t>TCP </a:t>
            </a:r>
            <a:r>
              <a:rPr lang="ja-JP" altLang="en-US" sz="700" dirty="0"/>
              <a:t>ポート</a:t>
            </a:r>
          </a:p>
          <a:p>
            <a:r>
              <a:rPr lang="en-US" altLang="ja-JP" sz="700" dirty="0" err="1"/>
              <a:t>ListenPort</a:t>
            </a:r>
            <a:r>
              <a:rPr lang="en-US" altLang="ja-JP" sz="700" dirty="0"/>
              <a:t>            443</a:t>
            </a:r>
          </a:p>
          <a:p>
            <a:r>
              <a:rPr lang="en-US" altLang="ja-JP" sz="700" dirty="0"/>
              <a:t>// </a:t>
            </a:r>
            <a:r>
              <a:rPr lang="ja-JP" altLang="en-US" sz="700" dirty="0"/>
              <a:t>ゲートウェイ証明書</a:t>
            </a:r>
          </a:p>
          <a:p>
            <a:r>
              <a:rPr lang="en-US" altLang="ja-JP" sz="700" dirty="0" err="1"/>
              <a:t>ServerCert</a:t>
            </a:r>
            <a:r>
              <a:rPr lang="en-US" altLang="ja-JP" sz="700" dirty="0"/>
              <a:t>            @ThinGate.cer</a:t>
            </a:r>
          </a:p>
          <a:p>
            <a:r>
              <a:rPr lang="en-US" altLang="ja-JP" sz="700" dirty="0" err="1"/>
              <a:t>ServerKey</a:t>
            </a:r>
            <a:r>
              <a:rPr lang="en-US" altLang="ja-JP" sz="700" dirty="0"/>
              <a:t>             @</a:t>
            </a:r>
            <a:r>
              <a:rPr lang="en-US" altLang="ja-JP" sz="700" dirty="0" err="1"/>
              <a:t>ThinGate.key</a:t>
            </a:r>
            <a:endParaRPr lang="en-US" altLang="ja-JP" sz="700" dirty="0"/>
          </a:p>
          <a:p>
            <a:r>
              <a:rPr lang="en-US" altLang="ja-JP" sz="700" dirty="0"/>
              <a:t>// </a:t>
            </a:r>
            <a:r>
              <a:rPr lang="ja-JP" altLang="en-US" sz="700" dirty="0"/>
              <a:t>ゲートウェイ動作モード </a:t>
            </a:r>
            <a:r>
              <a:rPr lang="en-US" altLang="ja-JP" sz="700" dirty="0"/>
              <a:t>(0: </a:t>
            </a:r>
            <a:r>
              <a:rPr lang="ja-JP" altLang="en-US" sz="700" dirty="0"/>
              <a:t>ハイパースケール、</a:t>
            </a:r>
            <a:r>
              <a:rPr lang="en-US" altLang="ja-JP" sz="700" dirty="0"/>
              <a:t>1: </a:t>
            </a:r>
            <a:r>
              <a:rPr lang="ja-JP" altLang="en-US" sz="700" dirty="0"/>
              <a:t>スタンドアロン</a:t>
            </a:r>
            <a:r>
              <a:rPr lang="en-US" altLang="ja-JP" sz="700" dirty="0"/>
              <a:t>)</a:t>
            </a:r>
          </a:p>
          <a:p>
            <a:r>
              <a:rPr lang="en-US" altLang="ja-JP" sz="700" dirty="0" err="1"/>
              <a:t>StandaloneMode</a:t>
            </a:r>
            <a:r>
              <a:rPr lang="en-US" altLang="ja-JP" sz="700" dirty="0"/>
              <a:t>        0</a:t>
            </a:r>
          </a:p>
          <a:p>
            <a:r>
              <a:rPr lang="en-US" altLang="ja-JP" sz="700" dirty="0"/>
              <a:t>// DNS </a:t>
            </a:r>
            <a:r>
              <a:rPr lang="ja-JP" altLang="en-US" sz="700" dirty="0"/>
              <a:t>逆引きをしない</a:t>
            </a:r>
          </a:p>
          <a:p>
            <a:r>
              <a:rPr lang="en-US" altLang="ja-JP" sz="700" dirty="0" err="1"/>
              <a:t>NoLookupDnsHostname</a:t>
            </a:r>
            <a:r>
              <a:rPr lang="en-US" altLang="ja-JP" sz="700" dirty="0"/>
              <a:t>   0</a:t>
            </a:r>
          </a:p>
          <a:p>
            <a:r>
              <a:rPr lang="en-US" altLang="ja-JP" sz="700" dirty="0"/>
              <a:t>// </a:t>
            </a:r>
            <a:r>
              <a:rPr lang="ja-JP" altLang="en-US" sz="700" dirty="0"/>
              <a:t>ゲートウェイへの登録を一時的に無効にするかどうかのフラグ</a:t>
            </a:r>
          </a:p>
          <a:p>
            <a:r>
              <a:rPr lang="en-US" altLang="ja-JP" sz="700" dirty="0" err="1"/>
              <a:t>DisableRegister</a:t>
            </a:r>
            <a:r>
              <a:rPr lang="en-US" altLang="ja-JP" sz="700" dirty="0"/>
              <a:t>       0</a:t>
            </a:r>
          </a:p>
          <a:p>
            <a:r>
              <a:rPr lang="en-US" altLang="ja-JP" sz="700" dirty="0"/>
              <a:t>// </a:t>
            </a:r>
            <a:r>
              <a:rPr lang="en-US" altLang="ja-JP" sz="700" dirty="0" err="1"/>
              <a:t>DoS</a:t>
            </a:r>
            <a:r>
              <a:rPr lang="en-US" altLang="ja-JP" sz="700" dirty="0"/>
              <a:t> </a:t>
            </a:r>
            <a:r>
              <a:rPr lang="ja-JP" altLang="en-US" sz="700" dirty="0"/>
              <a:t>攻撃防止を無効にするかどうかのフラグ</a:t>
            </a:r>
          </a:p>
          <a:p>
            <a:r>
              <a:rPr lang="en-US" altLang="ja-JP" sz="700" dirty="0" err="1"/>
              <a:t>DisableDoSProtection</a:t>
            </a:r>
            <a:r>
              <a:rPr lang="en-US" altLang="ja-JP" sz="700" dirty="0"/>
              <a:t>  0</a:t>
            </a:r>
          </a:p>
          <a:p>
            <a:r>
              <a:rPr lang="en-US" altLang="ja-JP" sz="700" dirty="0"/>
              <a:t>// </a:t>
            </a:r>
            <a:r>
              <a:rPr lang="ja-JP" altLang="en-US" sz="700" dirty="0"/>
              <a:t>ゲートウェイとの間の通信間隔 </a:t>
            </a:r>
            <a:r>
              <a:rPr lang="en-US" altLang="ja-JP" sz="700" dirty="0"/>
              <a:t>(</a:t>
            </a:r>
            <a:r>
              <a:rPr lang="ja-JP" altLang="en-US" sz="700" dirty="0"/>
              <a:t>単位</a:t>
            </a:r>
            <a:r>
              <a:rPr lang="en-US" altLang="ja-JP" sz="700" dirty="0"/>
              <a:t>: </a:t>
            </a:r>
            <a:r>
              <a:rPr lang="ja-JP" altLang="en-US" sz="700" dirty="0"/>
              <a:t>ミリ秒</a:t>
            </a:r>
            <a:r>
              <a:rPr lang="en-US" altLang="ja-JP" sz="700" dirty="0"/>
              <a:t>)</a:t>
            </a:r>
          </a:p>
          <a:p>
            <a:r>
              <a:rPr lang="en-US" altLang="ja-JP" sz="700" dirty="0"/>
              <a:t>// (</a:t>
            </a:r>
            <a:r>
              <a:rPr lang="ja-JP" altLang="en-US" sz="700" dirty="0"/>
              <a:t>この値はコントローラのデータベースの </a:t>
            </a:r>
            <a:r>
              <a:rPr lang="en-US" altLang="ja-JP" sz="700" dirty="0"/>
              <a:t>VAR </a:t>
            </a:r>
            <a:r>
              <a:rPr lang="ja-JP" altLang="en-US" sz="700" dirty="0"/>
              <a:t>テーブルの </a:t>
            </a:r>
            <a:r>
              <a:rPr lang="en-US" altLang="ja-JP" sz="700" dirty="0" err="1"/>
              <a:t>GateSettings_Int_ReportInterval</a:t>
            </a:r>
            <a:r>
              <a:rPr lang="en-US" altLang="ja-JP" sz="700" dirty="0"/>
              <a:t> </a:t>
            </a:r>
            <a:r>
              <a:rPr lang="ja-JP" altLang="en-US" sz="700" dirty="0"/>
              <a:t>で上書きされる</a:t>
            </a:r>
            <a:r>
              <a:rPr lang="en-US" altLang="ja-JP" sz="700" dirty="0"/>
              <a:t>)</a:t>
            </a:r>
          </a:p>
          <a:p>
            <a:r>
              <a:rPr lang="en-US" altLang="ja-JP" sz="700" dirty="0" err="1"/>
              <a:t>GatewayInterval</a:t>
            </a:r>
            <a:r>
              <a:rPr lang="en-US" altLang="ja-JP" sz="700" dirty="0"/>
              <a:t>      1000</a:t>
            </a:r>
          </a:p>
          <a:p>
            <a:r>
              <a:rPr lang="en-US" altLang="ja-JP" sz="700" dirty="0"/>
              <a:t>// </a:t>
            </a:r>
            <a:r>
              <a:rPr lang="ja-JP" altLang="en-US" sz="700" dirty="0"/>
              <a:t>エントリの有効期限 </a:t>
            </a:r>
            <a:r>
              <a:rPr lang="en-US" altLang="ja-JP" sz="700" dirty="0"/>
              <a:t>(</a:t>
            </a:r>
            <a:r>
              <a:rPr lang="ja-JP" altLang="en-US" sz="700" dirty="0"/>
              <a:t>単位</a:t>
            </a:r>
            <a:r>
              <a:rPr lang="en-US" altLang="ja-JP" sz="700" dirty="0"/>
              <a:t>: </a:t>
            </a:r>
            <a:r>
              <a:rPr lang="ja-JP" altLang="en-US" sz="700" dirty="0"/>
              <a:t>ミリ秒</a:t>
            </a:r>
            <a:r>
              <a:rPr lang="en-US" altLang="ja-JP" sz="700" dirty="0"/>
              <a:t>)</a:t>
            </a:r>
          </a:p>
          <a:p>
            <a:r>
              <a:rPr lang="en-US" altLang="ja-JP" sz="700" dirty="0"/>
              <a:t>// (</a:t>
            </a:r>
            <a:r>
              <a:rPr lang="ja-JP" altLang="en-US" sz="700" dirty="0"/>
              <a:t>この値はコントローラのデータベースの </a:t>
            </a:r>
            <a:r>
              <a:rPr lang="en-US" altLang="ja-JP" sz="700" dirty="0"/>
              <a:t>VAR </a:t>
            </a:r>
            <a:r>
              <a:rPr lang="ja-JP" altLang="en-US" sz="700" dirty="0"/>
              <a:t>テーブルの </a:t>
            </a:r>
            <a:r>
              <a:rPr lang="en-US" altLang="ja-JP" sz="700" dirty="0" err="1"/>
              <a:t>GateSettings_Int_ReportExpires</a:t>
            </a:r>
            <a:r>
              <a:rPr lang="en-US" altLang="ja-JP" sz="700" dirty="0"/>
              <a:t> </a:t>
            </a:r>
            <a:r>
              <a:rPr lang="ja-JP" altLang="en-US" sz="700" dirty="0"/>
              <a:t>で上書きされる</a:t>
            </a:r>
            <a:r>
              <a:rPr lang="en-US" altLang="ja-JP" sz="700" dirty="0"/>
              <a:t>)</a:t>
            </a:r>
          </a:p>
          <a:p>
            <a:r>
              <a:rPr lang="en-US" altLang="ja-JP" sz="700" dirty="0" err="1"/>
              <a:t>EntryExpires</a:t>
            </a:r>
            <a:r>
              <a:rPr lang="en-US" altLang="ja-JP" sz="700" dirty="0"/>
              <a:t>         20000</a:t>
            </a:r>
          </a:p>
          <a:p>
            <a:r>
              <a:rPr lang="en-US" altLang="ja-JP" sz="700" dirty="0"/>
              <a:t>// </a:t>
            </a:r>
            <a:r>
              <a:rPr lang="ja-JP" altLang="en-US" sz="700" dirty="0"/>
              <a:t>性能基準値 </a:t>
            </a:r>
            <a:r>
              <a:rPr lang="en-US" altLang="ja-JP" sz="700" dirty="0"/>
              <a:t>(</a:t>
            </a:r>
            <a:r>
              <a:rPr lang="ja-JP" altLang="en-US" sz="700" dirty="0"/>
              <a:t>標準は </a:t>
            </a:r>
            <a:r>
              <a:rPr lang="en-US" altLang="ja-JP" sz="700" dirty="0"/>
              <a:t>100)</a:t>
            </a:r>
          </a:p>
          <a:p>
            <a:r>
              <a:rPr lang="en-US" altLang="ja-JP" sz="700" dirty="0"/>
              <a:t>Performance                  100</a:t>
            </a:r>
          </a:p>
          <a:p>
            <a:r>
              <a:rPr lang="en-US" altLang="ja-JP" sz="700" dirty="0"/>
              <a:t>// </a:t>
            </a:r>
            <a:r>
              <a:rPr lang="ja-JP" altLang="en-US" sz="700" dirty="0"/>
              <a:t>プライベート </a:t>
            </a:r>
            <a:r>
              <a:rPr lang="en-US" altLang="ja-JP" sz="700" dirty="0"/>
              <a:t>IP LAN </a:t>
            </a:r>
            <a:r>
              <a:rPr lang="ja-JP" altLang="en-US" sz="700" dirty="0"/>
              <a:t>内での登録を有効にするかどうかのフラグ</a:t>
            </a:r>
          </a:p>
          <a:p>
            <a:r>
              <a:rPr lang="en-US" altLang="ja-JP" sz="700" dirty="0" err="1"/>
              <a:t>AllowPrivateIp</a:t>
            </a:r>
            <a:r>
              <a:rPr lang="en-US" altLang="ja-JP" sz="700" dirty="0"/>
              <a:t>       1</a:t>
            </a:r>
          </a:p>
          <a:p>
            <a:r>
              <a:rPr lang="en-US" altLang="ja-JP" sz="700" dirty="0"/>
              <a:t>// </a:t>
            </a:r>
            <a:r>
              <a:rPr lang="ja-JP" altLang="en-US" sz="700" dirty="0"/>
              <a:t>通信タイムアウト設定 </a:t>
            </a:r>
            <a:r>
              <a:rPr lang="en-US" altLang="ja-JP" sz="700" dirty="0"/>
              <a:t>(</a:t>
            </a:r>
            <a:r>
              <a:rPr lang="ja-JP" altLang="en-US" sz="700" dirty="0"/>
              <a:t>単位</a:t>
            </a:r>
            <a:r>
              <a:rPr lang="en-US" altLang="ja-JP" sz="700" dirty="0"/>
              <a:t>: </a:t>
            </a:r>
            <a:r>
              <a:rPr lang="ja-JP" altLang="en-US" sz="700" dirty="0"/>
              <a:t>ミリ秒</a:t>
            </a:r>
            <a:r>
              <a:rPr lang="en-US" altLang="ja-JP" sz="700" dirty="0"/>
              <a:t>)</a:t>
            </a:r>
          </a:p>
          <a:p>
            <a:r>
              <a:rPr lang="en-US" altLang="ja-JP" sz="700" dirty="0"/>
              <a:t>// (</a:t>
            </a:r>
            <a:r>
              <a:rPr lang="ja-JP" altLang="en-US" sz="700" dirty="0"/>
              <a:t>これらの値はコントローラのデータベースの </a:t>
            </a:r>
            <a:r>
              <a:rPr lang="en-US" altLang="ja-JP" sz="700" dirty="0"/>
              <a:t>VAR </a:t>
            </a:r>
            <a:r>
              <a:rPr lang="ja-JP" altLang="en-US" sz="700" dirty="0"/>
              <a:t>テーブルの</a:t>
            </a:r>
          </a:p>
          <a:p>
            <a:r>
              <a:rPr lang="en-US" altLang="ja-JP" sz="700" dirty="0"/>
              <a:t>//  </a:t>
            </a:r>
            <a:r>
              <a:rPr lang="en-US" altLang="ja-JP" sz="700" dirty="0" err="1"/>
              <a:t>GateSettings_Int_TunnelTimeout</a:t>
            </a:r>
            <a:r>
              <a:rPr lang="en-US" altLang="ja-JP" sz="700" dirty="0"/>
              <a:t>, </a:t>
            </a:r>
            <a:r>
              <a:rPr lang="en-US" altLang="ja-JP" sz="700" dirty="0" err="1"/>
              <a:t>GateSettings_Int_TunnelKeepAlive</a:t>
            </a:r>
            <a:r>
              <a:rPr lang="en-US" altLang="ja-JP" sz="700" dirty="0"/>
              <a:t>,</a:t>
            </a:r>
          </a:p>
          <a:p>
            <a:r>
              <a:rPr lang="en-US" altLang="ja-JP" sz="700" dirty="0"/>
              <a:t>//  </a:t>
            </a:r>
            <a:r>
              <a:rPr lang="en-US" altLang="ja-JP" sz="700" dirty="0" err="1"/>
              <a:t>GateSettings_Int_TunnelUseAggressiveTimeout</a:t>
            </a:r>
            <a:r>
              <a:rPr lang="en-US" altLang="ja-JP" sz="700" dirty="0"/>
              <a:t> </a:t>
            </a:r>
            <a:r>
              <a:rPr lang="ja-JP" altLang="en-US" sz="700" dirty="0"/>
              <a:t>で上書きされる</a:t>
            </a:r>
            <a:r>
              <a:rPr lang="en-US" altLang="ja-JP" sz="700" dirty="0"/>
              <a:t>)</a:t>
            </a:r>
          </a:p>
          <a:p>
            <a:r>
              <a:rPr lang="en-US" altLang="ja-JP" sz="700" dirty="0" err="1"/>
              <a:t>TunnelTimeout</a:t>
            </a:r>
            <a:r>
              <a:rPr lang="en-US" altLang="ja-JP" sz="700" dirty="0"/>
              <a:t>        30000</a:t>
            </a:r>
          </a:p>
          <a:p>
            <a:r>
              <a:rPr lang="en-US" altLang="ja-JP" sz="700" dirty="0" err="1"/>
              <a:t>TunnelKeepAlive</a:t>
            </a:r>
            <a:r>
              <a:rPr lang="en-US" altLang="ja-JP" sz="700" dirty="0"/>
              <a:t>      10000</a:t>
            </a:r>
          </a:p>
          <a:p>
            <a:r>
              <a:rPr lang="en-US" altLang="ja-JP" sz="700" dirty="0" err="1"/>
              <a:t>TunnelUseAggressiveTimeout</a:t>
            </a:r>
            <a:r>
              <a:rPr lang="en-US" altLang="ja-JP" sz="700" dirty="0"/>
              <a:t>  1</a:t>
            </a:r>
          </a:p>
          <a:p>
            <a:r>
              <a:rPr lang="en-US" altLang="ja-JP" sz="700" dirty="0"/>
              <a:t>// Gate </a:t>
            </a:r>
            <a:r>
              <a:rPr lang="ja-JP" altLang="en-US" sz="700" dirty="0"/>
              <a:t>用事前共有キー</a:t>
            </a:r>
          </a:p>
          <a:p>
            <a:r>
              <a:rPr lang="en-US" altLang="ja-JP" sz="700" dirty="0" err="1"/>
              <a:t>GateKey</a:t>
            </a:r>
            <a:r>
              <a:rPr lang="en-US" altLang="ja-JP" sz="700" dirty="0"/>
              <a:t>               gatekey12345</a:t>
            </a:r>
          </a:p>
          <a:p>
            <a:r>
              <a:rPr lang="en-US" altLang="ja-JP" sz="700" dirty="0"/>
              <a:t>// </a:t>
            </a:r>
            <a:r>
              <a:rPr lang="ja-JP" altLang="en-US" sz="700" dirty="0"/>
              <a:t>コントローラの </a:t>
            </a:r>
            <a:r>
              <a:rPr lang="en-US" altLang="ja-JP" sz="700" dirty="0"/>
              <a:t>URL </a:t>
            </a:r>
            <a:r>
              <a:rPr lang="ja-JP" altLang="en-US" sz="700" dirty="0"/>
              <a:t>の指定</a:t>
            </a:r>
          </a:p>
          <a:p>
            <a:r>
              <a:rPr lang="en-US" altLang="ja-JP" sz="700" dirty="0"/>
              <a:t>// </a:t>
            </a:r>
            <a:r>
              <a:rPr lang="ja-JP" altLang="en-US" sz="700" dirty="0"/>
              <a:t>少なくとも </a:t>
            </a:r>
            <a:r>
              <a:rPr lang="en-US" altLang="ja-JP" sz="700" dirty="0"/>
              <a:t>1 </a:t>
            </a:r>
            <a:r>
              <a:rPr lang="ja-JP" altLang="en-US" sz="700" dirty="0"/>
              <a:t>行は </a:t>
            </a:r>
            <a:r>
              <a:rPr lang="en-US" altLang="ja-JP" sz="700" dirty="0" err="1"/>
              <a:t>ControllerUrl</a:t>
            </a:r>
            <a:r>
              <a:rPr lang="en-US" altLang="ja-JP" sz="700" dirty="0"/>
              <a:t> </a:t>
            </a:r>
            <a:r>
              <a:rPr lang="ja-JP" altLang="en-US" sz="700" dirty="0"/>
              <a:t>を指定してください。</a:t>
            </a:r>
          </a:p>
          <a:p>
            <a:r>
              <a:rPr lang="en-US" altLang="ja-JP" sz="700" dirty="0"/>
              <a:t>// </a:t>
            </a:r>
            <a:r>
              <a:rPr lang="ja-JP" altLang="en-US" sz="700" dirty="0"/>
              <a:t>コントローラを冗長化している場合、複数行指定することができます。</a:t>
            </a:r>
          </a:p>
          <a:p>
            <a:r>
              <a:rPr lang="en-US" altLang="ja-JP" sz="700" dirty="0"/>
              <a:t>// </a:t>
            </a:r>
            <a:r>
              <a:rPr lang="ja-JP" altLang="en-US" sz="700" dirty="0"/>
              <a:t>ポートは、コントローラの「制御用 </a:t>
            </a:r>
            <a:r>
              <a:rPr lang="en-US" altLang="ja-JP" sz="700" dirty="0"/>
              <a:t>TCP </a:t>
            </a:r>
            <a:r>
              <a:rPr lang="ja-JP" altLang="en-US" sz="700" dirty="0"/>
              <a:t>ポート」</a:t>
            </a:r>
          </a:p>
          <a:p>
            <a:r>
              <a:rPr lang="en-US" altLang="ja-JP" sz="700" dirty="0"/>
              <a:t>// (IPA-DN-</a:t>
            </a:r>
            <a:r>
              <a:rPr lang="en-US" altLang="ja-JP" sz="700" dirty="0" err="1"/>
              <a:t>ThinController</a:t>
            </a:r>
            <a:r>
              <a:rPr lang="en-US" altLang="ja-JP" sz="700" dirty="0"/>
              <a:t>-Private/</a:t>
            </a:r>
            <a:r>
              <a:rPr lang="en-US" altLang="ja-JP" sz="700" dirty="0" err="1"/>
              <a:t>ThinControllerApp</a:t>
            </a:r>
            <a:r>
              <a:rPr lang="en-US" altLang="ja-JP" sz="700" dirty="0"/>
              <a:t>/Local/</a:t>
            </a:r>
            <a:r>
              <a:rPr lang="en-US" altLang="ja-JP" sz="700" dirty="0" err="1"/>
              <a:t>App_IPA.App.ThinControllerApp</a:t>
            </a:r>
            <a:r>
              <a:rPr lang="en-US" altLang="ja-JP" sz="700" dirty="0"/>
              <a:t>/</a:t>
            </a:r>
          </a:p>
          <a:p>
            <a:r>
              <a:rPr lang="en-US" altLang="ja-JP" sz="700" dirty="0"/>
              <a:t>//  </a:t>
            </a:r>
            <a:r>
              <a:rPr lang="en-US" altLang="ja-JP" sz="700" dirty="0" err="1"/>
              <a:t>Config</a:t>
            </a:r>
            <a:r>
              <a:rPr lang="en-US" altLang="ja-JP" sz="700" dirty="0"/>
              <a:t>/</a:t>
            </a:r>
            <a:r>
              <a:rPr lang="en-US" altLang="ja-JP" sz="700" dirty="0" err="1"/>
              <a:t>AppSettings</a:t>
            </a:r>
            <a:r>
              <a:rPr lang="en-US" altLang="ja-JP" sz="700" dirty="0"/>
              <a:t>/</a:t>
            </a:r>
            <a:r>
              <a:rPr lang="en-US" altLang="ja-JP" sz="700" dirty="0" err="1"/>
              <a:t>ThinControllerApiServerForGateway.json</a:t>
            </a:r>
            <a:r>
              <a:rPr lang="en-US" altLang="ja-JP" sz="700" dirty="0"/>
              <a:t> </a:t>
            </a:r>
            <a:r>
              <a:rPr lang="ja-JP" altLang="en-US" sz="700" dirty="0"/>
              <a:t>で </a:t>
            </a:r>
            <a:r>
              <a:rPr lang="en-US" altLang="ja-JP" sz="700" dirty="0"/>
              <a:t>"</a:t>
            </a:r>
            <a:r>
              <a:rPr lang="en-US" altLang="ja-JP" sz="700" dirty="0" err="1"/>
              <a:t>HttpPorts</a:t>
            </a:r>
            <a:r>
              <a:rPr lang="en-US" altLang="ja-JP" sz="700" dirty="0"/>
              <a:t>" </a:t>
            </a:r>
            <a:r>
              <a:rPr lang="ja-JP" altLang="en-US" sz="700" dirty="0"/>
              <a:t>として指定</a:t>
            </a:r>
          </a:p>
          <a:p>
            <a:r>
              <a:rPr lang="en-US" altLang="ja-JP" sz="700" dirty="0"/>
              <a:t>//  </a:t>
            </a:r>
            <a:r>
              <a:rPr lang="ja-JP" altLang="en-US" sz="700" dirty="0"/>
              <a:t>されているポート</a:t>
            </a:r>
            <a:r>
              <a:rPr lang="en-US" altLang="ja-JP" sz="700" dirty="0"/>
              <a:t>) </a:t>
            </a:r>
            <a:r>
              <a:rPr lang="ja-JP" altLang="en-US" sz="700" dirty="0"/>
              <a:t>を指定してください。</a:t>
            </a:r>
          </a:p>
          <a:p>
            <a:r>
              <a:rPr lang="en-US" altLang="ja-JP" sz="700" dirty="0"/>
              <a:t>// </a:t>
            </a:r>
            <a:r>
              <a:rPr lang="ja-JP" altLang="en-US" sz="700" dirty="0"/>
              <a:t>デフォルトで、「制御用 </a:t>
            </a:r>
            <a:r>
              <a:rPr lang="en-US" altLang="ja-JP" sz="700" dirty="0"/>
              <a:t>TCP </a:t>
            </a:r>
            <a:r>
              <a:rPr lang="ja-JP" altLang="en-US" sz="700" dirty="0"/>
              <a:t>ポート」は </a:t>
            </a:r>
            <a:r>
              <a:rPr lang="en-US" altLang="ja-JP" sz="700" dirty="0"/>
              <a:t>88 </a:t>
            </a:r>
            <a:r>
              <a:rPr lang="ja-JP" altLang="en-US" sz="700" dirty="0"/>
              <a:t>です。</a:t>
            </a:r>
          </a:p>
          <a:p>
            <a:r>
              <a:rPr lang="en-US" altLang="ja-JP" sz="700" dirty="0"/>
              <a:t>// URL </a:t>
            </a:r>
            <a:r>
              <a:rPr lang="ja-JP" altLang="en-US" sz="700" dirty="0"/>
              <a:t>中のホスト部分は、</a:t>
            </a:r>
            <a:r>
              <a:rPr lang="en-US" altLang="ja-JP" sz="700" dirty="0"/>
              <a:t>IP </a:t>
            </a:r>
            <a:r>
              <a:rPr lang="ja-JP" altLang="en-US" sz="700" dirty="0"/>
              <a:t>アドレスでも </a:t>
            </a:r>
            <a:r>
              <a:rPr lang="en-US" altLang="ja-JP" sz="700" dirty="0"/>
              <a:t>FQDN </a:t>
            </a:r>
            <a:r>
              <a:rPr lang="ja-JP" altLang="en-US" sz="700" dirty="0"/>
              <a:t>でも指定することができますが、</a:t>
            </a:r>
          </a:p>
          <a:p>
            <a:r>
              <a:rPr lang="en-US" altLang="ja-JP" sz="700" dirty="0"/>
              <a:t>// </a:t>
            </a:r>
            <a:r>
              <a:rPr lang="ja-JP" altLang="en-US" sz="700" dirty="0"/>
              <a:t>コントローラに到達可能なグローバル </a:t>
            </a:r>
            <a:r>
              <a:rPr lang="en-US" altLang="ja-JP" sz="700" dirty="0"/>
              <a:t>IP </a:t>
            </a:r>
            <a:r>
              <a:rPr lang="ja-JP" altLang="en-US" sz="700" dirty="0"/>
              <a:t>アドレスである必要があります。</a:t>
            </a:r>
          </a:p>
          <a:p>
            <a:r>
              <a:rPr lang="en-US" altLang="ja-JP" sz="700" dirty="0"/>
              <a:t>// (</a:t>
            </a:r>
            <a:r>
              <a:rPr lang="ja-JP" altLang="en-US" sz="700" dirty="0"/>
              <a:t>プライベート </a:t>
            </a:r>
            <a:r>
              <a:rPr lang="en-US" altLang="ja-JP" sz="700" dirty="0"/>
              <a:t>IP </a:t>
            </a:r>
            <a:r>
              <a:rPr lang="ja-JP" altLang="en-US" sz="700" dirty="0"/>
              <a:t>アドレスは指定できません。</a:t>
            </a:r>
            <a:r>
              <a:rPr lang="en-US" altLang="ja-JP" sz="700" dirty="0"/>
              <a:t>)</a:t>
            </a:r>
          </a:p>
          <a:p>
            <a:r>
              <a:rPr lang="en-US" altLang="ja-JP" sz="700" dirty="0" err="1"/>
              <a:t>ControllerUrl</a:t>
            </a:r>
            <a:r>
              <a:rPr lang="en-US" altLang="ja-JP" sz="700" dirty="0"/>
              <a:t>         http://1.2.3.4:88/thincontrol/</a:t>
            </a:r>
            <a:endParaRPr kumimoji="1" lang="ja-JP" altLang="en-US" sz="700" dirty="0"/>
          </a:p>
        </p:txBody>
      </p:sp>
      <p:sp>
        <p:nvSpPr>
          <p:cNvPr id="6" name="正方形/長方形 5"/>
          <p:cNvSpPr/>
          <p:nvPr/>
        </p:nvSpPr>
        <p:spPr>
          <a:xfrm>
            <a:off x="760198" y="2042009"/>
            <a:ext cx="2274664" cy="20673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p:cNvSpPr/>
          <p:nvPr/>
        </p:nvSpPr>
        <p:spPr>
          <a:xfrm>
            <a:off x="752315" y="2765513"/>
            <a:ext cx="2274664" cy="27706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776580" y="3196915"/>
            <a:ext cx="2274664" cy="20673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右矢印 9"/>
          <p:cNvSpPr/>
          <p:nvPr/>
        </p:nvSpPr>
        <p:spPr>
          <a:xfrm>
            <a:off x="3325076" y="1976305"/>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右矢印 10"/>
          <p:cNvSpPr/>
          <p:nvPr/>
        </p:nvSpPr>
        <p:spPr>
          <a:xfrm>
            <a:off x="3379485" y="2711390"/>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右矢印 11"/>
          <p:cNvSpPr/>
          <p:nvPr/>
        </p:nvSpPr>
        <p:spPr>
          <a:xfrm rot="1528082">
            <a:off x="3379484" y="3295914"/>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p:cNvSpPr txBox="1"/>
          <p:nvPr/>
        </p:nvSpPr>
        <p:spPr>
          <a:xfrm>
            <a:off x="4303984" y="1982311"/>
            <a:ext cx="6621829" cy="646331"/>
          </a:xfrm>
          <a:prstGeom prst="rect">
            <a:avLst/>
          </a:prstGeom>
          <a:solidFill>
            <a:srgbClr val="FFFFCC"/>
          </a:solidFill>
          <a:ln w="19050">
            <a:solidFill>
              <a:schemeClr val="tx1"/>
            </a:solidFill>
          </a:ln>
        </p:spPr>
        <p:txBody>
          <a:bodyPr wrap="square" rtlCol="0">
            <a:spAutoFit/>
          </a:bodyPr>
          <a:lstStyle/>
          <a:p>
            <a:r>
              <a:rPr kumimoji="1" lang="ja-JP" altLang="en-US" dirty="0" smtClean="0"/>
              <a:t>中継ゲートウェイの待受け </a:t>
            </a:r>
            <a:r>
              <a:rPr kumimoji="1" lang="en-US" altLang="ja-JP" dirty="0" smtClean="0"/>
              <a:t>TCP </a:t>
            </a:r>
            <a:r>
              <a:rPr kumimoji="1" lang="ja-JP" altLang="en-US" dirty="0" smtClean="0"/>
              <a:t>ポート </a:t>
            </a:r>
            <a:r>
              <a:rPr kumimoji="1" lang="en-US" altLang="ja-JP" dirty="0" smtClean="0"/>
              <a:t>(Listen </a:t>
            </a:r>
            <a:r>
              <a:rPr kumimoji="1" lang="ja-JP" altLang="en-US" dirty="0" smtClean="0"/>
              <a:t>するポート</a:t>
            </a:r>
            <a:r>
              <a:rPr kumimoji="1" lang="en-US" altLang="ja-JP" dirty="0" smtClean="0"/>
              <a:t>) </a:t>
            </a:r>
            <a:r>
              <a:rPr kumimoji="1" lang="ja-JP" altLang="en-US" dirty="0" smtClean="0"/>
              <a:t>を変更することができる。</a:t>
            </a:r>
            <a:endParaRPr lang="ja-JP" altLang="en-US" dirty="0" smtClean="0"/>
          </a:p>
        </p:txBody>
      </p:sp>
      <p:sp>
        <p:nvSpPr>
          <p:cNvPr id="15" name="テキスト ボックス 14"/>
          <p:cNvSpPr txBox="1"/>
          <p:nvPr/>
        </p:nvSpPr>
        <p:spPr>
          <a:xfrm>
            <a:off x="4303983" y="2679890"/>
            <a:ext cx="6621829" cy="646331"/>
          </a:xfrm>
          <a:prstGeom prst="rect">
            <a:avLst/>
          </a:prstGeom>
          <a:solidFill>
            <a:srgbClr val="FFFFCC"/>
          </a:solidFill>
          <a:ln w="19050">
            <a:solidFill>
              <a:schemeClr val="tx1"/>
            </a:solidFill>
          </a:ln>
        </p:spPr>
        <p:txBody>
          <a:bodyPr wrap="square" rtlCol="0">
            <a:spAutoFit/>
          </a:bodyPr>
          <a:lstStyle/>
          <a:p>
            <a:r>
              <a:rPr kumimoji="1" lang="en-US" altLang="ja-JP" dirty="0" smtClean="0"/>
              <a:t>1 </a:t>
            </a:r>
            <a:r>
              <a:rPr kumimoji="1" lang="ja-JP" altLang="en-US" dirty="0" smtClean="0"/>
              <a:t>にすると、</a:t>
            </a:r>
            <a:r>
              <a:rPr kumimoji="1" lang="en-US" altLang="ja-JP" dirty="0" smtClean="0"/>
              <a:t>DNS </a:t>
            </a:r>
            <a:r>
              <a:rPr kumimoji="1" lang="ja-JP" altLang="en-US" dirty="0" smtClean="0"/>
              <a:t>逆引きを無効化できる。接続を受付ける際のパフォーマンスが向上する。</a:t>
            </a:r>
            <a:endParaRPr lang="ja-JP" altLang="en-US" dirty="0" smtClean="0"/>
          </a:p>
        </p:txBody>
      </p:sp>
      <p:sp>
        <p:nvSpPr>
          <p:cNvPr id="16" name="テキスト ボックス 15"/>
          <p:cNvSpPr txBox="1"/>
          <p:nvPr/>
        </p:nvSpPr>
        <p:spPr>
          <a:xfrm>
            <a:off x="4303982" y="3422881"/>
            <a:ext cx="6621829" cy="646331"/>
          </a:xfrm>
          <a:prstGeom prst="rect">
            <a:avLst/>
          </a:prstGeom>
          <a:solidFill>
            <a:srgbClr val="FFFFCC"/>
          </a:solidFill>
          <a:ln w="19050">
            <a:solidFill>
              <a:schemeClr val="tx1"/>
            </a:solidFill>
          </a:ln>
        </p:spPr>
        <p:txBody>
          <a:bodyPr wrap="square" rtlCol="0">
            <a:spAutoFit/>
          </a:bodyPr>
          <a:lstStyle/>
          <a:p>
            <a:r>
              <a:rPr kumimoji="1" lang="en-US" altLang="ja-JP" dirty="0" smtClean="0"/>
              <a:t>1 </a:t>
            </a:r>
            <a:r>
              <a:rPr kumimoji="1" lang="ja-JP" altLang="en-US" dirty="0" smtClean="0"/>
              <a:t>にすると、組み込みの </a:t>
            </a:r>
            <a:r>
              <a:rPr kumimoji="1" lang="en-US" altLang="ja-JP" dirty="0" err="1" smtClean="0"/>
              <a:t>DoS</a:t>
            </a:r>
            <a:r>
              <a:rPr kumimoji="1" lang="en-US" altLang="ja-JP" dirty="0" smtClean="0"/>
              <a:t> </a:t>
            </a:r>
            <a:r>
              <a:rPr kumimoji="1" lang="ja-JP" altLang="en-US" dirty="0" smtClean="0"/>
              <a:t>攻撃対策機能 </a:t>
            </a:r>
            <a:r>
              <a:rPr kumimoji="1" lang="en-US" altLang="ja-JP" dirty="0" smtClean="0"/>
              <a:t>(</a:t>
            </a:r>
            <a:r>
              <a:rPr kumimoji="1" lang="ja-JP" altLang="en-US" dirty="0" smtClean="0"/>
              <a:t>同じ </a:t>
            </a:r>
            <a:r>
              <a:rPr kumimoji="1" lang="en-US" altLang="ja-JP" dirty="0" smtClean="0"/>
              <a:t>IP </a:t>
            </a:r>
            <a:r>
              <a:rPr kumimoji="1" lang="ja-JP" altLang="en-US" dirty="0" smtClean="0"/>
              <a:t>アドレスから大量の接続要求がきた場合に無視する</a:t>
            </a:r>
            <a:r>
              <a:rPr kumimoji="1" lang="en-US" altLang="ja-JP" dirty="0" smtClean="0"/>
              <a:t>) </a:t>
            </a:r>
            <a:r>
              <a:rPr kumimoji="1" lang="ja-JP" altLang="en-US" dirty="0" smtClean="0"/>
              <a:t>を </a:t>
            </a:r>
            <a:r>
              <a:rPr kumimoji="1" lang="en-US" altLang="ja-JP" dirty="0" smtClean="0"/>
              <a:t>OFF </a:t>
            </a:r>
            <a:r>
              <a:rPr kumimoji="1" lang="ja-JP" altLang="en-US" dirty="0" smtClean="0"/>
              <a:t>にすることができる。</a:t>
            </a:r>
            <a:endParaRPr lang="ja-JP" altLang="en-US" dirty="0" smtClean="0"/>
          </a:p>
        </p:txBody>
      </p:sp>
      <p:sp>
        <p:nvSpPr>
          <p:cNvPr id="19" name="正方形/長方形 18"/>
          <p:cNvSpPr/>
          <p:nvPr/>
        </p:nvSpPr>
        <p:spPr>
          <a:xfrm>
            <a:off x="796166" y="4063201"/>
            <a:ext cx="2274664" cy="23290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右矢印 19"/>
          <p:cNvSpPr/>
          <p:nvPr/>
        </p:nvSpPr>
        <p:spPr>
          <a:xfrm rot="1492411">
            <a:off x="3418597" y="4036246"/>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テキスト ボックス 20"/>
          <p:cNvSpPr txBox="1"/>
          <p:nvPr/>
        </p:nvSpPr>
        <p:spPr>
          <a:xfrm>
            <a:off x="4303982" y="4143499"/>
            <a:ext cx="6621829" cy="2585323"/>
          </a:xfrm>
          <a:prstGeom prst="rect">
            <a:avLst/>
          </a:prstGeom>
          <a:solidFill>
            <a:srgbClr val="FFFFCC"/>
          </a:solidFill>
          <a:ln w="19050">
            <a:solidFill>
              <a:schemeClr val="tx1"/>
            </a:solidFill>
          </a:ln>
        </p:spPr>
        <p:txBody>
          <a:bodyPr wrap="square" rtlCol="0">
            <a:spAutoFit/>
          </a:bodyPr>
          <a:lstStyle/>
          <a:p>
            <a:r>
              <a:rPr kumimoji="1" lang="ja-JP" altLang="en-US" dirty="0" smtClean="0"/>
              <a:t>性能基準値は、通常は、</a:t>
            </a:r>
            <a:r>
              <a:rPr kumimoji="1" lang="en-US" altLang="ja-JP" dirty="0" smtClean="0"/>
              <a:t>100 </a:t>
            </a:r>
            <a:r>
              <a:rPr kumimoji="1" lang="ja-JP" altLang="en-US" dirty="0" smtClean="0"/>
              <a:t>である。</a:t>
            </a:r>
            <a:endParaRPr kumimoji="1" lang="en-US" altLang="ja-JP" dirty="0" smtClean="0"/>
          </a:p>
          <a:p>
            <a:r>
              <a:rPr kumimoji="1" lang="ja-JP" altLang="en-US" dirty="0" smtClean="0"/>
              <a:t>ここで、例えば </a:t>
            </a:r>
            <a:r>
              <a:rPr kumimoji="1" lang="en-US" altLang="ja-JP" dirty="0" smtClean="0"/>
              <a:t>2 </a:t>
            </a:r>
            <a:r>
              <a:rPr kumimoji="1" lang="ja-JP" altLang="en-US" dirty="0" smtClean="0"/>
              <a:t>倍くらいのセッションを捌きたいとサービス運用者が判断した特定の中継ゲートウェイノードについて </a:t>
            </a:r>
            <a:r>
              <a:rPr kumimoji="1" lang="en-US" altLang="ja-JP" dirty="0" smtClean="0"/>
              <a:t>200 </a:t>
            </a:r>
            <a:r>
              <a:rPr kumimoji="1" lang="ja-JP" altLang="en-US" dirty="0" smtClean="0"/>
              <a:t>と設定することにより、コントローラは、おおむね </a:t>
            </a:r>
            <a:r>
              <a:rPr kumimoji="1" lang="en-US" altLang="ja-JP" dirty="0" smtClean="0"/>
              <a:t>2 </a:t>
            </a:r>
            <a:r>
              <a:rPr kumimoji="1" lang="ja-JP" altLang="en-US" dirty="0" smtClean="0"/>
              <a:t>倍くらいのセッションがその中継ゲートウェイノードに割当てられるようなロードバランスを実施するようになる。</a:t>
            </a:r>
            <a:endParaRPr kumimoji="1" lang="en-US" altLang="ja-JP" dirty="0" smtClean="0"/>
          </a:p>
          <a:p>
            <a:r>
              <a:rPr lang="ja-JP" altLang="en-US" dirty="0" smtClean="0"/>
              <a:t>たとえば、ある中継ゲートウェイは子どもからもらってきた低速の </a:t>
            </a:r>
            <a:r>
              <a:rPr lang="en-US" altLang="ja-JP" dirty="0" smtClean="0"/>
              <a:t>Celeron </a:t>
            </a:r>
            <a:r>
              <a:rPr lang="ja-JP" altLang="en-US" dirty="0" smtClean="0"/>
              <a:t>ノノート・パソコンを利用しており、別の中継ゲートウェイは電話会社の役員からもらってきた高速な </a:t>
            </a:r>
            <a:r>
              <a:rPr lang="en-US" altLang="ja-JP" dirty="0" smtClean="0"/>
              <a:t>Xeon 48 </a:t>
            </a:r>
            <a:r>
              <a:rPr lang="ja-JP" altLang="en-US" dirty="0" smtClean="0"/>
              <a:t>コア・サーバーを利用している場合は、前者を </a:t>
            </a:r>
            <a:r>
              <a:rPr lang="en-US" altLang="ja-JP" dirty="0" smtClean="0"/>
              <a:t>100</a:t>
            </a:r>
            <a:r>
              <a:rPr lang="ja-JP" altLang="en-US" dirty="0" err="1" smtClean="0"/>
              <a:t>、</a:t>
            </a:r>
            <a:r>
              <a:rPr lang="ja-JP" altLang="en-US" dirty="0" smtClean="0"/>
              <a:t>後者を </a:t>
            </a:r>
            <a:r>
              <a:rPr lang="en-US" altLang="ja-JP" dirty="0" smtClean="0"/>
              <a:t>1000 </a:t>
            </a:r>
            <a:r>
              <a:rPr lang="ja-JP" altLang="en-US" dirty="0" smtClean="0"/>
              <a:t>というように設定するとよい。</a:t>
            </a:r>
          </a:p>
        </p:txBody>
      </p:sp>
    </p:spTree>
    <p:extLst>
      <p:ext uri="{BB962C8B-B14F-4D97-AF65-F5344CB8AC3E}">
        <p14:creationId xmlns:p14="http://schemas.microsoft.com/office/powerpoint/2010/main" val="3997933449"/>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938203"/>
          </a:xfrm>
        </p:spPr>
        <p:txBody>
          <a:bodyPr>
            <a:normAutofit/>
          </a:bodyPr>
          <a:lstStyle/>
          <a:p>
            <a:r>
              <a:rPr kumimoji="1" lang="ja-JP" altLang="en-US" sz="1800" dirty="0" smtClean="0"/>
              <a:t>シン・テレワークシステムでは、クライアントとサーバーは、接続先の中継ゲートウェイが真正であるかどうかを、</a:t>
            </a:r>
            <a:r>
              <a:rPr kumimoji="1" lang="en-US" altLang="ja-JP" sz="1800" dirty="0" smtClean="0"/>
              <a:t>X.509 </a:t>
            </a:r>
            <a:r>
              <a:rPr kumimoji="1" lang="ja-JP" altLang="en-US" sz="1800" dirty="0" smtClean="0"/>
              <a:t>デジタル証明書 </a:t>
            </a:r>
            <a:r>
              <a:rPr kumimoji="1" lang="en-US" altLang="ja-JP" sz="1800" dirty="0" smtClean="0"/>
              <a:t>(RSA </a:t>
            </a:r>
            <a:r>
              <a:rPr kumimoji="1" lang="ja-JP" altLang="en-US" sz="1800" dirty="0" smtClean="0"/>
              <a:t>形式</a:t>
            </a:r>
            <a:r>
              <a:rPr kumimoji="1" lang="en-US" altLang="ja-JP" sz="1800" dirty="0" smtClean="0"/>
              <a:t>) </a:t>
            </a:r>
            <a:r>
              <a:rPr kumimoji="1" lang="ja-JP" altLang="en-US" sz="1800" dirty="0" smtClean="0"/>
              <a:t>により検証する。</a:t>
            </a:r>
            <a:endParaRPr kumimoji="1" lang="en-US" altLang="ja-JP" sz="1800" dirty="0" smtClean="0"/>
          </a:p>
          <a:p>
            <a:r>
              <a:rPr kumimoji="1" lang="ja-JP" altLang="en-US" sz="1800" dirty="0" smtClean="0"/>
              <a:t>シン・テレワークシステムのソースコードには、デフォルトで、サンプル証明書が組み込まれている。</a:t>
            </a:r>
            <a:endParaRPr kumimoji="1" lang="en-US" altLang="ja-JP" sz="1800" dirty="0" smtClean="0"/>
          </a:p>
          <a:p>
            <a:r>
              <a:rPr kumimoji="1" lang="ja-JP" altLang="en-US" sz="1800" dirty="0" smtClean="0"/>
              <a:t>デフォルトのサンプル証明書でも動作するが、信頼できない回線でパケットが書換えられ、中継ゲートウェイの偽物が立てられる可能性を排除するため、独自の </a:t>
            </a:r>
            <a:r>
              <a:rPr kumimoji="1" lang="en-US" altLang="ja-JP" sz="1800" dirty="0" smtClean="0"/>
              <a:t>CA </a:t>
            </a:r>
            <a:r>
              <a:rPr kumimoji="1" lang="ja-JP" altLang="en-US" sz="1800" dirty="0" smtClean="0"/>
              <a:t>および </a:t>
            </a:r>
            <a:r>
              <a:rPr kumimoji="1" lang="en-US" altLang="ja-JP" sz="1800" dirty="0" smtClean="0"/>
              <a:t>CA </a:t>
            </a:r>
            <a:r>
              <a:rPr kumimoji="1" lang="ja-JP" altLang="en-US" sz="1800" dirty="0" smtClean="0"/>
              <a:t>で発行される証明書による検証を行なうことが推奨される。</a:t>
            </a:r>
            <a:endParaRPr kumimoji="1" lang="ja-JP" altLang="en-US" sz="18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148</a:t>
            </a:fld>
            <a:endParaRPr kumimoji="1" lang="ja-JP" altLang="en-US" dirty="0"/>
          </a:p>
        </p:txBody>
      </p:sp>
      <p:sp>
        <p:nvSpPr>
          <p:cNvPr id="4" name="タイトル 3"/>
          <p:cNvSpPr>
            <a:spLocks noGrp="1"/>
          </p:cNvSpPr>
          <p:nvPr>
            <p:ph type="title"/>
          </p:nvPr>
        </p:nvSpPr>
        <p:spPr/>
        <p:txBody>
          <a:bodyPr>
            <a:noAutofit/>
          </a:bodyPr>
          <a:lstStyle/>
          <a:p>
            <a:r>
              <a:rPr kumimoji="1" lang="en-US" altLang="ja-JP" sz="3200" dirty="0" smtClean="0"/>
              <a:t>8-8. </a:t>
            </a:r>
            <a:r>
              <a:rPr kumimoji="1" lang="ja-JP" altLang="en-US" sz="3200" dirty="0" smtClean="0"/>
              <a:t>独自のプライベート </a:t>
            </a:r>
            <a:r>
              <a:rPr kumimoji="1" lang="en-US" altLang="ja-JP" sz="3200" dirty="0" smtClean="0"/>
              <a:t>CA (</a:t>
            </a:r>
            <a:r>
              <a:rPr kumimoji="1" lang="ja-JP" altLang="en-US" sz="3200" dirty="0" smtClean="0"/>
              <a:t>認証局</a:t>
            </a:r>
            <a:r>
              <a:rPr kumimoji="1" lang="en-US" altLang="ja-JP" sz="3200" dirty="0" smtClean="0"/>
              <a:t>) </a:t>
            </a:r>
            <a:r>
              <a:rPr kumimoji="1" lang="ja-JP" altLang="en-US" sz="3200" dirty="0" smtClean="0"/>
              <a:t>の証明書の利用</a:t>
            </a:r>
            <a:endParaRPr kumimoji="1" lang="ja-JP" altLang="en-US" sz="3200" dirty="0"/>
          </a:p>
        </p:txBody>
      </p:sp>
      <p:sp>
        <p:nvSpPr>
          <p:cNvPr id="5" name="テキスト ボックス 4"/>
          <p:cNvSpPr txBox="1"/>
          <p:nvPr/>
        </p:nvSpPr>
        <p:spPr>
          <a:xfrm>
            <a:off x="4635062" y="2844057"/>
            <a:ext cx="4240924" cy="2031325"/>
          </a:xfrm>
          <a:prstGeom prst="rect">
            <a:avLst/>
          </a:prstGeom>
          <a:solidFill>
            <a:srgbClr val="FFFFCC"/>
          </a:solidFill>
          <a:ln w="19050">
            <a:solidFill>
              <a:schemeClr val="tx1"/>
            </a:solidFill>
          </a:ln>
        </p:spPr>
        <p:txBody>
          <a:bodyPr wrap="square" rtlCol="0">
            <a:spAutoFit/>
          </a:bodyPr>
          <a:lstStyle/>
          <a:p>
            <a:r>
              <a:rPr kumimoji="1" lang="ja-JP" altLang="en-US" sz="1400" dirty="0" smtClean="0"/>
              <a:t>中継ゲートウェイ側</a:t>
            </a:r>
            <a:endParaRPr kumimoji="1" lang="en-US" altLang="ja-JP" sz="1400" dirty="0" smtClean="0"/>
          </a:p>
          <a:p>
            <a:pPr marL="285750" indent="-285750">
              <a:buFont typeface="Arial" panose="020B0604020202020204" pitchFamily="34" charset="0"/>
              <a:buChar char="•"/>
            </a:pPr>
            <a:r>
              <a:rPr lang="en-US" altLang="ja-JP" sz="1400" dirty="0" err="1" smtClean="0"/>
              <a:t>src</a:t>
            </a:r>
            <a:r>
              <a:rPr lang="en-US" altLang="ja-JP" sz="1400" dirty="0" smtClean="0"/>
              <a:t>\bin\ThinGate.cer</a:t>
            </a:r>
            <a:br>
              <a:rPr lang="en-US" altLang="ja-JP" sz="1400" dirty="0" smtClean="0"/>
            </a:br>
            <a:r>
              <a:rPr lang="ja-JP" altLang="en-US" sz="1400" dirty="0" smtClean="0"/>
              <a:t>に、ゲートウェイ用の </a:t>
            </a:r>
            <a:r>
              <a:rPr lang="en-US" altLang="ja-JP" sz="1400" dirty="0" smtClean="0"/>
              <a:t>X.509 </a:t>
            </a:r>
            <a:r>
              <a:rPr lang="ja-JP" altLang="en-US" sz="1400" dirty="0" smtClean="0"/>
              <a:t>証明書 </a:t>
            </a:r>
            <a:r>
              <a:rPr lang="en-US" altLang="ja-JP" sz="1400" dirty="0" smtClean="0"/>
              <a:t>(</a:t>
            </a:r>
            <a:r>
              <a:rPr lang="ja-JP" altLang="en-US" sz="1400" dirty="0" smtClean="0"/>
              <a:t>つまり、公開鍵</a:t>
            </a:r>
            <a:r>
              <a:rPr lang="en-US" altLang="ja-JP" sz="1400" dirty="0" smtClean="0"/>
              <a:t>) </a:t>
            </a:r>
            <a:r>
              <a:rPr lang="ja-JP" altLang="en-US" sz="1400" dirty="0" smtClean="0"/>
              <a:t>を置くこと。</a:t>
            </a:r>
            <a:r>
              <a:rPr lang="en-US" altLang="ja-JP" sz="1400" dirty="0"/>
              <a:t> (BASE64 </a:t>
            </a:r>
            <a:r>
              <a:rPr lang="ja-JP" altLang="en-US" sz="1400" dirty="0"/>
              <a:t>エンコード</a:t>
            </a:r>
            <a:r>
              <a:rPr lang="en-US" altLang="ja-JP" sz="1400" dirty="0"/>
              <a:t>)</a:t>
            </a:r>
            <a:endParaRPr lang="en-US" altLang="ja-JP" sz="1400" dirty="0" smtClean="0"/>
          </a:p>
          <a:p>
            <a:pPr marL="285750" indent="-285750">
              <a:buFont typeface="Arial" panose="020B0604020202020204" pitchFamily="34" charset="0"/>
              <a:buChar char="•"/>
            </a:pPr>
            <a:r>
              <a:rPr lang="en-US" altLang="ja-JP" sz="1400" dirty="0" err="1" smtClean="0"/>
              <a:t>src</a:t>
            </a:r>
            <a:r>
              <a:rPr lang="en-US" altLang="ja-JP" sz="1400" dirty="0" smtClean="0"/>
              <a:t>\bin\</a:t>
            </a:r>
            <a:r>
              <a:rPr lang="en-US" altLang="ja-JP" sz="1400" dirty="0" err="1" smtClean="0"/>
              <a:t>ThinGate.key</a:t>
            </a:r>
            <a:r>
              <a:rPr lang="en-US" altLang="ja-JP" sz="1400" dirty="0" smtClean="0"/>
              <a:t/>
            </a:r>
            <a:br>
              <a:rPr lang="en-US" altLang="ja-JP" sz="1400" dirty="0" smtClean="0"/>
            </a:br>
            <a:r>
              <a:rPr lang="ja-JP" altLang="en-US" sz="1400" dirty="0" smtClean="0"/>
              <a:t>に、ゲートウェイ用の </a:t>
            </a:r>
            <a:r>
              <a:rPr lang="en-US" altLang="ja-JP" sz="1400" dirty="0" smtClean="0"/>
              <a:t>X.509 </a:t>
            </a:r>
            <a:r>
              <a:rPr lang="ja-JP" altLang="en-US" sz="1400" dirty="0" smtClean="0"/>
              <a:t>証明書に対応する秘密鍵を置くこと。</a:t>
            </a:r>
            <a:r>
              <a:rPr lang="en-US" altLang="ja-JP" sz="1400" dirty="0" smtClean="0"/>
              <a:t>(BASE64 </a:t>
            </a:r>
            <a:r>
              <a:rPr lang="ja-JP" altLang="en-US" sz="1400" dirty="0" smtClean="0"/>
              <a:t>エンコード</a:t>
            </a:r>
            <a:r>
              <a:rPr lang="en-US" altLang="ja-JP" sz="1400" dirty="0" smtClean="0"/>
              <a:t>)</a:t>
            </a:r>
          </a:p>
          <a:p>
            <a:r>
              <a:rPr kumimoji="1" lang="ja-JP" altLang="en-US" sz="1400" dirty="0" smtClean="0"/>
              <a:t>上記を実施した後、「</a:t>
            </a:r>
            <a:r>
              <a:rPr kumimoji="1" lang="en-US" altLang="ja-JP" sz="1400" dirty="0" smtClean="0"/>
              <a:t>5-5</a:t>
            </a:r>
            <a:r>
              <a:rPr kumimoji="1" lang="ja-JP" altLang="en-US" sz="1400" dirty="0" smtClean="0"/>
              <a:t>」に従い、中継ゲートウェイのデーモンを再起動すること。</a:t>
            </a:r>
            <a:endParaRPr kumimoji="1" lang="ja-JP" altLang="en-US" sz="1400" dirty="0"/>
          </a:p>
        </p:txBody>
      </p:sp>
      <p:sp>
        <p:nvSpPr>
          <p:cNvPr id="6" name="テキスト ボックス 5"/>
          <p:cNvSpPr txBox="1"/>
          <p:nvPr/>
        </p:nvSpPr>
        <p:spPr>
          <a:xfrm>
            <a:off x="9246476" y="2904829"/>
            <a:ext cx="2546131" cy="2031325"/>
          </a:xfrm>
          <a:prstGeom prst="rect">
            <a:avLst/>
          </a:prstGeom>
          <a:solidFill>
            <a:srgbClr val="99FFCC"/>
          </a:solidFill>
          <a:ln w="19050">
            <a:solidFill>
              <a:schemeClr val="tx1"/>
            </a:solidFill>
          </a:ln>
        </p:spPr>
        <p:txBody>
          <a:bodyPr wrap="square" rtlCol="0">
            <a:spAutoFit/>
          </a:bodyPr>
          <a:lstStyle/>
          <a:p>
            <a:r>
              <a:rPr kumimoji="1" lang="ja-JP" altLang="en-US" sz="1400" dirty="0" smtClean="0"/>
              <a:t>アプリケーション側</a:t>
            </a:r>
            <a:endParaRPr kumimoji="1" lang="en-US" altLang="ja-JP" sz="1400" dirty="0" smtClean="0"/>
          </a:p>
          <a:p>
            <a:pPr marL="285750" indent="-285750">
              <a:buFont typeface="Arial" panose="020B0604020202020204" pitchFamily="34" charset="0"/>
              <a:buChar char="•"/>
            </a:pPr>
            <a:r>
              <a:rPr lang="en-US" altLang="ja-JP" sz="1400" dirty="0" err="1" smtClean="0"/>
              <a:t>src</a:t>
            </a:r>
            <a:r>
              <a:rPr lang="en-US" altLang="ja-JP" sz="1400" dirty="0" smtClean="0"/>
              <a:t>\bin\EntryPoint.dat </a:t>
            </a:r>
            <a:r>
              <a:rPr lang="ja-JP" altLang="en-US" sz="1400" dirty="0" smtClean="0"/>
              <a:t>の先頭部分の</a:t>
            </a:r>
            <a:r>
              <a:rPr lang="en-US" altLang="ja-JP" sz="1400" dirty="0"/>
              <a:t/>
            </a:r>
            <a:br>
              <a:rPr lang="en-US" altLang="ja-JP" sz="1400" dirty="0"/>
            </a:br>
            <a:r>
              <a:rPr lang="en-US" altLang="ja-JP" sz="1400" dirty="0"/>
              <a:t>-----BEGIN CERTIFICATE-----</a:t>
            </a:r>
            <a:br>
              <a:rPr lang="en-US" altLang="ja-JP" sz="1400" dirty="0"/>
            </a:br>
            <a:r>
              <a:rPr lang="en-US" altLang="ja-JP" sz="1400" dirty="0"/>
              <a:t>-----END CERTIFICATE-</a:t>
            </a:r>
            <a:r>
              <a:rPr lang="en-US" altLang="ja-JP" sz="1400" dirty="0" smtClean="0"/>
              <a:t>----</a:t>
            </a:r>
            <a:r>
              <a:rPr lang="ja-JP" altLang="en-US" sz="1400" dirty="0" smtClean="0"/>
              <a:t/>
            </a:r>
            <a:br>
              <a:rPr lang="ja-JP" altLang="en-US" sz="1400" dirty="0" smtClean="0"/>
            </a:br>
            <a:r>
              <a:rPr lang="ja-JP" altLang="en-US" sz="1400" dirty="0" smtClean="0"/>
              <a:t>で囲まれている部分を、</a:t>
            </a:r>
            <a:r>
              <a:rPr lang="en-US" altLang="ja-JP" sz="1400" dirty="0" smtClean="0"/>
              <a:t>CA </a:t>
            </a:r>
            <a:r>
              <a:rPr lang="ja-JP" altLang="en-US" sz="1400" dirty="0" smtClean="0"/>
              <a:t>の </a:t>
            </a:r>
            <a:r>
              <a:rPr lang="en-US" altLang="ja-JP" sz="1400" dirty="0" smtClean="0"/>
              <a:t>X.509 </a:t>
            </a:r>
            <a:r>
              <a:rPr lang="ja-JP" altLang="en-US" sz="1400" dirty="0" smtClean="0"/>
              <a:t>ルート証明書 </a:t>
            </a:r>
            <a:r>
              <a:rPr lang="ja-JP" altLang="en-US" sz="1400" dirty="0"/>
              <a:t> </a:t>
            </a:r>
            <a:r>
              <a:rPr lang="en-US" altLang="ja-JP" sz="1400" dirty="0"/>
              <a:t>(</a:t>
            </a:r>
            <a:r>
              <a:rPr lang="ja-JP" altLang="en-US" sz="1400" dirty="0"/>
              <a:t>つまり、公開鍵</a:t>
            </a:r>
            <a:r>
              <a:rPr lang="en-US" altLang="ja-JP" sz="1400" dirty="0" smtClean="0"/>
              <a:t>)</a:t>
            </a:r>
            <a:r>
              <a:rPr lang="ja-JP" altLang="en-US" sz="1400" dirty="0" smtClean="0"/>
              <a:t> </a:t>
            </a:r>
            <a:r>
              <a:rPr lang="en-US" altLang="ja-JP" sz="1400" dirty="0" smtClean="0"/>
              <a:t>BASE64 </a:t>
            </a:r>
            <a:r>
              <a:rPr lang="ja-JP" altLang="en-US" sz="1400" dirty="0" smtClean="0"/>
              <a:t>エンコードに置換すること。</a:t>
            </a:r>
            <a:endParaRPr kumimoji="1" lang="ja-JP" altLang="en-US" sz="1400" dirty="0"/>
          </a:p>
        </p:txBody>
      </p:sp>
      <p:sp>
        <p:nvSpPr>
          <p:cNvPr id="7" name="テキスト ボックス 6"/>
          <p:cNvSpPr txBox="1"/>
          <p:nvPr/>
        </p:nvSpPr>
        <p:spPr>
          <a:xfrm>
            <a:off x="874986" y="5030053"/>
            <a:ext cx="10562897" cy="1615827"/>
          </a:xfrm>
          <a:prstGeom prst="rect">
            <a:avLst/>
          </a:prstGeom>
          <a:solidFill>
            <a:schemeClr val="accent2">
              <a:lumMod val="20000"/>
              <a:lumOff val="80000"/>
            </a:schemeClr>
          </a:solidFill>
          <a:ln w="19050">
            <a:solidFill>
              <a:schemeClr val="tx1"/>
            </a:solidFill>
          </a:ln>
        </p:spPr>
        <p:txBody>
          <a:bodyPr wrap="square" rtlCol="0">
            <a:spAutoFit/>
          </a:bodyPr>
          <a:lstStyle/>
          <a:p>
            <a:r>
              <a:rPr kumimoji="1" lang="ja-JP" altLang="en-US" sz="1100" dirty="0" smtClean="0"/>
              <a:t>使用できる証明書の形式等</a:t>
            </a:r>
            <a:endParaRPr kumimoji="1" lang="en-US" altLang="ja-JP" sz="1100" dirty="0" smtClean="0"/>
          </a:p>
          <a:p>
            <a:pPr marL="285750" indent="-285750">
              <a:buFont typeface="Arial" panose="020B0604020202020204" pitchFamily="34" charset="0"/>
              <a:buChar char="•"/>
            </a:pPr>
            <a:r>
              <a:rPr lang="en-US" altLang="ja-JP" sz="1100" dirty="0" smtClean="0"/>
              <a:t>X.509 v3 </a:t>
            </a:r>
            <a:r>
              <a:rPr lang="ja-JP" altLang="en-US" sz="1100" dirty="0" smtClean="0"/>
              <a:t>証明書であること。</a:t>
            </a:r>
            <a:endParaRPr lang="en-US" altLang="ja-JP" sz="1100" dirty="0" smtClean="0"/>
          </a:p>
          <a:p>
            <a:pPr marL="285750" indent="-285750">
              <a:buFont typeface="Arial" panose="020B0604020202020204" pitchFamily="34" charset="0"/>
              <a:buChar char="•"/>
            </a:pPr>
            <a:r>
              <a:rPr kumimoji="1" lang="en-US" altLang="ja-JP" sz="1100" dirty="0" smtClean="0"/>
              <a:t>RSA 2048 </a:t>
            </a:r>
            <a:r>
              <a:rPr kumimoji="1" lang="ja-JP" altLang="en-US" sz="1100" dirty="0" smtClean="0"/>
              <a:t>～ </a:t>
            </a:r>
            <a:r>
              <a:rPr kumimoji="1" lang="en-US" altLang="ja-JP" sz="1100" dirty="0" smtClean="0"/>
              <a:t>4096 bit </a:t>
            </a:r>
            <a:r>
              <a:rPr kumimoji="1" lang="ja-JP" altLang="en-US" sz="1100" dirty="0" smtClean="0"/>
              <a:t>が利用されており、ダイジェスト形式が </a:t>
            </a:r>
            <a:r>
              <a:rPr kumimoji="1" lang="en-US" altLang="ja-JP" sz="1100" dirty="0" smtClean="0"/>
              <a:t>SHA-2 </a:t>
            </a:r>
            <a:r>
              <a:rPr kumimoji="1" lang="ja-JP" altLang="en-US" sz="1100" dirty="0" smtClean="0"/>
              <a:t>形式であること。</a:t>
            </a:r>
            <a:endParaRPr kumimoji="1" lang="en-US" altLang="ja-JP" sz="1100" dirty="0" smtClean="0"/>
          </a:p>
          <a:p>
            <a:pPr marL="285750" indent="-285750">
              <a:buFont typeface="Arial" panose="020B0604020202020204" pitchFamily="34" charset="0"/>
              <a:buChar char="•"/>
            </a:pPr>
            <a:r>
              <a:rPr kumimoji="1" lang="ja-JP" altLang="en-US" sz="1100" dirty="0" smtClean="0"/>
              <a:t>証明書の用途については、制限はない。</a:t>
            </a:r>
            <a:r>
              <a:rPr kumimoji="1" lang="en-US" altLang="ja-JP" sz="1100" dirty="0" smtClean="0"/>
              <a:t>Common Name </a:t>
            </a:r>
            <a:r>
              <a:rPr kumimoji="1" lang="ja-JP" altLang="en-US" sz="1100" dirty="0" smtClean="0"/>
              <a:t>および </a:t>
            </a:r>
            <a:r>
              <a:rPr kumimoji="1" lang="en-US" altLang="ja-JP" sz="1100" dirty="0" smtClean="0"/>
              <a:t>Alternative Subject Name </a:t>
            </a:r>
            <a:r>
              <a:rPr kumimoji="1" lang="ja-JP" altLang="en-US" sz="1100" dirty="0" smtClean="0"/>
              <a:t>の値は、チェックしない。</a:t>
            </a:r>
            <a:endParaRPr kumimoji="1" lang="en-US" altLang="ja-JP" sz="1100" dirty="0" smtClean="0"/>
          </a:p>
          <a:p>
            <a:pPr marL="285750" indent="-285750">
              <a:buFont typeface="Arial" panose="020B0604020202020204" pitchFamily="34" charset="0"/>
              <a:buChar char="•"/>
            </a:pPr>
            <a:r>
              <a:rPr kumimoji="1" lang="ja-JP" altLang="en-US" sz="1100" dirty="0" smtClean="0"/>
              <a:t>コントローラおよびゲートウェイ用の証明書の有効期限は、チェックされる。</a:t>
            </a:r>
            <a:r>
              <a:rPr kumimoji="1" lang="en-US" altLang="ja-JP" sz="1100" dirty="0" smtClean="0"/>
              <a:t>CA </a:t>
            </a:r>
            <a:r>
              <a:rPr kumimoji="1" lang="ja-JP" altLang="en-US" sz="1100" dirty="0" smtClean="0"/>
              <a:t>の証明書の有効期限は検証しない。</a:t>
            </a:r>
            <a:endParaRPr kumimoji="1" lang="en-US" altLang="ja-JP" sz="1100" dirty="0" smtClean="0"/>
          </a:p>
          <a:p>
            <a:pPr marL="285750" indent="-285750">
              <a:buFont typeface="Arial" panose="020B0604020202020204" pitchFamily="34" charset="0"/>
              <a:buChar char="•"/>
            </a:pPr>
            <a:r>
              <a:rPr lang="en-US" altLang="ja-JP" sz="1100" dirty="0" smtClean="0"/>
              <a:t>CRL </a:t>
            </a:r>
            <a:r>
              <a:rPr lang="ja-JP" altLang="en-US" sz="1100" dirty="0" smtClean="0"/>
              <a:t>機能は利用できない。コントローラ側または中継ゲートウェイ側の機密性の管理体制が信頼できない場合 </a:t>
            </a:r>
            <a:r>
              <a:rPr lang="en-US" altLang="ja-JP" sz="1100" dirty="0" smtClean="0"/>
              <a:t>(</a:t>
            </a:r>
            <a:r>
              <a:rPr lang="ja-JP" altLang="en-US" sz="1100" dirty="0" smtClean="0"/>
              <a:t>ホスト証明書の秘密鍵が漏えいする可能性がある場合</a:t>
            </a:r>
            <a:r>
              <a:rPr lang="en-US" altLang="ja-JP" sz="1100" dirty="0" smtClean="0"/>
              <a:t>) </a:t>
            </a:r>
            <a:r>
              <a:rPr lang="ja-JP" altLang="en-US" sz="1100" dirty="0" smtClean="0"/>
              <a:t>で、リスクを最小にしたい場合は、ホスト証明書の有効期限は短くしておき、定期的に交換するという手法が利用できる。ただし、有効期限の更新を忘れていたときにエラーが発生するというリスクが発生する。</a:t>
            </a:r>
            <a:endParaRPr lang="en-US" altLang="ja-JP" sz="1100" dirty="0" smtClean="0"/>
          </a:p>
          <a:p>
            <a:pPr marL="285750" indent="-285750">
              <a:buFont typeface="Arial" panose="020B0604020202020204" pitchFamily="34" charset="0"/>
              <a:buChar char="•"/>
            </a:pPr>
            <a:r>
              <a:rPr kumimoji="1" lang="ja-JP" altLang="en-US" sz="1100" dirty="0" smtClean="0"/>
              <a:t>中間証明書は機能しない。</a:t>
            </a:r>
            <a:r>
              <a:rPr kumimoji="1" lang="en-US" altLang="ja-JP" sz="1100" dirty="0" smtClean="0"/>
              <a:t>CA </a:t>
            </a:r>
            <a:r>
              <a:rPr kumimoji="1" lang="ja-JP" altLang="en-US" sz="1100" dirty="0" smtClean="0"/>
              <a:t>のルート証明書によって署名されている証明書のみが、ホスト用の証明書として利用できる。</a:t>
            </a:r>
            <a:endParaRPr kumimoji="1" lang="en-US" altLang="ja-JP" sz="1100" dirty="0" smtClean="0"/>
          </a:p>
          <a:p>
            <a:pPr marL="285750" indent="-285750">
              <a:buFont typeface="Arial" panose="020B0604020202020204" pitchFamily="34" charset="0"/>
              <a:buChar char="•"/>
            </a:pPr>
            <a:r>
              <a:rPr kumimoji="1" lang="ja-JP" altLang="en-US" sz="1100" dirty="0" smtClean="0"/>
              <a:t>コントローラ側、中継ゲートウェイ側とも、同じ証明書で差し支え無い。</a:t>
            </a:r>
            <a:endParaRPr kumimoji="1" lang="ja-JP" altLang="en-US" sz="1100" dirty="0"/>
          </a:p>
        </p:txBody>
      </p:sp>
      <p:sp>
        <p:nvSpPr>
          <p:cNvPr id="8" name="テキスト ボックス 7"/>
          <p:cNvSpPr txBox="1"/>
          <p:nvPr/>
        </p:nvSpPr>
        <p:spPr>
          <a:xfrm>
            <a:off x="308781" y="2745107"/>
            <a:ext cx="4240924" cy="2215991"/>
          </a:xfrm>
          <a:prstGeom prst="rect">
            <a:avLst/>
          </a:prstGeom>
          <a:solidFill>
            <a:schemeClr val="accent3">
              <a:lumMod val="20000"/>
              <a:lumOff val="80000"/>
            </a:schemeClr>
          </a:solidFill>
          <a:ln w="19050">
            <a:solidFill>
              <a:schemeClr val="tx1"/>
            </a:solidFill>
          </a:ln>
        </p:spPr>
        <p:txBody>
          <a:bodyPr wrap="square" rtlCol="0">
            <a:spAutoFit/>
          </a:bodyPr>
          <a:lstStyle/>
          <a:p>
            <a:r>
              <a:rPr kumimoji="1" lang="ja-JP" altLang="en-US" dirty="0" smtClean="0"/>
              <a:t>コントローラ側</a:t>
            </a:r>
            <a:endParaRPr kumimoji="1" lang="en-US" altLang="ja-JP" dirty="0" smtClean="0"/>
          </a:p>
          <a:p>
            <a:r>
              <a:rPr lang="ja-JP" altLang="en-US" sz="1200" dirty="0" smtClean="0"/>
              <a:t>「</a:t>
            </a:r>
            <a:r>
              <a:rPr lang="en-US" altLang="ja-JP" sz="1200" dirty="0" smtClean="0"/>
              <a:t>IPA-DNP-</a:t>
            </a:r>
            <a:r>
              <a:rPr lang="en-US" altLang="ja-JP" sz="1200" dirty="0" err="1" smtClean="0"/>
              <a:t>ThinController</a:t>
            </a:r>
            <a:r>
              <a:rPr lang="en-US" altLang="ja-JP" sz="1200" dirty="0" smtClean="0"/>
              <a:t>-Public/</a:t>
            </a:r>
            <a:r>
              <a:rPr lang="en-US" altLang="ja-JP" sz="1200" dirty="0" err="1" smtClean="0"/>
              <a:t>ThinControllerApp</a:t>
            </a:r>
            <a:r>
              <a:rPr lang="en-US" altLang="ja-JP" sz="1200" dirty="0" smtClean="0"/>
              <a:t>/Resources/Settings/</a:t>
            </a:r>
            <a:r>
              <a:rPr lang="ja-JP" altLang="en-US" sz="1200" dirty="0" smtClean="0"/>
              <a:t>」 にある</a:t>
            </a:r>
            <a:endParaRPr lang="en-US" altLang="ja-JP" sz="1200" dirty="0" smtClean="0"/>
          </a:p>
          <a:p>
            <a:pPr marL="285750" indent="-285750">
              <a:buFont typeface="Arial" panose="020B0604020202020204" pitchFamily="34" charset="0"/>
              <a:buChar char="•"/>
            </a:pPr>
            <a:r>
              <a:rPr lang="en-US" altLang="ja-JP" sz="1200" dirty="0" smtClean="0"/>
              <a:t>00_Master.cer</a:t>
            </a:r>
            <a:r>
              <a:rPr lang="ja-JP" altLang="en-US" sz="1200" dirty="0" smtClean="0"/>
              <a:t/>
            </a:r>
            <a:br>
              <a:rPr lang="ja-JP" altLang="en-US" sz="1200" dirty="0" smtClean="0"/>
            </a:br>
            <a:r>
              <a:rPr lang="ja-JP" altLang="en-US" sz="1200" dirty="0" smtClean="0"/>
              <a:t>を、</a:t>
            </a:r>
            <a:r>
              <a:rPr lang="en-US" altLang="ja-JP" sz="1200" dirty="0"/>
              <a:t>CA </a:t>
            </a:r>
            <a:r>
              <a:rPr lang="ja-JP" altLang="en-US" sz="1200" dirty="0"/>
              <a:t>の </a:t>
            </a:r>
            <a:r>
              <a:rPr lang="en-US" altLang="ja-JP" sz="1200" dirty="0"/>
              <a:t>X.509 </a:t>
            </a:r>
            <a:r>
              <a:rPr lang="ja-JP" altLang="en-US" sz="1200" dirty="0"/>
              <a:t>ルート証明書  </a:t>
            </a:r>
            <a:r>
              <a:rPr lang="en-US" altLang="ja-JP" sz="1200" dirty="0"/>
              <a:t>(</a:t>
            </a:r>
            <a:r>
              <a:rPr lang="ja-JP" altLang="en-US" sz="1200" dirty="0"/>
              <a:t>つまり、公開鍵</a:t>
            </a:r>
            <a:r>
              <a:rPr lang="en-US" altLang="ja-JP" sz="1200" dirty="0"/>
              <a:t>)</a:t>
            </a:r>
            <a:r>
              <a:rPr lang="ja-JP" altLang="en-US" sz="1200" dirty="0"/>
              <a:t> に置換すること</a:t>
            </a:r>
            <a:r>
              <a:rPr lang="ja-JP" altLang="en-US" sz="1200" dirty="0" smtClean="0"/>
              <a:t>。</a:t>
            </a:r>
            <a:r>
              <a:rPr lang="en-US" altLang="ja-JP" sz="1200" dirty="0" smtClean="0"/>
              <a:t/>
            </a:r>
            <a:br>
              <a:rPr lang="en-US" altLang="ja-JP" sz="1200" dirty="0" smtClean="0"/>
            </a:br>
            <a:r>
              <a:rPr lang="en-US" altLang="ja-JP" sz="1200" dirty="0"/>
              <a:t>(BASE64 </a:t>
            </a:r>
            <a:r>
              <a:rPr lang="ja-JP" altLang="en-US" sz="1200" dirty="0"/>
              <a:t>エンコード</a:t>
            </a:r>
            <a:r>
              <a:rPr lang="en-US" altLang="ja-JP" sz="1200" dirty="0"/>
              <a:t>)</a:t>
            </a:r>
            <a:endParaRPr lang="ja-JP" altLang="en-US" sz="1200" dirty="0"/>
          </a:p>
          <a:p>
            <a:pPr marL="285750" indent="-285750">
              <a:buFont typeface="Arial" panose="020B0604020202020204" pitchFamily="34" charset="0"/>
              <a:buChar char="•"/>
            </a:pPr>
            <a:r>
              <a:rPr lang="en-US" altLang="ja-JP" sz="1200" dirty="0" smtClean="0"/>
              <a:t>01_Controller.pfx</a:t>
            </a:r>
            <a:br>
              <a:rPr lang="en-US" altLang="ja-JP" sz="1200" dirty="0" smtClean="0"/>
            </a:br>
            <a:r>
              <a:rPr lang="ja-JP" altLang="en-US" sz="1200" dirty="0" smtClean="0"/>
              <a:t>を、コントローラ用の </a:t>
            </a:r>
            <a:r>
              <a:rPr lang="en-US" altLang="ja-JP" sz="1200" dirty="0"/>
              <a:t>X.509 </a:t>
            </a:r>
            <a:r>
              <a:rPr lang="ja-JP" altLang="en-US" sz="1200" dirty="0"/>
              <a:t>証明書に対応</a:t>
            </a:r>
            <a:r>
              <a:rPr lang="ja-JP" altLang="en-US" sz="1200" dirty="0" smtClean="0"/>
              <a:t>する </a:t>
            </a:r>
            <a:r>
              <a:rPr lang="en-US" altLang="ja-JP" sz="1200" dirty="0" smtClean="0"/>
              <a:t>PFX </a:t>
            </a:r>
            <a:r>
              <a:rPr lang="ja-JP" altLang="en-US" sz="1200" dirty="0" smtClean="0"/>
              <a:t>形式の秘密</a:t>
            </a:r>
            <a:r>
              <a:rPr lang="ja-JP" altLang="en-US" sz="1200" dirty="0"/>
              <a:t>鍵を置くこと</a:t>
            </a:r>
            <a:r>
              <a:rPr lang="ja-JP" altLang="en-US" sz="1200" dirty="0" smtClean="0"/>
              <a:t>。</a:t>
            </a:r>
            <a:endParaRPr lang="en-US" altLang="ja-JP" sz="1200" dirty="0" smtClean="0"/>
          </a:p>
          <a:p>
            <a:r>
              <a:rPr lang="ja-JP" altLang="en-US" sz="1200" dirty="0" smtClean="0"/>
              <a:t>上記の鍵ファイルを更新した後、「</a:t>
            </a:r>
            <a:r>
              <a:rPr lang="en-US" altLang="ja-JP" sz="1200" dirty="0" smtClean="0"/>
              <a:t>3-7</a:t>
            </a:r>
            <a:r>
              <a:rPr lang="ja-JP" altLang="en-US" sz="1200" dirty="0" smtClean="0"/>
              <a:t>」または「</a:t>
            </a:r>
            <a:r>
              <a:rPr lang="en-US" altLang="ja-JP" sz="1200" dirty="0" smtClean="0"/>
              <a:t>4-7</a:t>
            </a:r>
            <a:r>
              <a:rPr lang="ja-JP" altLang="en-US" sz="1200" dirty="0" smtClean="0"/>
              <a:t>」の手順によりデーモンを停止し、再コンパイルを行ない、デーモンを再開すること。</a:t>
            </a:r>
            <a:endParaRPr lang="ja-JP" altLang="en-US" sz="1200" dirty="0"/>
          </a:p>
        </p:txBody>
      </p:sp>
    </p:spTree>
    <p:extLst>
      <p:ext uri="{BB962C8B-B14F-4D97-AF65-F5344CB8AC3E}">
        <p14:creationId xmlns:p14="http://schemas.microsoft.com/office/powerpoint/2010/main" val="1583533627"/>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2"/>
            <a:ext cx="11545223" cy="5585403"/>
          </a:xfrm>
        </p:spPr>
        <p:txBody>
          <a:bodyPr>
            <a:normAutofit/>
          </a:bodyPr>
          <a:lstStyle/>
          <a:p>
            <a:r>
              <a:rPr lang="ja-JP" altLang="en-US" sz="1600" dirty="0" smtClean="0"/>
              <a:t>本手順書のここまでのページでは、コントローラの </a:t>
            </a:r>
            <a:r>
              <a:rPr lang="en-US" altLang="ja-JP" sz="1600" dirty="0" smtClean="0"/>
              <a:t>IPv4 </a:t>
            </a:r>
            <a:r>
              <a:rPr lang="ja-JP" altLang="en-US" sz="1600" dirty="0" smtClean="0"/>
              <a:t>アドレスそのものを指定して設定ファイル等を記載してきた。</a:t>
            </a:r>
            <a:r>
              <a:rPr lang="en-US" altLang="ja-JP" sz="1600" dirty="0" smtClean="0"/>
              <a:t>IPv4 </a:t>
            </a:r>
            <a:r>
              <a:rPr lang="ja-JP" altLang="en-US" sz="1600" dirty="0" smtClean="0"/>
              <a:t>アドレスを記載するべき部分には、代わりに、</a:t>
            </a:r>
            <a:r>
              <a:rPr lang="en-US" altLang="ja-JP" sz="1600" dirty="0" smtClean="0"/>
              <a:t>DNS FQDN </a:t>
            </a:r>
            <a:r>
              <a:rPr lang="ja-JP" altLang="en-US" sz="1600" dirty="0" smtClean="0"/>
              <a:t>を記載することも可能である。</a:t>
            </a:r>
          </a:p>
          <a:p>
            <a:pPr lvl="1"/>
            <a:r>
              <a:rPr lang="ja-JP" altLang="en-US" sz="1200" dirty="0" smtClean="0"/>
              <a:t>メリット</a:t>
            </a:r>
            <a:r>
              <a:rPr lang="en-US" altLang="ja-JP" sz="1200" dirty="0" smtClean="0"/>
              <a:t>:</a:t>
            </a:r>
          </a:p>
          <a:p>
            <a:pPr lvl="2"/>
            <a:r>
              <a:rPr lang="ja-JP" altLang="en-US" sz="1100" dirty="0" smtClean="0"/>
              <a:t>将来のいずれかのコントローラの </a:t>
            </a:r>
            <a:r>
              <a:rPr lang="en-US" altLang="ja-JP" sz="1100" dirty="0" smtClean="0"/>
              <a:t>IPv4 </a:t>
            </a:r>
            <a:r>
              <a:rPr lang="ja-JP" altLang="en-US" sz="1100" dirty="0" smtClean="0"/>
              <a:t>アドレスの変更に対応できる。</a:t>
            </a:r>
            <a:endParaRPr lang="en-US" altLang="ja-JP" sz="1100" dirty="0" smtClean="0"/>
          </a:p>
          <a:p>
            <a:pPr lvl="1"/>
            <a:r>
              <a:rPr lang="ja-JP" altLang="en-US" sz="1200" dirty="0" smtClean="0"/>
              <a:t>デメリット</a:t>
            </a:r>
            <a:r>
              <a:rPr lang="en-US" altLang="ja-JP" sz="1200" dirty="0" smtClean="0"/>
              <a:t>:</a:t>
            </a:r>
          </a:p>
          <a:p>
            <a:pPr lvl="2"/>
            <a:r>
              <a:rPr lang="ja-JP" altLang="en-US" sz="1100" dirty="0" smtClean="0"/>
              <a:t>安定した </a:t>
            </a:r>
            <a:r>
              <a:rPr lang="en-US" altLang="ja-JP" sz="1100" dirty="0" smtClean="0"/>
              <a:t>DNS </a:t>
            </a:r>
            <a:r>
              <a:rPr lang="ja-JP" altLang="en-US" sz="1100" dirty="0" smtClean="0"/>
              <a:t>ゾーンの用意やホストの定義が必要となる。また、何らかの原因で </a:t>
            </a:r>
            <a:r>
              <a:rPr lang="en-US" altLang="ja-JP" sz="1100" dirty="0" smtClean="0"/>
              <a:t>DNS </a:t>
            </a:r>
            <a:r>
              <a:rPr lang="ja-JP" altLang="en-US" sz="1100" dirty="0" smtClean="0"/>
              <a:t>がダウンした場合に、通信が不能になる。</a:t>
            </a:r>
            <a:endParaRPr lang="en-US" altLang="ja-JP" sz="1100" dirty="0" smtClean="0"/>
          </a:p>
          <a:p>
            <a:r>
              <a:rPr lang="ja-JP" altLang="en-US" sz="1600" dirty="0" smtClean="0"/>
              <a:t>アプリケーション </a:t>
            </a:r>
            <a:r>
              <a:rPr lang="en-US" altLang="ja-JP" sz="1600" dirty="0" smtClean="0"/>
              <a:t>-&gt; </a:t>
            </a:r>
            <a:r>
              <a:rPr lang="ja-JP" altLang="en-US" sz="1600" dirty="0" smtClean="0"/>
              <a:t>各コントローラ の接続において、</a:t>
            </a:r>
            <a:r>
              <a:rPr lang="en-US" altLang="ja-JP" sz="1600" dirty="0" smtClean="0"/>
              <a:t>DNS FQDN </a:t>
            </a:r>
            <a:r>
              <a:rPr lang="ja-JP" altLang="en-US" sz="1600" dirty="0" smtClean="0"/>
              <a:t>を指定することができる。</a:t>
            </a:r>
            <a:endParaRPr lang="en-US" altLang="ja-JP" sz="1600" dirty="0" smtClean="0"/>
          </a:p>
          <a:p>
            <a:pPr lvl="1"/>
            <a:r>
              <a:rPr lang="ja-JP" altLang="en-US" sz="1200" dirty="0" smtClean="0"/>
              <a:t>アプリケーション側では、</a:t>
            </a:r>
            <a:r>
              <a:rPr kumimoji="1" lang="ja-JP" altLang="en-US" sz="1200" dirty="0" smtClean="0"/>
              <a:t>「</a:t>
            </a:r>
            <a:r>
              <a:rPr lang="en-US" altLang="ja-JP" sz="1200" dirty="0" smtClean="0"/>
              <a:t>6-4</a:t>
            </a:r>
            <a:r>
              <a:rPr lang="ja-JP" altLang="en-US" sz="1200" dirty="0" smtClean="0"/>
              <a:t>」および「</a:t>
            </a:r>
            <a:r>
              <a:rPr lang="en-US" altLang="ja-JP" sz="1200" dirty="0" smtClean="0"/>
              <a:t>7-8</a:t>
            </a:r>
            <a:r>
              <a:rPr lang="ja-JP" altLang="en-US" sz="1200" dirty="0" smtClean="0"/>
              <a:t>」で </a:t>
            </a:r>
            <a:r>
              <a:rPr lang="en-US" altLang="ja-JP" sz="1200" dirty="0" smtClean="0"/>
              <a:t>EntryPoint.dat </a:t>
            </a:r>
            <a:r>
              <a:rPr lang="ja-JP" altLang="en-US" sz="1200" dirty="0" smtClean="0"/>
              <a:t>にコントローラの </a:t>
            </a:r>
            <a:r>
              <a:rPr lang="en-US" altLang="ja-JP" sz="1200" dirty="0" smtClean="0"/>
              <a:t>IP </a:t>
            </a:r>
            <a:r>
              <a:rPr lang="ja-JP" altLang="en-US" sz="1200" dirty="0" smtClean="0"/>
              <a:t>アドレスを指定したが、</a:t>
            </a:r>
            <a:r>
              <a:rPr lang="en-US" altLang="ja-JP" sz="1200" dirty="0" smtClean="0"/>
              <a:t>DNS </a:t>
            </a:r>
            <a:r>
              <a:rPr lang="ja-JP" altLang="en-US" sz="1200" dirty="0" smtClean="0"/>
              <a:t>ホスト名 </a:t>
            </a:r>
            <a:r>
              <a:rPr lang="en-US" altLang="ja-JP" sz="1200" dirty="0" smtClean="0"/>
              <a:t>(FQDN) </a:t>
            </a:r>
            <a:r>
              <a:rPr lang="ja-JP" altLang="en-US" sz="1200" dirty="0" smtClean="0"/>
              <a:t>が利用可能であれば、</a:t>
            </a:r>
            <a:r>
              <a:rPr lang="en-US" altLang="ja-JP" sz="1200" dirty="0" smtClean="0"/>
              <a:t>DNS </a:t>
            </a:r>
            <a:r>
              <a:rPr lang="ja-JP" altLang="en-US" sz="1200" dirty="0" smtClean="0"/>
              <a:t>名を指定することも可能である。</a:t>
            </a:r>
            <a:r>
              <a:rPr lang="en-US" altLang="ja-JP" sz="1200" dirty="0" smtClean="0"/>
              <a:t/>
            </a:r>
            <a:br>
              <a:rPr lang="en-US" altLang="ja-JP" sz="1200" dirty="0" smtClean="0"/>
            </a:br>
            <a:r>
              <a:rPr lang="ja-JP" altLang="en-US" sz="1200" dirty="0" smtClean="0"/>
              <a:t>例</a:t>
            </a:r>
            <a:r>
              <a:rPr lang="en-US" altLang="ja-JP" sz="1200" dirty="0" smtClean="0"/>
              <a:t>: </a:t>
            </a:r>
            <a:r>
              <a:rPr lang="en-US" altLang="ja-JP" sz="1200" b="1" dirty="0" smtClean="0">
                <a:solidFill>
                  <a:schemeClr val="accent6">
                    <a:lumMod val="75000"/>
                  </a:schemeClr>
                </a:solidFill>
              </a:rPr>
              <a:t>https://</a:t>
            </a:r>
            <a:r>
              <a:rPr lang="en-US" altLang="ja-JP" sz="1200" b="1" dirty="0" smtClean="0">
                <a:solidFill>
                  <a:srgbClr val="FF0000"/>
                </a:solidFill>
              </a:rPr>
              <a:t>abc.example.org</a:t>
            </a:r>
            <a:r>
              <a:rPr lang="en-US" altLang="ja-JP" sz="1200" b="1" dirty="0" smtClean="0">
                <a:solidFill>
                  <a:schemeClr val="accent6">
                    <a:lumMod val="75000"/>
                  </a:schemeClr>
                </a:solidFill>
              </a:rPr>
              <a:t>/thingate/ </a:t>
            </a:r>
            <a:r>
              <a:rPr lang="en-US" altLang="ja-JP" sz="1200" dirty="0"/>
              <a:t>(2 </a:t>
            </a:r>
            <a:r>
              <a:rPr lang="ja-JP" altLang="en-US" sz="1200" dirty="0"/>
              <a:t>台以上コントローラがある場合も同様</a:t>
            </a:r>
            <a:r>
              <a:rPr lang="en-US" altLang="ja-JP" sz="1200" dirty="0"/>
              <a:t>)</a:t>
            </a:r>
            <a:endParaRPr lang="en-US" altLang="ja-JP" sz="1200" b="1" dirty="0" smtClean="0">
              <a:solidFill>
                <a:schemeClr val="accent6">
                  <a:lumMod val="75000"/>
                </a:schemeClr>
              </a:solidFill>
            </a:endParaRPr>
          </a:p>
          <a:p>
            <a:pPr lvl="2"/>
            <a:r>
              <a:rPr lang="ja-JP" altLang="en-US" sz="1100" dirty="0" smtClean="0"/>
              <a:t>長期的に利用される可能性があるサービスを構築するときは、</a:t>
            </a:r>
            <a:r>
              <a:rPr lang="en-US" altLang="ja-JP" sz="1100" dirty="0" smtClean="0"/>
              <a:t>IP </a:t>
            </a:r>
            <a:r>
              <a:rPr lang="ja-JP" altLang="en-US" sz="1100" dirty="0" smtClean="0"/>
              <a:t>アドレス直打ちではなく、</a:t>
            </a:r>
            <a:r>
              <a:rPr lang="en-US" altLang="ja-JP" sz="1100" dirty="0" smtClean="0"/>
              <a:t>DNS </a:t>
            </a:r>
            <a:r>
              <a:rPr lang="ja-JP" altLang="en-US" sz="1100" dirty="0" smtClean="0"/>
              <a:t>名による運用を推奨する。</a:t>
            </a:r>
            <a:endParaRPr lang="en-US" altLang="ja-JP" sz="1100" dirty="0" smtClean="0"/>
          </a:p>
          <a:p>
            <a:r>
              <a:rPr lang="ja-JP" altLang="en-US" sz="1600" dirty="0" smtClean="0"/>
              <a:t>中継ゲートウェイ </a:t>
            </a:r>
            <a:r>
              <a:rPr lang="en-US" altLang="ja-JP" sz="1600" dirty="0" smtClean="0"/>
              <a:t>-&gt; </a:t>
            </a:r>
            <a:r>
              <a:rPr lang="ja-JP" altLang="en-US" sz="1600" dirty="0" smtClean="0"/>
              <a:t>コントローラ の接続において、</a:t>
            </a:r>
            <a:r>
              <a:rPr lang="en-US" altLang="ja-JP" sz="1600" dirty="0" smtClean="0"/>
              <a:t>DNS </a:t>
            </a:r>
            <a:r>
              <a:rPr lang="en-US" altLang="ja-JP" sz="1600" dirty="0"/>
              <a:t>FQDN </a:t>
            </a:r>
            <a:r>
              <a:rPr lang="ja-JP" altLang="en-US" sz="1600" dirty="0"/>
              <a:t>を指定することができる</a:t>
            </a:r>
            <a:r>
              <a:rPr lang="ja-JP" altLang="en-US" sz="1600" dirty="0" smtClean="0"/>
              <a:t>。</a:t>
            </a:r>
            <a:endParaRPr lang="en-US" altLang="ja-JP" sz="1600" dirty="0" smtClean="0"/>
          </a:p>
          <a:p>
            <a:pPr lvl="1"/>
            <a:r>
              <a:rPr lang="ja-JP" altLang="en-US" sz="1200" dirty="0" smtClean="0"/>
              <a:t>中継ゲートウェイ側では、「</a:t>
            </a:r>
            <a:r>
              <a:rPr lang="en-US" altLang="ja-JP" sz="1200" dirty="0" smtClean="0"/>
              <a:t>5-4</a:t>
            </a:r>
            <a:r>
              <a:rPr lang="ja-JP" altLang="en-US" sz="1200" dirty="0" smtClean="0"/>
              <a:t>」で「</a:t>
            </a:r>
            <a:r>
              <a:rPr lang="en-US" altLang="ja-JP" sz="1200" dirty="0" smtClean="0"/>
              <a:t>ThinGate.ini</a:t>
            </a:r>
            <a:r>
              <a:rPr lang="ja-JP" altLang="en-US" sz="1200" dirty="0" smtClean="0"/>
              <a:t>」にコントローラの </a:t>
            </a:r>
            <a:r>
              <a:rPr lang="en-US" altLang="ja-JP" sz="1200" dirty="0" smtClean="0"/>
              <a:t>IP </a:t>
            </a:r>
            <a:r>
              <a:rPr lang="ja-JP" altLang="en-US" sz="1200" dirty="0" smtClean="0"/>
              <a:t>アドレスを指定したが、</a:t>
            </a:r>
            <a:r>
              <a:rPr lang="en-US" altLang="ja-JP" sz="1200" dirty="0" smtClean="0"/>
              <a:t>DNS </a:t>
            </a:r>
            <a:r>
              <a:rPr lang="ja-JP" altLang="en-US" sz="1200" dirty="0" smtClean="0"/>
              <a:t>ホスト名 </a:t>
            </a:r>
            <a:r>
              <a:rPr lang="en-US" altLang="ja-JP" sz="1200" dirty="0" smtClean="0"/>
              <a:t>(FQDN) </a:t>
            </a:r>
            <a:r>
              <a:rPr lang="ja-JP" altLang="en-US" sz="1200" dirty="0" smtClean="0"/>
              <a:t>が利用可能であれば、</a:t>
            </a:r>
            <a:r>
              <a:rPr lang="en-US" altLang="ja-JP" sz="1200" dirty="0" smtClean="0"/>
              <a:t>DNS </a:t>
            </a:r>
            <a:r>
              <a:rPr lang="ja-JP" altLang="en-US" sz="1200" dirty="0" smtClean="0"/>
              <a:t>名を指定することも可能である。</a:t>
            </a:r>
            <a:r>
              <a:rPr lang="en-US" altLang="ja-JP" sz="1200" dirty="0" smtClean="0"/>
              <a:t>(2 </a:t>
            </a:r>
            <a:r>
              <a:rPr lang="ja-JP" altLang="en-US" sz="1200" dirty="0" smtClean="0"/>
              <a:t>台以上コントローラがある場合も同様</a:t>
            </a:r>
            <a:r>
              <a:rPr lang="en-US" altLang="ja-JP" sz="1200" dirty="0" smtClean="0"/>
              <a:t>)</a:t>
            </a:r>
            <a:br>
              <a:rPr lang="en-US" altLang="ja-JP" sz="1200" dirty="0" smtClean="0"/>
            </a:br>
            <a:r>
              <a:rPr lang="ja-JP" altLang="en-US" sz="1200" dirty="0" smtClean="0"/>
              <a:t>例</a:t>
            </a:r>
            <a:r>
              <a:rPr lang="en-US" altLang="ja-JP" sz="1200" dirty="0" smtClean="0"/>
              <a:t>: </a:t>
            </a:r>
            <a:r>
              <a:rPr lang="en-US" altLang="ja-JP" sz="1200" b="1" dirty="0" err="1" smtClean="0">
                <a:solidFill>
                  <a:schemeClr val="accent6">
                    <a:lumMod val="75000"/>
                  </a:schemeClr>
                </a:solidFill>
              </a:rPr>
              <a:t>ControllerUrl</a:t>
            </a:r>
            <a:r>
              <a:rPr lang="en-US" altLang="ja-JP" sz="1200" b="1" dirty="0" smtClean="0">
                <a:solidFill>
                  <a:schemeClr val="accent6">
                    <a:lumMod val="75000"/>
                  </a:schemeClr>
                </a:solidFill>
              </a:rPr>
              <a:t>         </a:t>
            </a:r>
            <a:r>
              <a:rPr lang="en-US" altLang="ja-JP" sz="1200" b="1" dirty="0">
                <a:solidFill>
                  <a:schemeClr val="accent6">
                    <a:lumMod val="75000"/>
                  </a:schemeClr>
                </a:solidFill>
              </a:rPr>
              <a:t>http</a:t>
            </a:r>
            <a:r>
              <a:rPr lang="en-US" altLang="ja-JP" sz="1200" b="1" dirty="0" smtClean="0">
                <a:solidFill>
                  <a:schemeClr val="accent6">
                    <a:lumMod val="75000"/>
                  </a:schemeClr>
                </a:solidFill>
              </a:rPr>
              <a:t>://</a:t>
            </a:r>
            <a:r>
              <a:rPr lang="en-US" altLang="ja-JP" sz="1200" b="1" dirty="0">
                <a:solidFill>
                  <a:srgbClr val="FF0000"/>
                </a:solidFill>
              </a:rPr>
              <a:t>abc.example.org</a:t>
            </a:r>
            <a:r>
              <a:rPr lang="en-US" altLang="ja-JP" sz="1200" b="1" dirty="0" smtClean="0">
                <a:solidFill>
                  <a:schemeClr val="accent6">
                    <a:lumMod val="75000"/>
                  </a:schemeClr>
                </a:solidFill>
              </a:rPr>
              <a:t>:88/thincontrol/</a:t>
            </a:r>
          </a:p>
          <a:p>
            <a:pPr lvl="2"/>
            <a:r>
              <a:rPr lang="ja-JP" altLang="en-US" sz="1100" dirty="0" smtClean="0"/>
              <a:t>長期的</a:t>
            </a:r>
            <a:r>
              <a:rPr lang="ja-JP" altLang="en-US" sz="1100" dirty="0"/>
              <a:t>に利用される可能性があるサービスを構築するときは、</a:t>
            </a:r>
            <a:r>
              <a:rPr lang="en-US" altLang="ja-JP" sz="1100" dirty="0"/>
              <a:t>IP </a:t>
            </a:r>
            <a:r>
              <a:rPr lang="ja-JP" altLang="en-US" sz="1100" dirty="0"/>
              <a:t>アドレス直打ちではなく、</a:t>
            </a:r>
            <a:r>
              <a:rPr lang="en-US" altLang="ja-JP" sz="1100" dirty="0"/>
              <a:t>DNS </a:t>
            </a:r>
            <a:r>
              <a:rPr lang="ja-JP" altLang="en-US" sz="1100" dirty="0"/>
              <a:t>名による運用を推奨する</a:t>
            </a:r>
            <a:r>
              <a:rPr lang="ja-JP" altLang="en-US" sz="1100" dirty="0" smtClean="0"/>
              <a:t>。</a:t>
            </a:r>
            <a:endParaRPr lang="en-US" altLang="ja-JP" sz="1100" dirty="0" smtClean="0"/>
          </a:p>
          <a:p>
            <a:r>
              <a:rPr lang="ja-JP" altLang="en-US" sz="1800" dirty="0" smtClean="0"/>
              <a:t>各コントローラ → データベースのリモート接続 </a:t>
            </a:r>
            <a:r>
              <a:rPr lang="en-US" altLang="ja-JP" sz="1800" dirty="0" smtClean="0"/>
              <a:t>(</a:t>
            </a:r>
            <a:r>
              <a:rPr lang="ja-JP" altLang="en-US" sz="1800" dirty="0" smtClean="0"/>
              <a:t>独立データベースサーバーの場合</a:t>
            </a:r>
            <a:r>
              <a:rPr lang="en-US" altLang="ja-JP" sz="1800" dirty="0" smtClean="0"/>
              <a:t>) </a:t>
            </a:r>
            <a:r>
              <a:rPr lang="ja-JP" altLang="en-US" sz="1800" dirty="0" smtClean="0"/>
              <a:t>において、</a:t>
            </a:r>
            <a:r>
              <a:rPr lang="en-US" altLang="ja-JP" sz="1800" dirty="0"/>
              <a:t> DNS FQDN </a:t>
            </a:r>
            <a:r>
              <a:rPr lang="ja-JP" altLang="en-US" sz="1800" dirty="0"/>
              <a:t>を指定することができる。</a:t>
            </a:r>
            <a:endParaRPr lang="en-US" altLang="ja-JP" sz="1800" dirty="0"/>
          </a:p>
          <a:p>
            <a:pPr lvl="1"/>
            <a:r>
              <a:rPr lang="ja-JP" altLang="en-US" sz="1200" dirty="0" smtClean="0"/>
              <a:t>データベースがコントローラとは異なるホストにある場合、各コントローラ側では、「</a:t>
            </a:r>
            <a:r>
              <a:rPr lang="en-US" altLang="ja-JP" sz="1200" dirty="0" smtClean="0"/>
              <a:t>7-6</a:t>
            </a:r>
            <a:r>
              <a:rPr lang="ja-JP" altLang="en-US" sz="1200" dirty="0" smtClean="0"/>
              <a:t>」の </a:t>
            </a:r>
            <a:r>
              <a:rPr lang="en-US" altLang="ja-JP" sz="1200" dirty="0" smtClean="0"/>
              <a:t>DB </a:t>
            </a:r>
            <a:r>
              <a:rPr lang="ja-JP" altLang="en-US" sz="1200" dirty="0" smtClean="0"/>
              <a:t>接続文字列のサンプルとして </a:t>
            </a:r>
            <a:r>
              <a:rPr lang="en-US" altLang="ja-JP" sz="1200" dirty="0" smtClean="0"/>
              <a:t>IPv4 </a:t>
            </a:r>
            <a:r>
              <a:rPr lang="ja-JP" altLang="en-US" sz="1200" dirty="0" smtClean="0"/>
              <a:t>アドレスを指定していた部分について、代わりに </a:t>
            </a:r>
            <a:r>
              <a:rPr lang="en-US" altLang="ja-JP" sz="1200" dirty="0" smtClean="0"/>
              <a:t>DNS </a:t>
            </a:r>
            <a:r>
              <a:rPr lang="ja-JP" altLang="en-US" sz="1200" dirty="0"/>
              <a:t>名を指定することも可能で</a:t>
            </a:r>
            <a:r>
              <a:rPr lang="ja-JP" altLang="en-US" sz="1200" dirty="0" smtClean="0"/>
              <a:t>ある。</a:t>
            </a:r>
            <a:endParaRPr lang="en-US" altLang="ja-JP" sz="1200" dirty="0" smtClean="0"/>
          </a:p>
          <a:p>
            <a:pPr lvl="1"/>
            <a:endParaRPr lang="en-US" altLang="ja-JP" sz="1200" dirty="0" smtClean="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149</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200" dirty="0" smtClean="0"/>
              <a:t>8-9. IP </a:t>
            </a:r>
            <a:r>
              <a:rPr kumimoji="1" lang="ja-JP" altLang="en-US" sz="3200" dirty="0" smtClean="0"/>
              <a:t>アドレスの代わりに </a:t>
            </a:r>
            <a:r>
              <a:rPr lang="en-US" altLang="ja-JP" sz="3200" dirty="0" smtClean="0"/>
              <a:t>DNS FQDN </a:t>
            </a:r>
            <a:r>
              <a:rPr lang="ja-JP" altLang="en-US" sz="3200" dirty="0" smtClean="0"/>
              <a:t>を指定する方法</a:t>
            </a:r>
            <a:endParaRPr kumimoji="1" lang="ja-JP" altLang="en-US" sz="3200" dirty="0"/>
          </a:p>
        </p:txBody>
      </p:sp>
      <p:sp>
        <p:nvSpPr>
          <p:cNvPr id="5" name="テキスト ボックス 4"/>
          <p:cNvSpPr txBox="1"/>
          <p:nvPr/>
        </p:nvSpPr>
        <p:spPr>
          <a:xfrm>
            <a:off x="2979683" y="5571520"/>
            <a:ext cx="8071943" cy="784830"/>
          </a:xfrm>
          <a:prstGeom prst="rect">
            <a:avLst/>
          </a:prstGeom>
          <a:solidFill>
            <a:srgbClr val="FFFFCC"/>
          </a:solidFill>
          <a:ln>
            <a:solidFill>
              <a:schemeClr val="tx1"/>
            </a:solidFill>
          </a:ln>
        </p:spPr>
        <p:txBody>
          <a:bodyPr wrap="square" rtlCol="0">
            <a:spAutoFit/>
          </a:bodyPr>
          <a:lstStyle/>
          <a:p>
            <a:r>
              <a:rPr lang="en-US" altLang="ja-JP" sz="900" dirty="0" smtClean="0">
                <a:latin typeface="Consolas" panose="020B0609020204030204" pitchFamily="49" charset="0"/>
              </a:rPr>
              <a:t>(…</a:t>
            </a:r>
            <a:r>
              <a:rPr lang="ja-JP" altLang="en-US" sz="900" dirty="0" smtClean="0">
                <a:latin typeface="Consolas" panose="020B0609020204030204" pitchFamily="49" charset="0"/>
              </a:rPr>
              <a:t>略</a:t>
            </a:r>
            <a:r>
              <a:rPr lang="en-US" altLang="ja-JP" sz="900" dirty="0" smtClean="0">
                <a:latin typeface="Consolas" panose="020B0609020204030204" pitchFamily="49" charset="0"/>
              </a:rPr>
              <a:t>)</a:t>
            </a:r>
          </a:p>
          <a:p>
            <a:r>
              <a:rPr lang="en-US" altLang="ja-JP" sz="900" dirty="0" smtClean="0">
                <a:latin typeface="Consolas" panose="020B0609020204030204" pitchFamily="49" charset="0"/>
              </a:rPr>
              <a:t>   "</a:t>
            </a:r>
            <a:r>
              <a:rPr lang="en-US" altLang="ja-JP" sz="900" dirty="0" err="1">
                <a:latin typeface="Consolas" panose="020B0609020204030204" pitchFamily="49" charset="0"/>
              </a:rPr>
              <a:t>DbConnectionString_Read</a:t>
            </a:r>
            <a:r>
              <a:rPr lang="en-US" altLang="ja-JP" sz="900" dirty="0">
                <a:latin typeface="Consolas" panose="020B0609020204030204" pitchFamily="49" charset="0"/>
              </a:rPr>
              <a:t>": "Data </a:t>
            </a:r>
            <a:r>
              <a:rPr lang="en-US" altLang="ja-JP" sz="900" dirty="0" smtClean="0">
                <a:latin typeface="Consolas" panose="020B0609020204030204" pitchFamily="49" charset="0"/>
              </a:rPr>
              <a:t>Source=</a:t>
            </a:r>
            <a:r>
              <a:rPr lang="en-US" altLang="ja-JP" sz="900" b="1" u="sng" dirty="0" err="1" smtClean="0">
                <a:solidFill>
                  <a:srgbClr val="0000FF"/>
                </a:solidFill>
                <a:latin typeface="Consolas" panose="020B0609020204030204" pitchFamily="49" charset="0"/>
              </a:rPr>
              <a:t>database.private.example.org</a:t>
            </a:r>
            <a:r>
              <a:rPr lang="en-US" altLang="ja-JP" sz="900" dirty="0" err="1" smtClean="0">
                <a:latin typeface="Consolas" panose="020B0609020204030204" pitchFamily="49" charset="0"/>
              </a:rPr>
              <a:t>;Initial</a:t>
            </a:r>
            <a:r>
              <a:rPr lang="en-US" altLang="ja-JP" sz="900" dirty="0" smtClean="0">
                <a:latin typeface="Consolas" panose="020B0609020204030204" pitchFamily="49" charset="0"/>
              </a:rPr>
              <a:t> </a:t>
            </a:r>
            <a:r>
              <a:rPr lang="en-US" altLang="ja-JP" sz="900" dirty="0">
                <a:latin typeface="Consolas" panose="020B0609020204030204" pitchFamily="49" charset="0"/>
              </a:rPr>
              <a:t>Catalog=</a:t>
            </a:r>
            <a:r>
              <a:rPr lang="en-US" altLang="ja-JP" sz="900" dirty="0" err="1">
                <a:latin typeface="Consolas" panose="020B0609020204030204" pitchFamily="49" charset="0"/>
              </a:rPr>
              <a:t>THINDB;Persist</a:t>
            </a:r>
            <a:r>
              <a:rPr lang="en-US" altLang="ja-JP" sz="900" dirty="0">
                <a:latin typeface="Consolas" panose="020B0609020204030204" pitchFamily="49" charset="0"/>
              </a:rPr>
              <a:t> Security Info=</a:t>
            </a:r>
            <a:r>
              <a:rPr lang="en-US" altLang="ja-JP" sz="900" dirty="0" err="1">
                <a:latin typeface="Consolas" panose="020B0609020204030204" pitchFamily="49" charset="0"/>
              </a:rPr>
              <a:t>True;Pooling</a:t>
            </a:r>
            <a:r>
              <a:rPr lang="en-US" altLang="ja-JP" sz="900" dirty="0">
                <a:latin typeface="Consolas" panose="020B0609020204030204" pitchFamily="49" charset="0"/>
              </a:rPr>
              <a:t>=</a:t>
            </a:r>
            <a:r>
              <a:rPr lang="en-US" altLang="ja-JP" sz="900" dirty="0" err="1">
                <a:latin typeface="Consolas" panose="020B0609020204030204" pitchFamily="49" charset="0"/>
              </a:rPr>
              <a:t>False;User</a:t>
            </a:r>
            <a:r>
              <a:rPr lang="en-US" altLang="ja-JP" sz="900" dirty="0">
                <a:latin typeface="Consolas" panose="020B0609020204030204" pitchFamily="49" charset="0"/>
              </a:rPr>
              <a:t> ID=</a:t>
            </a:r>
            <a:r>
              <a:rPr lang="en-US" altLang="ja-JP" sz="900" dirty="0" err="1">
                <a:latin typeface="Consolas" panose="020B0609020204030204" pitchFamily="49" charset="0"/>
              </a:rPr>
              <a:t>sql_thin_reader;Password</a:t>
            </a:r>
            <a:r>
              <a:rPr lang="en-US" altLang="ja-JP" sz="900" dirty="0" smtClean="0">
                <a:latin typeface="Consolas" panose="020B0609020204030204" pitchFamily="49" charset="0"/>
              </a:rPr>
              <a:t>=********;",</a:t>
            </a:r>
            <a:endParaRPr lang="en-US" altLang="ja-JP" sz="900" dirty="0">
              <a:latin typeface="Consolas" panose="020B0609020204030204" pitchFamily="49" charset="0"/>
            </a:endParaRPr>
          </a:p>
          <a:p>
            <a:r>
              <a:rPr lang="en-US" altLang="ja-JP" sz="900" dirty="0">
                <a:latin typeface="Consolas" panose="020B0609020204030204" pitchFamily="49" charset="0"/>
              </a:rPr>
              <a:t>  "</a:t>
            </a:r>
            <a:r>
              <a:rPr lang="en-US" altLang="ja-JP" sz="900" dirty="0" err="1">
                <a:latin typeface="Consolas" panose="020B0609020204030204" pitchFamily="49" charset="0"/>
              </a:rPr>
              <a:t>DbConnectionString_Write</a:t>
            </a:r>
            <a:r>
              <a:rPr lang="en-US" altLang="ja-JP" sz="900" dirty="0">
                <a:latin typeface="Consolas" panose="020B0609020204030204" pitchFamily="49" charset="0"/>
              </a:rPr>
              <a:t>": "Data </a:t>
            </a:r>
            <a:r>
              <a:rPr lang="en-US" altLang="ja-JP" sz="900" dirty="0" smtClean="0">
                <a:latin typeface="Consolas" panose="020B0609020204030204" pitchFamily="49" charset="0"/>
              </a:rPr>
              <a:t>Source=</a:t>
            </a:r>
            <a:r>
              <a:rPr lang="en-US" altLang="ja-JP" sz="900" b="1" u="sng" dirty="0" err="1" smtClean="0">
                <a:solidFill>
                  <a:srgbClr val="0000FF"/>
                </a:solidFill>
                <a:latin typeface="Consolas" panose="020B0609020204030204" pitchFamily="49" charset="0"/>
              </a:rPr>
              <a:t>database.private.example.org</a:t>
            </a:r>
            <a:r>
              <a:rPr lang="en-US" altLang="ja-JP" sz="900" dirty="0" err="1" smtClean="0">
                <a:latin typeface="Consolas" panose="020B0609020204030204" pitchFamily="49" charset="0"/>
              </a:rPr>
              <a:t>;Initial</a:t>
            </a:r>
            <a:r>
              <a:rPr lang="en-US" altLang="ja-JP" sz="900" dirty="0" smtClean="0">
                <a:latin typeface="Consolas" panose="020B0609020204030204" pitchFamily="49" charset="0"/>
              </a:rPr>
              <a:t> </a:t>
            </a:r>
            <a:r>
              <a:rPr lang="en-US" altLang="ja-JP" sz="900" dirty="0">
                <a:latin typeface="Consolas" panose="020B0609020204030204" pitchFamily="49" charset="0"/>
              </a:rPr>
              <a:t>Catalog=</a:t>
            </a:r>
            <a:r>
              <a:rPr lang="en-US" altLang="ja-JP" sz="900" dirty="0" err="1">
                <a:latin typeface="Consolas" panose="020B0609020204030204" pitchFamily="49" charset="0"/>
              </a:rPr>
              <a:t>THINDB;Persist</a:t>
            </a:r>
            <a:r>
              <a:rPr lang="en-US" altLang="ja-JP" sz="900" dirty="0">
                <a:latin typeface="Consolas" panose="020B0609020204030204" pitchFamily="49" charset="0"/>
              </a:rPr>
              <a:t> Security Info=</a:t>
            </a:r>
            <a:r>
              <a:rPr lang="en-US" altLang="ja-JP" sz="900" dirty="0" err="1">
                <a:latin typeface="Consolas" panose="020B0609020204030204" pitchFamily="49" charset="0"/>
              </a:rPr>
              <a:t>True;Pooling</a:t>
            </a:r>
            <a:r>
              <a:rPr lang="en-US" altLang="ja-JP" sz="900" dirty="0">
                <a:latin typeface="Consolas" panose="020B0609020204030204" pitchFamily="49" charset="0"/>
              </a:rPr>
              <a:t>=</a:t>
            </a:r>
            <a:r>
              <a:rPr lang="en-US" altLang="ja-JP" sz="900" dirty="0" err="1">
                <a:latin typeface="Consolas" panose="020B0609020204030204" pitchFamily="49" charset="0"/>
              </a:rPr>
              <a:t>False;User</a:t>
            </a:r>
            <a:r>
              <a:rPr lang="en-US" altLang="ja-JP" sz="900" dirty="0">
                <a:latin typeface="Consolas" panose="020B0609020204030204" pitchFamily="49" charset="0"/>
              </a:rPr>
              <a:t> ID=</a:t>
            </a:r>
            <a:r>
              <a:rPr lang="en-US" altLang="ja-JP" sz="900" dirty="0" err="1">
                <a:latin typeface="Consolas" panose="020B0609020204030204" pitchFamily="49" charset="0"/>
              </a:rPr>
              <a:t>sql_thin_writer;Password</a:t>
            </a:r>
            <a:r>
              <a:rPr lang="en-US" altLang="ja-JP" sz="900" dirty="0" smtClean="0">
                <a:latin typeface="Consolas" panose="020B0609020204030204" pitchFamily="49" charset="0"/>
              </a:rPr>
              <a:t>=********;" }</a:t>
            </a:r>
            <a:endParaRPr kumimoji="1" lang="ja-JP" altLang="en-US" sz="900" dirty="0">
              <a:latin typeface="Consolas" panose="020B0609020204030204" pitchFamily="49" charset="0"/>
            </a:endParaRPr>
          </a:p>
        </p:txBody>
      </p:sp>
    </p:spTree>
    <p:extLst>
      <p:ext uri="{BB962C8B-B14F-4D97-AF65-F5344CB8AC3E}">
        <p14:creationId xmlns:p14="http://schemas.microsoft.com/office/powerpoint/2010/main" val="806171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コンテンツ プレースホルダー 3"/>
          <p:cNvSpPr>
            <a:spLocks noGrp="1"/>
          </p:cNvSpPr>
          <p:nvPr>
            <p:ph idx="1"/>
          </p:nvPr>
        </p:nvSpPr>
        <p:spPr/>
        <p:txBody>
          <a:bodyPr>
            <a:normAutofit fontScale="92500" lnSpcReduction="10000"/>
          </a:bodyPr>
          <a:lstStyle/>
          <a:p>
            <a:r>
              <a:rPr kumimoji="1" lang="ja-JP" altLang="en-US" sz="2400" dirty="0" smtClean="0"/>
              <a:t>コントローラ </a:t>
            </a:r>
            <a:r>
              <a:rPr kumimoji="1" lang="en-US" altLang="ja-JP" sz="2400" dirty="0" smtClean="0"/>
              <a:t>(1 </a:t>
            </a:r>
            <a:r>
              <a:rPr kumimoji="1" lang="ja-JP" altLang="en-US" sz="2400" dirty="0" smtClean="0"/>
              <a:t>台以上</a:t>
            </a:r>
            <a:r>
              <a:rPr kumimoji="1" lang="en-US" altLang="ja-JP" sz="2400" dirty="0" smtClean="0"/>
              <a:t>)</a:t>
            </a:r>
          </a:p>
          <a:p>
            <a:pPr lvl="1"/>
            <a:r>
              <a:rPr lang="en-US" altLang="ja-JP" sz="2000" dirty="0" smtClean="0"/>
              <a:t>CPU: </a:t>
            </a:r>
            <a:r>
              <a:rPr lang="en-US" altLang="ja-JP" sz="2000" dirty="0"/>
              <a:t>(</a:t>
            </a:r>
            <a:r>
              <a:rPr lang="en-US" altLang="ja-JP" sz="2000" dirty="0" smtClean="0"/>
              <a:t>Intel/AMD </a:t>
            </a:r>
            <a:r>
              <a:rPr lang="en-US" altLang="ja-JP" sz="2000" dirty="0"/>
              <a:t>x64) 2.0GHz </a:t>
            </a:r>
            <a:r>
              <a:rPr lang="ja-JP" altLang="en-US" sz="2000" dirty="0"/>
              <a:t>程度、</a:t>
            </a:r>
            <a:r>
              <a:rPr lang="en-US" altLang="ja-JP" sz="2000" dirty="0"/>
              <a:t>4 </a:t>
            </a:r>
            <a:r>
              <a:rPr lang="ja-JP" altLang="en-US" sz="2000" dirty="0"/>
              <a:t>コア以上 </a:t>
            </a:r>
            <a:r>
              <a:rPr lang="en-US" altLang="ja-JP" sz="2000" dirty="0"/>
              <a:t>(</a:t>
            </a:r>
            <a:r>
              <a:rPr lang="ja-JP" altLang="en-US" sz="2000" dirty="0"/>
              <a:t>最大利用ユーザー数が </a:t>
            </a:r>
            <a:r>
              <a:rPr lang="en-US" altLang="ja-JP" sz="2000" dirty="0"/>
              <a:t>1 </a:t>
            </a:r>
            <a:r>
              <a:rPr lang="ja-JP" altLang="en-US" sz="2000" dirty="0"/>
              <a:t>万を超える場合は </a:t>
            </a:r>
            <a:r>
              <a:rPr lang="en-US" altLang="ja-JP" sz="2000" dirty="0"/>
              <a:t>8 </a:t>
            </a:r>
            <a:r>
              <a:rPr lang="ja-JP" altLang="en-US" sz="2000" dirty="0"/>
              <a:t>コア程度を推奨</a:t>
            </a:r>
            <a:r>
              <a:rPr lang="en-US" altLang="ja-JP" sz="2000" dirty="0" smtClean="0"/>
              <a:t>)</a:t>
            </a:r>
          </a:p>
          <a:p>
            <a:pPr lvl="1"/>
            <a:r>
              <a:rPr lang="en-US" altLang="ja-JP" sz="2000" dirty="0" smtClean="0"/>
              <a:t>RAM: </a:t>
            </a:r>
            <a:r>
              <a:rPr lang="en-US" altLang="ja-JP" sz="2000" dirty="0"/>
              <a:t>4GB </a:t>
            </a:r>
            <a:r>
              <a:rPr lang="ja-JP" altLang="en-US" sz="2000" dirty="0"/>
              <a:t>以上 </a:t>
            </a:r>
            <a:r>
              <a:rPr lang="en-US" altLang="ja-JP" sz="2000" dirty="0"/>
              <a:t>(</a:t>
            </a:r>
            <a:r>
              <a:rPr lang="ja-JP" altLang="en-US" sz="2000" dirty="0"/>
              <a:t>最大利用ユーザー数が </a:t>
            </a:r>
            <a:r>
              <a:rPr lang="en-US" altLang="ja-JP" sz="2000" dirty="0"/>
              <a:t>1 </a:t>
            </a:r>
            <a:r>
              <a:rPr lang="ja-JP" altLang="en-US" sz="2000" dirty="0" smtClean="0"/>
              <a:t>万を超えるごとに </a:t>
            </a:r>
            <a:r>
              <a:rPr lang="en-US" altLang="ja-JP" sz="2000" dirty="0"/>
              <a:t>1GB </a:t>
            </a:r>
            <a:r>
              <a:rPr lang="ja-JP" altLang="en-US" sz="2000" dirty="0"/>
              <a:t>追加</a:t>
            </a:r>
            <a:r>
              <a:rPr lang="en-US" altLang="ja-JP" sz="2000" dirty="0" smtClean="0"/>
              <a:t>) ※1</a:t>
            </a:r>
          </a:p>
          <a:p>
            <a:pPr lvl="1"/>
            <a:r>
              <a:rPr lang="ja-JP" altLang="en-US" sz="2000" dirty="0" smtClean="0"/>
              <a:t>ストレージ</a:t>
            </a:r>
            <a:r>
              <a:rPr lang="en-US" altLang="ja-JP" sz="2000" dirty="0" smtClean="0"/>
              <a:t>:</a:t>
            </a:r>
            <a:r>
              <a:rPr lang="ja-JP" altLang="en-US" sz="2000" dirty="0" smtClean="0"/>
              <a:t> </a:t>
            </a:r>
            <a:r>
              <a:rPr lang="en-US" altLang="ja-JP" sz="2000" dirty="0" smtClean="0"/>
              <a:t>64GB</a:t>
            </a:r>
            <a:r>
              <a:rPr lang="ja-JP" altLang="en-US" sz="2000" dirty="0" smtClean="0"/>
              <a:t> 以上</a:t>
            </a:r>
            <a:endParaRPr lang="en-US" altLang="ja-JP" sz="2000" dirty="0" smtClean="0"/>
          </a:p>
          <a:p>
            <a:pPr lvl="1"/>
            <a:r>
              <a:rPr lang="en-US" altLang="ja-JP" sz="2000" dirty="0"/>
              <a:t>VM: </a:t>
            </a:r>
            <a:r>
              <a:rPr lang="ja-JP" altLang="en-US" sz="2000" dirty="0"/>
              <a:t>不要 </a:t>
            </a:r>
            <a:r>
              <a:rPr lang="en-US" altLang="ja-JP" sz="2000" dirty="0"/>
              <a:t>(VM </a:t>
            </a:r>
            <a:r>
              <a:rPr lang="ja-JP" altLang="en-US" sz="2000" dirty="0"/>
              <a:t>上のホストでも</a:t>
            </a:r>
            <a:r>
              <a:rPr lang="ja-JP" altLang="en-US" sz="2000" dirty="0" smtClean="0"/>
              <a:t>可</a:t>
            </a:r>
            <a:r>
              <a:rPr lang="en-US" altLang="ja-JP" sz="2000" dirty="0" smtClean="0"/>
              <a:t>)</a:t>
            </a:r>
          </a:p>
          <a:p>
            <a:pPr lvl="1"/>
            <a:r>
              <a:rPr kumimoji="1" lang="en-US" altLang="ja-JP" sz="2000" dirty="0" smtClean="0"/>
              <a:t>OS:</a:t>
            </a:r>
            <a:br>
              <a:rPr kumimoji="1" lang="en-US" altLang="ja-JP" sz="2000" dirty="0" smtClean="0"/>
            </a:br>
            <a:r>
              <a:rPr kumimoji="1" lang="en-US" altLang="ja-JP" sz="2000" dirty="0" smtClean="0"/>
              <a:t>Windows 8.1, 10, Windows Server 2012, 2012 R2, 2016, </a:t>
            </a:r>
            <a:r>
              <a:rPr kumimoji="1" lang="en-US" altLang="ja-JP" sz="2000" dirty="0" smtClean="0"/>
              <a:t>2019, 2022 </a:t>
            </a:r>
            <a:r>
              <a:rPr kumimoji="1" lang="en-US" altLang="ja-JP" sz="2000" dirty="0" smtClean="0"/>
              <a:t>(</a:t>
            </a:r>
            <a:r>
              <a:rPr kumimoji="1" lang="ja-JP" altLang="en-US" sz="2000" dirty="0" smtClean="0"/>
              <a:t>デスクトップ機能有り</a:t>
            </a:r>
            <a:r>
              <a:rPr kumimoji="1" lang="en-US" altLang="ja-JP" sz="2000" dirty="0" smtClean="0"/>
              <a:t>) ※2</a:t>
            </a:r>
            <a:br>
              <a:rPr kumimoji="1" lang="en-US" altLang="ja-JP" sz="2000" dirty="0" smtClean="0"/>
            </a:br>
            <a:r>
              <a:rPr kumimoji="1" lang="ja-JP" altLang="en-US" sz="2000" dirty="0" smtClean="0"/>
              <a:t>または</a:t>
            </a:r>
            <a:r>
              <a:rPr kumimoji="1" lang="en-US" altLang="ja-JP" sz="2000" dirty="0" smtClean="0"/>
              <a:t/>
            </a:r>
            <a:br>
              <a:rPr kumimoji="1" lang="en-US" altLang="ja-JP" sz="2000" dirty="0" smtClean="0"/>
            </a:br>
            <a:r>
              <a:rPr kumimoji="1" lang="en-US" altLang="ja-JP" sz="2000" dirty="0" smtClean="0"/>
              <a:t>Linux (Ubuntu 16.04/18.04/20.04</a:t>
            </a:r>
            <a:r>
              <a:rPr kumimoji="1" lang="ja-JP" altLang="en-US" sz="2000" dirty="0" smtClean="0"/>
              <a:t> を推奨</a:t>
            </a:r>
            <a:r>
              <a:rPr kumimoji="1" lang="en-US" altLang="ja-JP" sz="2000" dirty="0" smtClean="0"/>
              <a:t>) </a:t>
            </a:r>
            <a:r>
              <a:rPr lang="en-US" altLang="ja-JP" sz="2000" dirty="0"/>
              <a:t>※2</a:t>
            </a:r>
            <a:endParaRPr kumimoji="1" lang="en-US" altLang="ja-JP" sz="2000" dirty="0" smtClean="0"/>
          </a:p>
          <a:p>
            <a:pPr lvl="1"/>
            <a:endParaRPr kumimoji="1" lang="en-US" altLang="ja-JP" sz="2000" dirty="0" smtClean="0"/>
          </a:p>
          <a:p>
            <a:pPr marL="0" indent="0">
              <a:buNone/>
            </a:pPr>
            <a:r>
              <a:rPr kumimoji="1" lang="en-US" altLang="ja-JP" sz="1800" dirty="0" smtClean="0"/>
              <a:t>※1 RAM </a:t>
            </a:r>
            <a:r>
              <a:rPr kumimoji="1" lang="ja-JP" altLang="en-US" sz="1800" dirty="0" smtClean="0"/>
              <a:t>容量は、最小値であり、</a:t>
            </a:r>
            <a:r>
              <a:rPr kumimoji="1" lang="en-US" altLang="ja-JP" sz="1800" dirty="0" smtClean="0"/>
              <a:t>OS </a:t>
            </a:r>
            <a:r>
              <a:rPr kumimoji="1" lang="ja-JP" altLang="en-US" sz="1800" dirty="0" smtClean="0"/>
              <a:t>上で、シン・テレワークシステムと関係ない他のプログラムを動作させない場合の値である。仮に他の任意のプログラム </a:t>
            </a:r>
            <a:r>
              <a:rPr kumimoji="1" lang="en-US" altLang="ja-JP" sz="1800" dirty="0" smtClean="0"/>
              <a:t>(</a:t>
            </a:r>
            <a:r>
              <a:rPr kumimoji="1" lang="ja-JP" altLang="en-US" sz="1800" dirty="0" smtClean="0"/>
              <a:t>例</a:t>
            </a:r>
            <a:r>
              <a:rPr kumimoji="1" lang="en-US" altLang="ja-JP" sz="1800" dirty="0" smtClean="0"/>
              <a:t>: </a:t>
            </a:r>
            <a:r>
              <a:rPr kumimoji="1" lang="ja-JP" altLang="en-US" sz="1800" dirty="0" smtClean="0"/>
              <a:t>アンチウイルスソフトウェア、</a:t>
            </a:r>
            <a:r>
              <a:rPr lang="en-US" altLang="ja-JP" sz="1800" dirty="0" smtClean="0"/>
              <a:t>Windows Update</a:t>
            </a:r>
            <a:r>
              <a:rPr lang="ja-JP" altLang="en-US" sz="1800" dirty="0" err="1" smtClean="0"/>
              <a:t>、</a:t>
            </a:r>
            <a:r>
              <a:rPr lang="ja-JP" altLang="en-US" sz="1800" dirty="0" smtClean="0"/>
              <a:t>バックアップツール等</a:t>
            </a:r>
            <a:r>
              <a:rPr lang="en-US" altLang="ja-JP" sz="1800" dirty="0" smtClean="0"/>
              <a:t>) </a:t>
            </a:r>
            <a:r>
              <a:rPr lang="ja-JP" altLang="en-US" sz="1800" dirty="0" smtClean="0"/>
              <a:t>を動作させる場合は、そのプログラムを動作させるために必要な </a:t>
            </a:r>
            <a:r>
              <a:rPr lang="en-US" altLang="ja-JP" sz="1800" dirty="0" smtClean="0"/>
              <a:t>RAM </a:t>
            </a:r>
            <a:r>
              <a:rPr lang="ja-JP" altLang="en-US" sz="1800" dirty="0" smtClean="0"/>
              <a:t>容量を追加する必要がある場合がある。</a:t>
            </a:r>
            <a:r>
              <a:rPr lang="en-US" altLang="ja-JP" sz="1800" dirty="0" smtClean="0"/>
              <a:t>RAM </a:t>
            </a:r>
            <a:r>
              <a:rPr lang="ja-JP" altLang="en-US" sz="1800" dirty="0" smtClean="0"/>
              <a:t>の消費を注視した上で、余裕がなくなってきたようであれば、</a:t>
            </a:r>
            <a:r>
              <a:rPr lang="en-US" altLang="ja-JP" sz="1800" dirty="0" smtClean="0"/>
              <a:t>RAM </a:t>
            </a:r>
            <a:r>
              <a:rPr lang="ja-JP" altLang="en-US" sz="1800" dirty="0" smtClean="0"/>
              <a:t>容量を増加させる必要がある。なお、シン・テレワークシステム パブリック版の </a:t>
            </a:r>
            <a:r>
              <a:rPr lang="en-US" altLang="ja-JP" sz="1800" dirty="0" smtClean="0"/>
              <a:t>RAM </a:t>
            </a:r>
            <a:r>
              <a:rPr lang="ja-JP" altLang="en-US" sz="1800" dirty="0" smtClean="0"/>
              <a:t>消費実績を第 </a:t>
            </a:r>
            <a:r>
              <a:rPr lang="en-US" altLang="ja-JP" sz="1800" dirty="0" smtClean="0"/>
              <a:t>10</a:t>
            </a:r>
            <a:r>
              <a:rPr lang="ja-JP" altLang="en-US" sz="1800" dirty="0" smtClean="0"/>
              <a:t> 章に掲載している。</a:t>
            </a:r>
          </a:p>
          <a:p>
            <a:pPr marL="0" indent="0">
              <a:buNone/>
            </a:pPr>
            <a:r>
              <a:rPr kumimoji="1" lang="en-US" altLang="ja-JP" sz="1800" dirty="0" smtClean="0"/>
              <a:t>※2 Microsoft .NET 5 </a:t>
            </a:r>
            <a:r>
              <a:rPr kumimoji="1" lang="ja-JP" altLang="en-US" sz="1800" dirty="0" smtClean="0"/>
              <a:t>の動作をサポートしている </a:t>
            </a:r>
            <a:r>
              <a:rPr kumimoji="1" lang="en-US" altLang="ja-JP" sz="1800" dirty="0" smtClean="0"/>
              <a:t>OS </a:t>
            </a:r>
            <a:r>
              <a:rPr kumimoji="1" lang="ja-JP" altLang="en-US" sz="1800" dirty="0" smtClean="0"/>
              <a:t>である必要がある。なお、</a:t>
            </a:r>
            <a:r>
              <a:rPr kumimoji="1" lang="en-US" altLang="ja-JP" sz="1800" dirty="0" smtClean="0"/>
              <a:t>Windows Server 2012 </a:t>
            </a:r>
            <a:r>
              <a:rPr kumimoji="1" lang="ja-JP" altLang="en-US" sz="1800" dirty="0" smtClean="0"/>
              <a:t>でも動作する。</a:t>
            </a:r>
            <a:r>
              <a:rPr lang="en-US" altLang="ja-JP" sz="1800" dirty="0"/>
              <a:t/>
            </a:r>
            <a:br>
              <a:rPr lang="en-US" altLang="ja-JP" sz="1800" dirty="0"/>
            </a:br>
            <a:r>
              <a:rPr lang="en-US" altLang="ja-JP" sz="1800" dirty="0"/>
              <a:t>https://github.com/dotnet/core/blob/master/release-notes/5.0/5.0-supported-os.md</a:t>
            </a:r>
            <a:br>
              <a:rPr lang="en-US" altLang="ja-JP" sz="1800" dirty="0"/>
            </a:br>
            <a:r>
              <a:rPr kumimoji="1" lang="ja-JP" altLang="en-US" sz="1800" dirty="0" smtClean="0"/>
              <a:t>データベース </a:t>
            </a:r>
            <a:r>
              <a:rPr kumimoji="1" lang="en-US" altLang="ja-JP" sz="1800" dirty="0" smtClean="0"/>
              <a:t>(SQL Server 2019 Express) </a:t>
            </a:r>
            <a:r>
              <a:rPr kumimoji="1" lang="ja-JP" altLang="en-US" sz="1800" dirty="0" smtClean="0"/>
              <a:t>を同居させる場合は、</a:t>
            </a:r>
            <a:r>
              <a:rPr kumimoji="1" lang="en-US" altLang="ja-JP" sz="1800" dirty="0" smtClean="0"/>
              <a:t>SQL Server 2019 Express </a:t>
            </a:r>
            <a:r>
              <a:rPr kumimoji="1" lang="ja-JP" altLang="en-US" sz="1800" dirty="0" smtClean="0"/>
              <a:t>の動作対象 </a:t>
            </a:r>
            <a:r>
              <a:rPr kumimoji="1" lang="en-US" altLang="ja-JP" sz="1800" dirty="0" smtClean="0"/>
              <a:t>OS </a:t>
            </a:r>
            <a:r>
              <a:rPr kumimoji="1" lang="ja-JP" altLang="en-US" sz="1800" dirty="0" smtClean="0"/>
              <a:t>である必要がある。</a:t>
            </a:r>
            <a:r>
              <a:rPr kumimoji="1" lang="en-US" altLang="ja-JP" sz="1800" dirty="0" smtClean="0"/>
              <a:t/>
            </a:r>
            <a:br>
              <a:rPr kumimoji="1" lang="en-US" altLang="ja-JP" sz="1800" dirty="0" smtClean="0"/>
            </a:br>
            <a:r>
              <a:rPr lang="ja-JP" altLang="en-US" sz="1800" dirty="0" smtClean="0"/>
              <a:t>なお</a:t>
            </a:r>
            <a:r>
              <a:rPr lang="ja-JP" altLang="en-US" sz="1800" dirty="0"/>
              <a:t>、</a:t>
            </a:r>
            <a:r>
              <a:rPr lang="en-US" altLang="ja-JP" sz="1800" dirty="0"/>
              <a:t>Ubuntu 20.04 </a:t>
            </a:r>
            <a:r>
              <a:rPr lang="ja-JP" altLang="en-US" sz="1800" dirty="0" smtClean="0"/>
              <a:t>でも正常動作を確認</a:t>
            </a:r>
            <a:r>
              <a:rPr lang="ja-JP" altLang="en-US" sz="1800" dirty="0"/>
              <a:t>している。</a:t>
            </a:r>
            <a:r>
              <a:rPr lang="en-US" altLang="ja-JP" sz="1800" dirty="0"/>
              <a:t/>
            </a:r>
            <a:br>
              <a:rPr lang="en-US" altLang="ja-JP" sz="1800" dirty="0"/>
            </a:br>
            <a:r>
              <a:rPr lang="en-US" altLang="ja-JP" sz="1800" dirty="0"/>
              <a:t>https://docs.microsoft.com/ja-jp/sql/sql-server/install/hardware-and-software-requirements-for-installing-sql-server-ver15</a:t>
            </a:r>
            <a:endParaRPr kumimoji="1" lang="ja-JP" altLang="en-US" sz="1800" dirty="0"/>
          </a:p>
        </p:txBody>
      </p:sp>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15</a:t>
            </a:fld>
            <a:endParaRPr kumimoji="1" lang="ja-JP" altLang="en-US" dirty="0"/>
          </a:p>
        </p:txBody>
      </p:sp>
      <p:sp>
        <p:nvSpPr>
          <p:cNvPr id="3" name="タイトル 2"/>
          <p:cNvSpPr>
            <a:spLocks noGrp="1"/>
          </p:cNvSpPr>
          <p:nvPr>
            <p:ph type="title"/>
          </p:nvPr>
        </p:nvSpPr>
        <p:spPr/>
        <p:txBody>
          <a:bodyPr>
            <a:normAutofit fontScale="90000"/>
          </a:bodyPr>
          <a:lstStyle/>
          <a:p>
            <a:r>
              <a:rPr lang="en-US" altLang="ja-JP" dirty="0" smtClean="0"/>
              <a:t>2-1. </a:t>
            </a:r>
            <a:r>
              <a:rPr lang="ja-JP" altLang="en-US" dirty="0" smtClean="0"/>
              <a:t>必要なハードウェアおよび </a:t>
            </a:r>
            <a:r>
              <a:rPr lang="en-US" altLang="ja-JP" dirty="0" smtClean="0"/>
              <a:t>OS</a:t>
            </a:r>
            <a:endParaRPr kumimoji="1" lang="ja-JP" altLang="en-US" dirty="0"/>
          </a:p>
        </p:txBody>
      </p:sp>
    </p:spTree>
    <p:extLst>
      <p:ext uri="{BB962C8B-B14F-4D97-AF65-F5344CB8AC3E}">
        <p14:creationId xmlns:p14="http://schemas.microsoft.com/office/powerpoint/2010/main" val="441775626"/>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2"/>
            <a:ext cx="11545223" cy="2308811"/>
          </a:xfrm>
        </p:spPr>
        <p:txBody>
          <a:bodyPr>
            <a:normAutofit/>
          </a:bodyPr>
          <a:lstStyle/>
          <a:p>
            <a:r>
              <a:rPr kumimoji="1" lang="ja-JP" altLang="en-US" sz="1600" dirty="0" smtClean="0"/>
              <a:t>本中継システムの動作で不具合がある </a:t>
            </a:r>
            <a:r>
              <a:rPr kumimoji="1" lang="en-US" altLang="ja-JP" sz="1600" dirty="0" smtClean="0"/>
              <a:t>(</a:t>
            </a:r>
            <a:r>
              <a:rPr kumimoji="1" lang="ja-JP" altLang="en-US" sz="1600" dirty="0" smtClean="0"/>
              <a:t>例</a:t>
            </a:r>
            <a:r>
              <a:rPr kumimoji="1" lang="en-US" altLang="ja-JP" sz="1600" dirty="0" smtClean="0"/>
              <a:t>:</a:t>
            </a:r>
            <a:r>
              <a:rPr kumimoji="1" lang="ja-JP" altLang="en-US" sz="1600" dirty="0" smtClean="0"/>
              <a:t> ユーザーの画面でエラーメッセージが表示された、一部のコントローラから一部の中継ゲートウェイの登録が見えない</a:t>
            </a:r>
            <a:r>
              <a:rPr lang="ja-JP" altLang="en-US" sz="1600" dirty="0"/>
              <a:t> </a:t>
            </a:r>
            <a:r>
              <a:rPr lang="ja-JP" altLang="en-US" sz="1600" dirty="0" smtClean="0"/>
              <a:t>等</a:t>
            </a:r>
            <a:r>
              <a:rPr lang="en-US" altLang="ja-JP" sz="1600" dirty="0" smtClean="0"/>
              <a:t>) </a:t>
            </a:r>
            <a:r>
              <a:rPr lang="ja-JP" altLang="en-US" sz="1600" dirty="0" smtClean="0"/>
              <a:t>場合は、コントローラのログを確認する。</a:t>
            </a:r>
            <a:endParaRPr lang="en-US" altLang="ja-JP" sz="1600" dirty="0" smtClean="0"/>
          </a:p>
          <a:p>
            <a:r>
              <a:rPr kumimoji="1" lang="ja-JP" altLang="en-US" sz="1600" dirty="0" smtClean="0"/>
              <a:t>ログは、内容ごとにディレクトリに分類されるが、一般的に、エラーが発生している場合は「</a:t>
            </a:r>
            <a:r>
              <a:rPr kumimoji="1" lang="en-US" altLang="ja-JP" sz="1600" dirty="0" smtClean="0"/>
              <a:t>Error/</a:t>
            </a:r>
            <a:r>
              <a:rPr kumimoji="1" lang="ja-JP" altLang="en-US" sz="1600" dirty="0" smtClean="0"/>
              <a:t>」ディレクトリのログファイルにエラーの原因が自然言語で表示される。したがって、不具合時は、まず、「</a:t>
            </a:r>
            <a:r>
              <a:rPr kumimoji="1" lang="en-US" altLang="ja-JP" sz="1600" dirty="0" smtClean="0"/>
              <a:t>Error/</a:t>
            </a:r>
            <a:r>
              <a:rPr kumimoji="1" lang="ja-JP" altLang="en-US" sz="1600" dirty="0" smtClean="0"/>
              <a:t>」ディレクトリを確認する。</a:t>
            </a:r>
            <a:endParaRPr kumimoji="1" lang="en-US" altLang="ja-JP" sz="1600" dirty="0" smtClean="0"/>
          </a:p>
          <a:p>
            <a:r>
              <a:rPr lang="ja-JP" altLang="en-US" sz="1600" dirty="0"/>
              <a:t>コントローラのログの確認は、コントローラが正常に稼働している場合は</a:t>
            </a:r>
            <a:r>
              <a:rPr lang="ja-JP" altLang="en-US" sz="1600" dirty="0" smtClean="0"/>
              <a:t>、「</a:t>
            </a:r>
            <a:r>
              <a:rPr lang="ja-JP" altLang="en-US" sz="1600" dirty="0"/>
              <a:t>システム管理者用 仮想ファイルブラウザ」から快適</a:t>
            </a:r>
            <a:r>
              <a:rPr lang="ja-JP" altLang="en-US" sz="1600" dirty="0" smtClean="0"/>
              <a:t>に実施できる</a:t>
            </a:r>
            <a:r>
              <a:rPr lang="ja-JP" altLang="en-US" sz="1600" dirty="0"/>
              <a:t>。</a:t>
            </a:r>
            <a:endParaRPr lang="en-US" altLang="ja-JP" sz="1600" dirty="0"/>
          </a:p>
          <a:p>
            <a:r>
              <a:rPr lang="ja-JP" altLang="en-US" sz="1600" dirty="0"/>
              <a:t>コントローラが正常に稼働しておらず </a:t>
            </a:r>
            <a:r>
              <a:rPr lang="en-US" altLang="ja-JP" sz="1600" dirty="0"/>
              <a:t>(</a:t>
            </a:r>
            <a:r>
              <a:rPr lang="ja-JP" altLang="en-US" sz="1600" dirty="0"/>
              <a:t>例</a:t>
            </a:r>
            <a:r>
              <a:rPr lang="en-US" altLang="ja-JP" sz="1600" dirty="0"/>
              <a:t>: </a:t>
            </a:r>
            <a:r>
              <a:rPr lang="ja-JP" altLang="en-US" sz="1600" dirty="0"/>
              <a:t>起動に失敗する</a:t>
            </a:r>
            <a:r>
              <a:rPr lang="en-US" altLang="ja-JP" sz="1600" dirty="0"/>
              <a:t>) </a:t>
            </a:r>
            <a:r>
              <a:rPr lang="ja-JP" altLang="en-US" sz="1600" dirty="0"/>
              <a:t>上記 </a:t>
            </a:r>
            <a:r>
              <a:rPr lang="en-US" altLang="ja-JP" sz="1600" dirty="0"/>
              <a:t>Web </a:t>
            </a:r>
            <a:r>
              <a:rPr lang="ja-JP" altLang="en-US" sz="1600" dirty="0"/>
              <a:t>経由での確認ができない場合は、対象のサーバー </a:t>
            </a:r>
            <a:r>
              <a:rPr lang="en-US" altLang="ja-JP" sz="1600" dirty="0"/>
              <a:t>(Windows or Linux) </a:t>
            </a:r>
            <a:r>
              <a:rPr lang="ja-JP" altLang="en-US" sz="1600" dirty="0"/>
              <a:t>のコントローラをインストールしているディレクトリの「</a:t>
            </a:r>
            <a:r>
              <a:rPr lang="en-US" altLang="ja-JP" sz="1600" dirty="0" err="1"/>
              <a:t>ThinControllerApp</a:t>
            </a:r>
            <a:r>
              <a:rPr lang="en-US" altLang="ja-JP" sz="1600" dirty="0"/>
              <a:t>/Log/</a:t>
            </a:r>
            <a:r>
              <a:rPr lang="ja-JP" altLang="en-US" sz="1600" dirty="0"/>
              <a:t>」ディレクトリの内容を、</a:t>
            </a:r>
            <a:r>
              <a:rPr lang="en-US" altLang="ja-JP" sz="1600" dirty="0"/>
              <a:t>SSH </a:t>
            </a:r>
            <a:r>
              <a:rPr lang="ja-JP" altLang="en-US" sz="1600" dirty="0"/>
              <a:t>または </a:t>
            </a:r>
            <a:r>
              <a:rPr lang="en-US" altLang="ja-JP" sz="1600" dirty="0"/>
              <a:t>Windows </a:t>
            </a:r>
            <a:r>
              <a:rPr lang="ja-JP" altLang="en-US" sz="1600" dirty="0"/>
              <a:t>エクスプローラ等で確認することができる。</a:t>
            </a:r>
          </a:p>
          <a:p>
            <a:endParaRPr kumimoji="1" lang="ja-JP" altLang="en-US" sz="16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150</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dirty="0" smtClean="0"/>
              <a:t>8-10. </a:t>
            </a:r>
            <a:r>
              <a:rPr lang="ja-JP" altLang="en-US" dirty="0" smtClean="0"/>
              <a:t>コントローラのログの確認方法</a:t>
            </a:r>
            <a:endParaRPr kumimoji="1" lang="ja-JP" altLang="en-US" dirty="0"/>
          </a:p>
        </p:txBody>
      </p:sp>
      <p:pic>
        <p:nvPicPr>
          <p:cNvPr id="5" name="図 4"/>
          <p:cNvPicPr>
            <a:picLocks noChangeAspect="1"/>
          </p:cNvPicPr>
          <p:nvPr/>
        </p:nvPicPr>
        <p:blipFill>
          <a:blip r:embed="rId2"/>
          <a:stretch>
            <a:fillRect/>
          </a:stretch>
        </p:blipFill>
        <p:spPr>
          <a:xfrm>
            <a:off x="332741" y="3753594"/>
            <a:ext cx="4461642" cy="2536044"/>
          </a:xfrm>
          <a:prstGeom prst="rect">
            <a:avLst/>
          </a:prstGeom>
          <a:ln w="19050">
            <a:solidFill>
              <a:schemeClr val="tx1"/>
            </a:solidFill>
          </a:ln>
        </p:spPr>
      </p:pic>
      <p:sp>
        <p:nvSpPr>
          <p:cNvPr id="6" name="右矢印 5"/>
          <p:cNvSpPr/>
          <p:nvPr/>
        </p:nvSpPr>
        <p:spPr>
          <a:xfrm>
            <a:off x="4951939" y="4191409"/>
            <a:ext cx="1001110" cy="63850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p:cNvSpPr/>
          <p:nvPr/>
        </p:nvSpPr>
        <p:spPr>
          <a:xfrm>
            <a:off x="391374" y="5083343"/>
            <a:ext cx="2274664" cy="27706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図 7"/>
          <p:cNvPicPr>
            <a:picLocks noChangeAspect="1"/>
          </p:cNvPicPr>
          <p:nvPr/>
        </p:nvPicPr>
        <p:blipFill>
          <a:blip r:embed="rId3"/>
          <a:stretch>
            <a:fillRect/>
          </a:stretch>
        </p:blipFill>
        <p:spPr>
          <a:xfrm>
            <a:off x="6282366" y="3753594"/>
            <a:ext cx="5351623" cy="2056578"/>
          </a:xfrm>
          <a:prstGeom prst="rect">
            <a:avLst/>
          </a:prstGeom>
          <a:ln w="19050">
            <a:solidFill>
              <a:schemeClr val="tx1"/>
            </a:solidFill>
          </a:ln>
        </p:spPr>
      </p:pic>
      <p:sp>
        <p:nvSpPr>
          <p:cNvPr id="9" name="右矢印 8"/>
          <p:cNvSpPr/>
          <p:nvPr/>
        </p:nvSpPr>
        <p:spPr>
          <a:xfrm>
            <a:off x="6504842" y="6118883"/>
            <a:ext cx="1001110" cy="63850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7687356" y="6171684"/>
            <a:ext cx="4106917" cy="369332"/>
          </a:xfrm>
          <a:prstGeom prst="rect">
            <a:avLst/>
          </a:prstGeom>
          <a:noFill/>
        </p:spPr>
        <p:txBody>
          <a:bodyPr wrap="square" rtlCol="0">
            <a:spAutoFit/>
          </a:bodyPr>
          <a:lstStyle/>
          <a:p>
            <a:r>
              <a:rPr kumimoji="1" lang="ja-JP" altLang="en-US" dirty="0" smtClean="0"/>
              <a:t>テキストファイルでエラーログが確認できる。</a:t>
            </a:r>
            <a:endParaRPr kumimoji="1" lang="ja-JP" altLang="en-US" dirty="0"/>
          </a:p>
        </p:txBody>
      </p:sp>
    </p:spTree>
    <p:extLst>
      <p:ext uri="{BB962C8B-B14F-4D97-AF65-F5344CB8AC3E}">
        <p14:creationId xmlns:p14="http://schemas.microsoft.com/office/powerpoint/2010/main" val="1110980427"/>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5312024"/>
          </a:xfrm>
        </p:spPr>
        <p:txBody>
          <a:bodyPr>
            <a:normAutofit fontScale="62500" lnSpcReduction="20000"/>
          </a:bodyPr>
          <a:lstStyle/>
          <a:p>
            <a:pPr>
              <a:lnSpc>
                <a:spcPct val="120000"/>
              </a:lnSpc>
            </a:pPr>
            <a:r>
              <a:rPr kumimoji="1" lang="ja-JP" altLang="en-US" dirty="0" smtClean="0"/>
              <a:t>「</a:t>
            </a:r>
            <a:r>
              <a:rPr kumimoji="1" lang="en-US" altLang="ja-JP" dirty="0" smtClean="0"/>
              <a:t>Log/</a:t>
            </a:r>
            <a:r>
              <a:rPr kumimoji="1" lang="ja-JP" altLang="en-US" dirty="0" smtClean="0"/>
              <a:t>」ディレクトリ内に保存されるログの一覧は以下のとおりである。</a:t>
            </a:r>
          </a:p>
          <a:p>
            <a:pPr lvl="1">
              <a:lnSpc>
                <a:spcPct val="120000"/>
              </a:lnSpc>
            </a:pPr>
            <a:r>
              <a:rPr lang="en-US" altLang="ja-JP" dirty="0" smtClean="0"/>
              <a:t>Access/</a:t>
            </a:r>
          </a:p>
          <a:p>
            <a:pPr lvl="2">
              <a:lnSpc>
                <a:spcPct val="120000"/>
              </a:lnSpc>
            </a:pPr>
            <a:r>
              <a:rPr lang="ja-JP" altLang="en-US" dirty="0" smtClean="0"/>
              <a:t>コントローラは </a:t>
            </a:r>
            <a:r>
              <a:rPr lang="en-US" altLang="ja-JP" dirty="0" smtClean="0"/>
              <a:t>Web </a:t>
            </a:r>
            <a:r>
              <a:rPr lang="ja-JP" altLang="en-US" dirty="0" smtClean="0"/>
              <a:t>サーバーとして動作しているが、コントローラ宛の </a:t>
            </a:r>
            <a:r>
              <a:rPr lang="en-US" altLang="ja-JP" dirty="0" smtClean="0"/>
              <a:t>Web </a:t>
            </a:r>
            <a:r>
              <a:rPr lang="ja-JP" altLang="en-US" dirty="0" smtClean="0"/>
              <a:t>リクエストが </a:t>
            </a:r>
            <a:r>
              <a:rPr lang="en-US" altLang="ja-JP" dirty="0" smtClean="0"/>
              <a:t>1 </a:t>
            </a:r>
            <a:r>
              <a:rPr lang="ja-JP" altLang="en-US" dirty="0" smtClean="0"/>
              <a:t>行に </a:t>
            </a:r>
            <a:r>
              <a:rPr lang="en-US" altLang="ja-JP" dirty="0" smtClean="0"/>
              <a:t>1 </a:t>
            </a:r>
            <a:r>
              <a:rPr lang="ja-JP" altLang="en-US" dirty="0" smtClean="0"/>
              <a:t>個ずつ記録される。</a:t>
            </a:r>
            <a:r>
              <a:rPr lang="en-US" altLang="ja-JP" dirty="0" smtClean="0"/>
              <a:t>(“</a:t>
            </a:r>
            <a:r>
              <a:rPr lang="en-US" altLang="ja-JP" dirty="0" err="1" smtClean="0"/>
              <a:t>TypeName</a:t>
            </a:r>
            <a:r>
              <a:rPr lang="en-US" altLang="ja-JP" dirty="0" smtClean="0"/>
              <a:t>”:“</a:t>
            </a:r>
            <a:r>
              <a:rPr lang="en-US" altLang="ja-JP" dirty="0" err="1" smtClean="0"/>
              <a:t>WebServerLogData</a:t>
            </a:r>
            <a:r>
              <a:rPr lang="en-US" altLang="ja-JP" dirty="0" smtClean="0"/>
              <a:t>“ </a:t>
            </a:r>
            <a:r>
              <a:rPr lang="ja-JP" altLang="en-US" dirty="0" smtClean="0"/>
              <a:t>の行</a:t>
            </a:r>
            <a:r>
              <a:rPr lang="en-US" altLang="ja-JP" dirty="0" smtClean="0"/>
              <a:t>)</a:t>
            </a:r>
            <a:endParaRPr lang="ja-JP" altLang="en-US" dirty="0" smtClean="0"/>
          </a:p>
          <a:p>
            <a:pPr lvl="2">
              <a:lnSpc>
                <a:spcPct val="120000"/>
              </a:lnSpc>
            </a:pPr>
            <a:r>
              <a:rPr lang="ja-JP" altLang="en-US" dirty="0" smtClean="0"/>
              <a:t>また、コントローラが中継ゲートウェイ、シン・テレワークシステムのサーバーまたはクライアントから受け取ったリクエストの内容とレスポンスの結果が </a:t>
            </a:r>
            <a:r>
              <a:rPr lang="en-US" altLang="ja-JP" dirty="0" smtClean="0"/>
              <a:t>1 </a:t>
            </a:r>
            <a:r>
              <a:rPr lang="ja-JP" altLang="en-US" dirty="0" smtClean="0"/>
              <a:t>行に </a:t>
            </a:r>
            <a:r>
              <a:rPr lang="en-US" altLang="ja-JP" dirty="0" smtClean="0"/>
              <a:t>1 </a:t>
            </a:r>
            <a:r>
              <a:rPr lang="ja-JP" altLang="en-US" dirty="0" smtClean="0"/>
              <a:t>個ずつ記録される。</a:t>
            </a:r>
            <a:r>
              <a:rPr lang="en-US" altLang="ja-JP" dirty="0" smtClean="0"/>
              <a:t>(“</a:t>
            </a:r>
            <a:r>
              <a:rPr lang="en-US" altLang="ja-JP" dirty="0" err="1" smtClean="0"/>
              <a:t>TypeName</a:t>
            </a:r>
            <a:r>
              <a:rPr lang="en-US" altLang="ja-JP" dirty="0" smtClean="0"/>
              <a:t>”:“</a:t>
            </a:r>
            <a:r>
              <a:rPr lang="en-US" altLang="ja-JP" dirty="0" err="1" smtClean="0"/>
              <a:t>WpcResult</a:t>
            </a:r>
            <a:r>
              <a:rPr lang="en-US" altLang="ja-JP" dirty="0" smtClean="0"/>
              <a:t>“ </a:t>
            </a:r>
            <a:r>
              <a:rPr lang="ja-JP" altLang="en-US" dirty="0" smtClean="0"/>
              <a:t>の行</a:t>
            </a:r>
            <a:r>
              <a:rPr lang="en-US" altLang="ja-JP" dirty="0" smtClean="0"/>
              <a:t>)</a:t>
            </a:r>
          </a:p>
          <a:p>
            <a:pPr lvl="1">
              <a:lnSpc>
                <a:spcPct val="120000"/>
              </a:lnSpc>
            </a:pPr>
            <a:r>
              <a:rPr kumimoji="1" lang="en-US" altLang="ja-JP" dirty="0" smtClean="0"/>
              <a:t>Data/</a:t>
            </a:r>
          </a:p>
          <a:p>
            <a:pPr lvl="2">
              <a:lnSpc>
                <a:spcPct val="120000"/>
              </a:lnSpc>
            </a:pPr>
            <a:r>
              <a:rPr kumimoji="1" lang="ja-JP" altLang="en-US" dirty="0" smtClean="0"/>
              <a:t>コントローラの動作の健康状態を示す統計情報が約 </a:t>
            </a:r>
            <a:r>
              <a:rPr kumimoji="1" lang="en-US" altLang="ja-JP" dirty="0" smtClean="0"/>
              <a:t>10 </a:t>
            </a:r>
            <a:r>
              <a:rPr kumimoji="1" lang="ja-JP" altLang="en-US" dirty="0" smtClean="0"/>
              <a:t>分おきに保存される。</a:t>
            </a:r>
            <a:endParaRPr kumimoji="1" lang="en-US" altLang="ja-JP" dirty="0" smtClean="0"/>
          </a:p>
          <a:p>
            <a:pPr lvl="1">
              <a:lnSpc>
                <a:spcPct val="120000"/>
              </a:lnSpc>
            </a:pPr>
            <a:r>
              <a:rPr lang="en-US" altLang="ja-JP" dirty="0" smtClean="0"/>
              <a:t>Debug/</a:t>
            </a:r>
          </a:p>
          <a:p>
            <a:pPr lvl="2">
              <a:lnSpc>
                <a:spcPct val="120000"/>
              </a:lnSpc>
            </a:pPr>
            <a:r>
              <a:rPr lang="ja-JP" altLang="en-US" dirty="0" smtClean="0"/>
              <a:t>コントローラ内部の動作を示すデバッグ情報が</a:t>
            </a:r>
            <a:r>
              <a:rPr lang="ja-JP" altLang="en-US" dirty="0"/>
              <a:t>保存</a:t>
            </a:r>
            <a:r>
              <a:rPr lang="ja-JP" altLang="en-US" dirty="0" smtClean="0"/>
              <a:t>される。</a:t>
            </a:r>
            <a:endParaRPr lang="en-US" altLang="ja-JP" dirty="0" smtClean="0"/>
          </a:p>
          <a:p>
            <a:pPr lvl="1">
              <a:lnSpc>
                <a:spcPct val="120000"/>
              </a:lnSpc>
            </a:pPr>
            <a:r>
              <a:rPr kumimoji="1" lang="en-US" altLang="ja-JP" dirty="0" smtClean="0"/>
              <a:t>Error/</a:t>
            </a:r>
          </a:p>
          <a:p>
            <a:pPr lvl="2">
              <a:lnSpc>
                <a:spcPct val="120000"/>
              </a:lnSpc>
            </a:pPr>
            <a:r>
              <a:rPr kumimoji="1" lang="ja-JP" altLang="en-US" dirty="0" smtClean="0"/>
              <a:t>エラーが発生したとき、そのエラーの内容が</a:t>
            </a:r>
            <a:r>
              <a:rPr lang="ja-JP" altLang="en-US" dirty="0"/>
              <a:t>保存</a:t>
            </a:r>
            <a:r>
              <a:rPr kumimoji="1" lang="ja-JP" altLang="en-US" dirty="0" smtClean="0"/>
              <a:t>される。</a:t>
            </a:r>
            <a:endParaRPr kumimoji="1" lang="en-US" altLang="ja-JP" dirty="0" smtClean="0"/>
          </a:p>
          <a:p>
            <a:pPr lvl="1">
              <a:lnSpc>
                <a:spcPct val="120000"/>
              </a:lnSpc>
            </a:pPr>
            <a:r>
              <a:rPr lang="en-US" altLang="ja-JP" dirty="0" smtClean="0"/>
              <a:t>Info/</a:t>
            </a:r>
          </a:p>
          <a:p>
            <a:pPr lvl="2">
              <a:lnSpc>
                <a:spcPct val="120000"/>
              </a:lnSpc>
            </a:pPr>
            <a:r>
              <a:rPr lang="en-US" altLang="ja-JP" dirty="0" smtClean="0"/>
              <a:t>Error/ </a:t>
            </a:r>
            <a:r>
              <a:rPr lang="ja-JP" altLang="en-US" dirty="0" smtClean="0"/>
              <a:t>の内容に加えて、参考になる情報が</a:t>
            </a:r>
            <a:r>
              <a:rPr lang="ja-JP" altLang="en-US" dirty="0"/>
              <a:t>保存</a:t>
            </a:r>
            <a:r>
              <a:rPr lang="ja-JP" altLang="en-US" dirty="0" smtClean="0"/>
              <a:t>される。</a:t>
            </a:r>
            <a:r>
              <a:rPr lang="en-US" altLang="ja-JP" dirty="0" smtClean="0"/>
              <a:t>(</a:t>
            </a:r>
            <a:r>
              <a:rPr lang="ja-JP" altLang="en-US" dirty="0" smtClean="0"/>
              <a:t>ほとんど </a:t>
            </a:r>
            <a:r>
              <a:rPr lang="en-US" altLang="ja-JP" dirty="0" smtClean="0"/>
              <a:t>Error/ </a:t>
            </a:r>
            <a:r>
              <a:rPr lang="ja-JP" altLang="en-US" dirty="0" smtClean="0"/>
              <a:t>と変わらない</a:t>
            </a:r>
            <a:r>
              <a:rPr lang="en-US" altLang="ja-JP" dirty="0" smtClean="0"/>
              <a:t>)</a:t>
            </a:r>
          </a:p>
          <a:p>
            <a:pPr lvl="1">
              <a:lnSpc>
                <a:spcPct val="120000"/>
              </a:lnSpc>
            </a:pPr>
            <a:r>
              <a:rPr kumimoji="1" lang="en-US" altLang="ja-JP" dirty="0" smtClean="0"/>
              <a:t>Socket/</a:t>
            </a:r>
          </a:p>
          <a:p>
            <a:pPr lvl="2">
              <a:lnSpc>
                <a:spcPct val="120000"/>
              </a:lnSpc>
            </a:pPr>
            <a:r>
              <a:rPr kumimoji="1" lang="ja-JP" altLang="en-US" dirty="0" smtClean="0"/>
              <a:t>コントローラ内部でソケット通信 </a:t>
            </a:r>
            <a:r>
              <a:rPr kumimoji="1" lang="en-US" altLang="ja-JP" dirty="0" smtClean="0"/>
              <a:t>(Web </a:t>
            </a:r>
            <a:r>
              <a:rPr kumimoji="1" lang="ja-JP" altLang="en-US" dirty="0" smtClean="0"/>
              <a:t>サーバー以外</a:t>
            </a:r>
            <a:r>
              <a:rPr kumimoji="1" lang="en-US" altLang="ja-JP" dirty="0" smtClean="0"/>
              <a:t>) </a:t>
            </a:r>
            <a:r>
              <a:rPr kumimoji="1" lang="ja-JP" altLang="en-US" dirty="0" smtClean="0"/>
              <a:t>を利用することがある。その際のソケット通信の接続 </a:t>
            </a:r>
            <a:r>
              <a:rPr kumimoji="1" lang="en-US" altLang="ja-JP" dirty="0" smtClean="0"/>
              <a:t>/ </a:t>
            </a:r>
            <a:r>
              <a:rPr kumimoji="1" lang="ja-JP" altLang="en-US" dirty="0" smtClean="0"/>
              <a:t>切断の記録が保存される。</a:t>
            </a:r>
            <a:endParaRPr kumimoji="1" lang="en-US" altLang="ja-JP" dirty="0" smtClean="0"/>
          </a:p>
          <a:p>
            <a:pPr lvl="1">
              <a:lnSpc>
                <a:spcPct val="120000"/>
              </a:lnSpc>
            </a:pPr>
            <a:r>
              <a:rPr lang="en-US" altLang="ja-JP" dirty="0" smtClean="0"/>
              <a:t>Stat/</a:t>
            </a:r>
          </a:p>
          <a:p>
            <a:pPr lvl="2">
              <a:lnSpc>
                <a:spcPct val="120000"/>
              </a:lnSpc>
            </a:pPr>
            <a:r>
              <a:rPr kumimoji="1" lang="ja-JP" altLang="en-US" dirty="0" smtClean="0"/>
              <a:t>コントローラの内部ランタイム状態が </a:t>
            </a:r>
            <a:r>
              <a:rPr kumimoji="1" lang="en-US" altLang="ja-JP" dirty="0" smtClean="0"/>
              <a:t>1 </a:t>
            </a:r>
            <a:r>
              <a:rPr kumimoji="1" lang="ja-JP" altLang="en-US" dirty="0" smtClean="0"/>
              <a:t>秒に </a:t>
            </a:r>
            <a:r>
              <a:rPr kumimoji="1" lang="en-US" altLang="ja-JP" dirty="0" smtClean="0"/>
              <a:t>1 </a:t>
            </a:r>
            <a:r>
              <a:rPr kumimoji="1" lang="ja-JP" altLang="en-US" dirty="0" smtClean="0"/>
              <a:t>回保存される。</a:t>
            </a:r>
            <a:endParaRPr kumimoji="1" lang="en-US" altLang="ja-JP" dirty="0" smtClean="0"/>
          </a:p>
          <a:p>
            <a:pPr lvl="3">
              <a:lnSpc>
                <a:spcPct val="120000"/>
              </a:lnSpc>
            </a:pPr>
            <a:r>
              <a:rPr lang="en-US" altLang="ja-JP" dirty="0" smtClean="0"/>
              <a:t>Task: CPU </a:t>
            </a:r>
            <a:r>
              <a:rPr lang="ja-JP" altLang="en-US" dirty="0" smtClean="0"/>
              <a:t>消費中の非同期タスク数、</a:t>
            </a:r>
            <a:r>
              <a:rPr lang="en-US" altLang="ja-JP" dirty="0" smtClean="0"/>
              <a:t>D: </a:t>
            </a:r>
            <a:r>
              <a:rPr lang="ja-JP" altLang="en-US" dirty="0" smtClean="0"/>
              <a:t>他のタスクを待機している非同期タスク数、</a:t>
            </a:r>
            <a:r>
              <a:rPr lang="en-US" altLang="ja-JP" dirty="0" smtClean="0"/>
              <a:t>Q: </a:t>
            </a:r>
            <a:r>
              <a:rPr lang="ja-JP" altLang="en-US" dirty="0" smtClean="0"/>
              <a:t>タイマー待ち状態の非同期タスク数、</a:t>
            </a:r>
            <a:r>
              <a:rPr lang="en-US" altLang="ja-JP" dirty="0" smtClean="0"/>
              <a:t>S: </a:t>
            </a:r>
            <a:r>
              <a:rPr lang="ja-JP" altLang="en-US" dirty="0" smtClean="0"/>
              <a:t>ソケット数 </a:t>
            </a:r>
            <a:r>
              <a:rPr lang="en-US" altLang="ja-JP" dirty="0" smtClean="0"/>
              <a:t>(Web </a:t>
            </a:r>
            <a:r>
              <a:rPr lang="ja-JP" altLang="en-US" dirty="0" smtClean="0"/>
              <a:t>サーバーをのぞく</a:t>
            </a:r>
            <a:r>
              <a:rPr lang="en-US" altLang="ja-JP" dirty="0" smtClean="0"/>
              <a:t>)</a:t>
            </a:r>
            <a:r>
              <a:rPr lang="ja-JP" altLang="en-US" dirty="0" err="1" smtClean="0"/>
              <a:t>、</a:t>
            </a:r>
            <a:r>
              <a:rPr lang="en-US" altLang="ja-JP" dirty="0" err="1" smtClean="0"/>
              <a:t>Obj</a:t>
            </a:r>
            <a:r>
              <a:rPr lang="en-US" altLang="ja-JP" dirty="0" smtClean="0"/>
              <a:t>: </a:t>
            </a:r>
            <a:r>
              <a:rPr lang="ja-JP" altLang="en-US" dirty="0" smtClean="0"/>
              <a:t>メモリ内でリーク管理しているオブジェクト数、</a:t>
            </a:r>
            <a:r>
              <a:rPr lang="en-US" altLang="ja-JP" dirty="0" smtClean="0"/>
              <a:t>IO: I/O </a:t>
            </a:r>
            <a:r>
              <a:rPr lang="ja-JP" altLang="en-US" dirty="0" smtClean="0"/>
              <a:t>完了ポート処理数、</a:t>
            </a:r>
            <a:r>
              <a:rPr lang="en-US" altLang="ja-JP" dirty="0" err="1" smtClean="0"/>
              <a:t>Cpu</a:t>
            </a:r>
            <a:r>
              <a:rPr lang="en-US" altLang="ja-JP" dirty="0" smtClean="0"/>
              <a:t>: CPU </a:t>
            </a:r>
            <a:r>
              <a:rPr lang="ja-JP" altLang="en-US" dirty="0" smtClean="0"/>
              <a:t>使用率 </a:t>
            </a:r>
            <a:r>
              <a:rPr lang="en-US" altLang="ja-JP" dirty="0" smtClean="0"/>
              <a:t>(1 </a:t>
            </a:r>
            <a:r>
              <a:rPr lang="ja-JP" altLang="en-US" dirty="0" smtClean="0"/>
              <a:t>コアで </a:t>
            </a:r>
            <a:r>
              <a:rPr lang="en-US" altLang="ja-JP" dirty="0" smtClean="0"/>
              <a:t>100%)</a:t>
            </a:r>
            <a:r>
              <a:rPr lang="ja-JP" altLang="en-US" dirty="0" err="1" smtClean="0"/>
              <a:t>、</a:t>
            </a:r>
            <a:r>
              <a:rPr lang="en-US" altLang="ja-JP" dirty="0" smtClean="0"/>
              <a:t>Mem: </a:t>
            </a:r>
            <a:r>
              <a:rPr lang="ja-JP" altLang="en-US" dirty="0" smtClean="0"/>
              <a:t>マネージドメモリ消費量 </a:t>
            </a:r>
            <a:r>
              <a:rPr lang="en-US" altLang="ja-JP" dirty="0" smtClean="0"/>
              <a:t>(KB)</a:t>
            </a:r>
            <a:r>
              <a:rPr lang="ja-JP" altLang="en-US" dirty="0" err="1" smtClean="0"/>
              <a:t>、</a:t>
            </a:r>
            <a:r>
              <a:rPr lang="en-US" altLang="ja-JP" dirty="0" err="1" smtClean="0"/>
              <a:t>Gc</a:t>
            </a:r>
            <a:r>
              <a:rPr lang="en-US" altLang="ja-JP" dirty="0" smtClean="0"/>
              <a:t>/Gc0/Gc1/Gc2: </a:t>
            </a:r>
            <a:r>
              <a:rPr lang="ja-JP" altLang="en-US" dirty="0" smtClean="0"/>
              <a:t>ガベージコレクションの世代毎の発生回数、</a:t>
            </a:r>
            <a:r>
              <a:rPr lang="en-US" altLang="ja-JP" dirty="0" smtClean="0"/>
              <a:t>Task2: </a:t>
            </a:r>
            <a:r>
              <a:rPr lang="ja-JP" altLang="en-US" dirty="0" smtClean="0"/>
              <a:t>残りタスク作成可能数</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151</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dirty="0" smtClean="0"/>
              <a:t>8-11 </a:t>
            </a:r>
            <a:r>
              <a:rPr kumimoji="1" lang="ja-JP" altLang="en-US" dirty="0" smtClean="0"/>
              <a:t>コントローラのログの一覧</a:t>
            </a:r>
            <a:endParaRPr kumimoji="1" lang="ja-JP" altLang="en-US" dirty="0"/>
          </a:p>
        </p:txBody>
      </p:sp>
    </p:spTree>
    <p:extLst>
      <p:ext uri="{BB962C8B-B14F-4D97-AF65-F5344CB8AC3E}">
        <p14:creationId xmlns:p14="http://schemas.microsoft.com/office/powerpoint/2010/main" val="3204117622"/>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a:bodyPr>
          <a:lstStyle/>
          <a:p>
            <a:r>
              <a:rPr kumimoji="1" lang="ja-JP" altLang="en-US" sz="2000" dirty="0" smtClean="0"/>
              <a:t>サービスを本格的に運用する場合、コントローラのログは、一定期間アーカイブして保存しておくことが推奨される。</a:t>
            </a:r>
            <a:endParaRPr kumimoji="1" lang="en-US" altLang="ja-JP" sz="2000" dirty="0" smtClean="0"/>
          </a:p>
          <a:p>
            <a:pPr lvl="1"/>
            <a:r>
              <a:rPr kumimoji="1" lang="ja-JP" altLang="en-US" sz="1800" dirty="0" smtClean="0"/>
              <a:t>アクセスログおよびエラーログが含まれているため、ユーザーからのサポート依頼に対応することができる。</a:t>
            </a:r>
            <a:endParaRPr kumimoji="1" lang="en-US" altLang="ja-JP" sz="1800" dirty="0" smtClean="0"/>
          </a:p>
          <a:p>
            <a:pPr lvl="1"/>
            <a:r>
              <a:rPr kumimoji="1" lang="ja-JP" altLang="en-US" sz="1800" dirty="0" smtClean="0"/>
              <a:t>その他、何らかの理由でアクセスログが必要となった場合に利用できる。</a:t>
            </a:r>
            <a:endParaRPr kumimoji="1" lang="en-US" altLang="ja-JP" sz="1800" dirty="0" smtClean="0"/>
          </a:p>
          <a:p>
            <a:r>
              <a:rPr kumimoji="1" lang="ja-JP" altLang="en-US" sz="2200" dirty="0" smtClean="0"/>
              <a:t>ログファイルのバックアップや一元管理方法</a:t>
            </a:r>
            <a:endParaRPr kumimoji="1" lang="en-US" altLang="ja-JP" sz="2200" dirty="0" smtClean="0"/>
          </a:p>
          <a:p>
            <a:pPr lvl="1"/>
            <a:r>
              <a:rPr kumimoji="1" lang="ja-JP" altLang="en-US" sz="1800" dirty="0" smtClean="0"/>
              <a:t>すべてのログファイルは、テキスト形式であるため、管理者の好みの任意のツールを用いてバックアップしたり、一元管理したりすることができる。</a:t>
            </a:r>
            <a:endParaRPr kumimoji="1" lang="en-US" altLang="ja-JP" sz="1800" dirty="0" smtClean="0"/>
          </a:p>
          <a:p>
            <a:pPr lvl="1"/>
            <a:r>
              <a:rPr kumimoji="1" lang="ja-JP" altLang="en-US" sz="1800" dirty="0" smtClean="0"/>
              <a:t>テキストファイルであるため、アーカイブのために、圧縮がきわめて有効である。</a:t>
            </a:r>
            <a:endParaRPr kumimoji="1" lang="en-US" altLang="ja-JP" sz="1800" dirty="0" smtClean="0"/>
          </a:p>
          <a:p>
            <a:r>
              <a:rPr kumimoji="1" lang="ja-JP" altLang="en-US" sz="2000" dirty="0" smtClean="0"/>
              <a:t>古いログファイルをローテーション </a:t>
            </a:r>
            <a:r>
              <a:rPr kumimoji="1" lang="en-US" altLang="ja-JP" sz="2000" dirty="0" smtClean="0"/>
              <a:t>(</a:t>
            </a:r>
            <a:r>
              <a:rPr kumimoji="1" lang="ja-JP" altLang="en-US" sz="2000" dirty="0" smtClean="0"/>
              <a:t>消去</a:t>
            </a:r>
            <a:r>
              <a:rPr kumimoji="1" lang="en-US" altLang="ja-JP" sz="2000" dirty="0" smtClean="0"/>
              <a:t>) </a:t>
            </a:r>
            <a:r>
              <a:rPr kumimoji="1" lang="ja-JP" altLang="en-US" sz="2000" dirty="0" smtClean="0"/>
              <a:t>する容量のしきい値の変更方法</a:t>
            </a:r>
            <a:endParaRPr kumimoji="1" lang="en-US" altLang="ja-JP" sz="2000" dirty="0" smtClean="0"/>
          </a:p>
          <a:p>
            <a:pPr lvl="1"/>
            <a:r>
              <a:rPr kumimoji="1" lang="ja-JP" altLang="en-US" sz="1600" dirty="0" smtClean="0"/>
              <a:t>コントローラのログは、デフォルトで、サブディレクトリごとに、</a:t>
            </a:r>
            <a:r>
              <a:rPr kumimoji="1" lang="en-US" altLang="ja-JP" sz="1600" dirty="0" smtClean="0"/>
              <a:t>4GB </a:t>
            </a:r>
            <a:r>
              <a:rPr kumimoji="1" lang="ja-JP" altLang="en-US" sz="1600" dirty="0" smtClean="0"/>
              <a:t>を超えるまで順次記録される。サブディレクトリ内のログファイルの合計容量が</a:t>
            </a:r>
            <a:r>
              <a:rPr lang="en-US" altLang="ja-JP" sz="1600" dirty="0"/>
              <a:t> </a:t>
            </a:r>
            <a:r>
              <a:rPr lang="en-US" altLang="ja-JP" sz="1600" dirty="0" smtClean="0"/>
              <a:t>4GB </a:t>
            </a:r>
            <a:r>
              <a:rPr lang="ja-JP" altLang="en-US" sz="1600" dirty="0" smtClean="0"/>
              <a:t>を超えた場合は、古いファイルから順に削除される。</a:t>
            </a:r>
            <a:endParaRPr lang="en-US" altLang="ja-JP" sz="1600" dirty="0" smtClean="0"/>
          </a:p>
          <a:p>
            <a:pPr lvl="1"/>
            <a:r>
              <a:rPr kumimoji="1" lang="ja-JP" altLang="en-US" sz="1600" dirty="0" smtClean="0"/>
              <a:t>この「</a:t>
            </a:r>
            <a:r>
              <a:rPr kumimoji="1" lang="en-US" altLang="ja-JP" sz="1600" dirty="0" smtClean="0"/>
              <a:t>4GB</a:t>
            </a:r>
            <a:r>
              <a:rPr kumimoji="1" lang="ja-JP" altLang="en-US" sz="1600" dirty="0" smtClean="0"/>
              <a:t>」のしきい値を変更したい場合は、コントローラの</a:t>
            </a:r>
            <a:r>
              <a:rPr kumimoji="1" lang="en-US" altLang="ja-JP" sz="1600" dirty="0" smtClean="0"/>
              <a:t/>
            </a:r>
            <a:br>
              <a:rPr kumimoji="1" lang="en-US" altLang="ja-JP" sz="1600" dirty="0" smtClean="0"/>
            </a:br>
            <a:r>
              <a:rPr kumimoji="1" lang="ja-JP" altLang="en-US" sz="1600" dirty="0" smtClean="0">
                <a:solidFill>
                  <a:srgbClr val="0000FF"/>
                </a:solidFill>
              </a:rPr>
              <a:t>「</a:t>
            </a:r>
            <a:r>
              <a:rPr lang="en-US" altLang="ja-JP" sz="1600" dirty="0" smtClean="0">
                <a:solidFill>
                  <a:srgbClr val="0000FF"/>
                </a:solidFill>
              </a:rPr>
              <a:t>IPA-DN-</a:t>
            </a:r>
            <a:r>
              <a:rPr lang="en-US" altLang="ja-JP" sz="1600" dirty="0" err="1" smtClean="0">
                <a:solidFill>
                  <a:srgbClr val="0000FF"/>
                </a:solidFill>
              </a:rPr>
              <a:t>ThinController</a:t>
            </a:r>
            <a:r>
              <a:rPr lang="en-US" altLang="ja-JP" sz="1600" dirty="0" smtClean="0">
                <a:solidFill>
                  <a:srgbClr val="0000FF"/>
                </a:solidFill>
              </a:rPr>
              <a:t>-Private/</a:t>
            </a:r>
            <a:r>
              <a:rPr lang="en-US" altLang="ja-JP" sz="1600" dirty="0" err="1" smtClean="0">
                <a:solidFill>
                  <a:srgbClr val="0000FF"/>
                </a:solidFill>
              </a:rPr>
              <a:t>ThinControllerApp</a:t>
            </a:r>
            <a:r>
              <a:rPr lang="en-US" altLang="ja-JP" sz="1600" dirty="0" smtClean="0">
                <a:solidFill>
                  <a:srgbClr val="0000FF"/>
                </a:solidFill>
              </a:rPr>
              <a:t>/</a:t>
            </a:r>
            <a:r>
              <a:rPr lang="en-US" altLang="ja-JP" sz="1600" dirty="0" err="1" smtClean="0">
                <a:solidFill>
                  <a:srgbClr val="0000FF"/>
                </a:solidFill>
              </a:rPr>
              <a:t>Program.cs</a:t>
            </a:r>
            <a:r>
              <a:rPr lang="ja-JP" altLang="en-US" sz="1600" dirty="0" smtClean="0">
                <a:solidFill>
                  <a:srgbClr val="0000FF"/>
                </a:solidFill>
              </a:rPr>
              <a:t>」</a:t>
            </a:r>
            <a:r>
              <a:rPr lang="en-US" altLang="ja-JP" sz="1600" dirty="0" smtClean="0"/>
              <a:t/>
            </a:r>
            <a:br>
              <a:rPr lang="en-US" altLang="ja-JP" sz="1600" dirty="0" smtClean="0"/>
            </a:br>
            <a:r>
              <a:rPr lang="ja-JP" altLang="en-US" sz="1600" dirty="0" smtClean="0"/>
              <a:t>の</a:t>
            </a:r>
            <a:br>
              <a:rPr lang="ja-JP" altLang="en-US" sz="1600" dirty="0" smtClean="0"/>
            </a:br>
            <a:r>
              <a:rPr lang="en-US" altLang="ja-JP" sz="1600" dirty="0"/>
              <a:t>// </a:t>
            </a:r>
            <a:r>
              <a:rPr lang="ja-JP" altLang="en-US" sz="1600" dirty="0"/>
              <a:t>ログファイルが何 </a:t>
            </a:r>
            <a:r>
              <a:rPr lang="en-US" altLang="ja-JP" sz="1600" dirty="0"/>
              <a:t>GB </a:t>
            </a:r>
            <a:r>
              <a:rPr lang="ja-JP" altLang="en-US" sz="1600" dirty="0"/>
              <a:t>を超えたら自動的に古いものを削除するかの</a:t>
            </a:r>
            <a:r>
              <a:rPr lang="ja-JP" altLang="en-US" sz="1600" dirty="0" smtClean="0"/>
              <a:t>設定</a:t>
            </a:r>
            <a:r>
              <a:rPr lang="en-US" altLang="ja-JP" sz="1600" dirty="0" smtClean="0"/>
              <a:t/>
            </a:r>
            <a:br>
              <a:rPr lang="en-US" altLang="ja-JP" sz="1600" dirty="0" smtClean="0"/>
            </a:br>
            <a:r>
              <a:rPr lang="en-US" altLang="ja-JP" sz="1600" dirty="0" err="1" smtClean="0">
                <a:solidFill>
                  <a:srgbClr val="0000FF"/>
                </a:solidFill>
              </a:rPr>
              <a:t>CoresConfig.Logger.DefaultAutoDeleteTotalMinSize.Value</a:t>
            </a:r>
            <a:r>
              <a:rPr lang="en-US" altLang="ja-JP" sz="1600" dirty="0" smtClean="0">
                <a:solidFill>
                  <a:srgbClr val="0000FF"/>
                </a:solidFill>
              </a:rPr>
              <a:t> </a:t>
            </a:r>
            <a:r>
              <a:rPr lang="en-US" altLang="ja-JP" sz="1600" dirty="0">
                <a:solidFill>
                  <a:srgbClr val="0000FF"/>
                </a:solidFill>
              </a:rPr>
              <a:t>= 4_000_000_000; // </a:t>
            </a:r>
            <a:r>
              <a:rPr lang="en-US" altLang="ja-JP" sz="1600" dirty="0" smtClean="0">
                <a:solidFill>
                  <a:srgbClr val="0000FF"/>
                </a:solidFill>
              </a:rPr>
              <a:t>4GB</a:t>
            </a:r>
            <a:r>
              <a:rPr lang="en-US" altLang="ja-JP" sz="1600" dirty="0" smtClean="0"/>
              <a:t/>
            </a:r>
            <a:br>
              <a:rPr lang="en-US" altLang="ja-JP" sz="1600" dirty="0" smtClean="0"/>
            </a:br>
            <a:r>
              <a:rPr lang="ja-JP" altLang="en-US" sz="1600" dirty="0" smtClean="0"/>
              <a:t>を変更することで、任意の値に変更できる。たとえば、</a:t>
            </a:r>
            <a:r>
              <a:rPr lang="en-US" altLang="ja-JP" sz="1600" dirty="0" smtClean="0"/>
              <a:t>100GB </a:t>
            </a:r>
            <a:r>
              <a:rPr lang="ja-JP" altLang="en-US" sz="1600" dirty="0" smtClean="0"/>
              <a:t>にしたい場合は、 </a:t>
            </a:r>
            <a:r>
              <a:rPr lang="en-US" altLang="ja-JP" sz="1600" dirty="0" smtClean="0">
                <a:solidFill>
                  <a:srgbClr val="0000FF"/>
                </a:solidFill>
              </a:rPr>
              <a:t>100000000000L</a:t>
            </a:r>
            <a:r>
              <a:rPr lang="en-US" altLang="ja-JP" sz="1600" dirty="0" smtClean="0"/>
              <a:t>; </a:t>
            </a:r>
            <a:r>
              <a:rPr lang="ja-JP" altLang="en-US" sz="1600" dirty="0" smtClean="0"/>
              <a:t>と記載する。</a:t>
            </a:r>
            <a:r>
              <a:rPr lang="en-US" altLang="ja-JP" sz="1600" dirty="0" smtClean="0"/>
              <a:t/>
            </a:r>
            <a:br>
              <a:rPr lang="en-US" altLang="ja-JP" sz="1600" dirty="0" smtClean="0"/>
            </a:br>
            <a:r>
              <a:rPr lang="en-US" altLang="ja-JP" sz="1600" dirty="0" smtClean="0"/>
              <a:t>※ </a:t>
            </a:r>
            <a:r>
              <a:rPr lang="ja-JP" altLang="en-US" sz="1600" dirty="0"/>
              <a:t>「</a:t>
            </a:r>
            <a:r>
              <a:rPr lang="en-US" altLang="ja-JP" sz="1600" dirty="0"/>
              <a:t>3-7</a:t>
            </a:r>
            <a:r>
              <a:rPr lang="ja-JP" altLang="en-US" sz="1600" dirty="0"/>
              <a:t>」または「</a:t>
            </a:r>
            <a:r>
              <a:rPr lang="en-US" altLang="ja-JP" sz="1600" dirty="0"/>
              <a:t>4-7</a:t>
            </a:r>
            <a:r>
              <a:rPr lang="ja-JP" altLang="en-US" sz="1600" dirty="0"/>
              <a:t>」の手順によりデーモンを停止し、再コンパイルを行ない、デーモンを再開すること</a:t>
            </a:r>
            <a:r>
              <a:rPr lang="ja-JP" altLang="en-US" sz="1600" dirty="0" smtClean="0"/>
              <a:t>。</a:t>
            </a:r>
            <a:r>
              <a:rPr lang="en-US" altLang="ja-JP" sz="1600" dirty="0" smtClean="0"/>
              <a:t/>
            </a:r>
            <a:br>
              <a:rPr lang="en-US" altLang="ja-JP" sz="1600" dirty="0" smtClean="0"/>
            </a:br>
            <a:r>
              <a:rPr lang="en-US" altLang="ja-JP" sz="1600" dirty="0" smtClean="0"/>
              <a:t>※</a:t>
            </a:r>
            <a:r>
              <a:rPr lang="ja-JP" altLang="en-US" sz="1600" dirty="0" smtClean="0"/>
              <a:t> コントローラごとに設定を行なう必要がある。</a:t>
            </a:r>
            <a:endParaRPr kumimoji="1" lang="ja-JP" altLang="en-US"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152</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8-12. </a:t>
            </a:r>
            <a:r>
              <a:rPr kumimoji="1" lang="ja-JP" altLang="en-US" dirty="0" smtClean="0"/>
              <a:t>コントローラのログの管理について</a:t>
            </a:r>
            <a:endParaRPr kumimoji="1" lang="ja-JP" altLang="en-US" dirty="0"/>
          </a:p>
        </p:txBody>
      </p:sp>
    </p:spTree>
    <p:extLst>
      <p:ext uri="{BB962C8B-B14F-4D97-AF65-F5344CB8AC3E}">
        <p14:creationId xmlns:p14="http://schemas.microsoft.com/office/powerpoint/2010/main" val="1985586468"/>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0" y="1059156"/>
            <a:ext cx="11545223" cy="614668"/>
          </a:xfrm>
        </p:spPr>
        <p:txBody>
          <a:bodyPr>
            <a:normAutofit fontScale="85000" lnSpcReduction="20000"/>
          </a:bodyPr>
          <a:lstStyle/>
          <a:p>
            <a:r>
              <a:rPr lang="ja-JP" altLang="en-US" sz="2000" dirty="0"/>
              <a:t>各コントローラの「稼働</a:t>
            </a:r>
            <a:r>
              <a:rPr lang="ja-JP" altLang="en-US" sz="2000" dirty="0" smtClean="0"/>
              <a:t>ステータス」の「</a:t>
            </a:r>
            <a:r>
              <a:rPr lang="en-US" altLang="ja-JP" sz="2000" dirty="0" err="1"/>
              <a:t>ThinController</a:t>
            </a:r>
            <a:r>
              <a:rPr lang="en-US" altLang="ja-JP" sz="2000" dirty="0"/>
              <a:t> System </a:t>
            </a:r>
            <a:r>
              <a:rPr lang="en-US" altLang="ja-JP" sz="2000" dirty="0" smtClean="0"/>
              <a:t>Status</a:t>
            </a:r>
            <a:r>
              <a:rPr lang="ja-JP" altLang="en-US" sz="2000" dirty="0" smtClean="0"/>
              <a:t>」では、コントローラの健康状態をリアルタイムでモニタリングできる。</a:t>
            </a:r>
            <a:endParaRPr lang="en-US" altLang="ja-JP" sz="2000" dirty="0" smtClean="0"/>
          </a:p>
          <a:p>
            <a:r>
              <a:rPr kumimoji="1" lang="ja-JP" altLang="en-US" sz="2000" dirty="0" smtClean="0"/>
              <a:t>これらの値を </a:t>
            </a:r>
            <a:r>
              <a:rPr kumimoji="1" lang="en-US" altLang="ja-JP" sz="2000" dirty="0" smtClean="0"/>
              <a:t>HTTP API </a:t>
            </a:r>
            <a:r>
              <a:rPr kumimoji="1" lang="ja-JP" altLang="en-US" sz="2000" dirty="0" smtClean="0"/>
              <a:t>でリアルタイムで取得し、サービス運営者が有する任意のツールでグラフ化することで、異常発見が可能である。</a:t>
            </a:r>
            <a:endParaRPr kumimoji="1" lang="ja-JP" altLang="en-US"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153</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600" dirty="0" smtClean="0"/>
              <a:t>8-13. </a:t>
            </a:r>
            <a:r>
              <a:rPr kumimoji="1" lang="ja-JP" altLang="en-US" sz="3600" dirty="0" smtClean="0"/>
              <a:t>中継システム全体の健康状態の把握について</a:t>
            </a:r>
            <a:endParaRPr kumimoji="1" lang="ja-JP" altLang="en-US" sz="3600" dirty="0"/>
          </a:p>
        </p:txBody>
      </p:sp>
      <p:pic>
        <p:nvPicPr>
          <p:cNvPr id="5" name="図 4"/>
          <p:cNvPicPr>
            <a:picLocks noChangeAspect="1"/>
          </p:cNvPicPr>
          <p:nvPr/>
        </p:nvPicPr>
        <p:blipFill>
          <a:blip r:embed="rId2"/>
          <a:stretch>
            <a:fillRect/>
          </a:stretch>
        </p:blipFill>
        <p:spPr>
          <a:xfrm>
            <a:off x="332740" y="2128928"/>
            <a:ext cx="4538805" cy="3172397"/>
          </a:xfrm>
          <a:prstGeom prst="rect">
            <a:avLst/>
          </a:prstGeom>
          <a:ln w="28575">
            <a:solidFill>
              <a:schemeClr val="tx1"/>
            </a:solidFill>
          </a:ln>
        </p:spPr>
      </p:pic>
      <p:pic>
        <p:nvPicPr>
          <p:cNvPr id="6" name="図 5"/>
          <p:cNvPicPr>
            <a:picLocks noChangeAspect="1"/>
          </p:cNvPicPr>
          <p:nvPr/>
        </p:nvPicPr>
        <p:blipFill>
          <a:blip r:embed="rId3"/>
          <a:stretch>
            <a:fillRect/>
          </a:stretch>
        </p:blipFill>
        <p:spPr>
          <a:xfrm>
            <a:off x="6004363" y="1702201"/>
            <a:ext cx="2335596" cy="984425"/>
          </a:xfrm>
          <a:prstGeom prst="rect">
            <a:avLst/>
          </a:prstGeom>
        </p:spPr>
      </p:pic>
      <p:pic>
        <p:nvPicPr>
          <p:cNvPr id="7" name="図 6"/>
          <p:cNvPicPr>
            <a:picLocks noChangeAspect="1"/>
          </p:cNvPicPr>
          <p:nvPr/>
        </p:nvPicPr>
        <p:blipFill>
          <a:blip r:embed="rId4"/>
          <a:stretch>
            <a:fillRect/>
          </a:stretch>
        </p:blipFill>
        <p:spPr>
          <a:xfrm>
            <a:off x="6004363" y="2932156"/>
            <a:ext cx="2335596" cy="974222"/>
          </a:xfrm>
          <a:prstGeom prst="rect">
            <a:avLst/>
          </a:prstGeom>
        </p:spPr>
      </p:pic>
      <p:pic>
        <p:nvPicPr>
          <p:cNvPr id="8" name="図 7"/>
          <p:cNvPicPr>
            <a:picLocks noChangeAspect="1"/>
          </p:cNvPicPr>
          <p:nvPr/>
        </p:nvPicPr>
        <p:blipFill>
          <a:blip r:embed="rId5"/>
          <a:stretch>
            <a:fillRect/>
          </a:stretch>
        </p:blipFill>
        <p:spPr>
          <a:xfrm>
            <a:off x="6049164" y="4166526"/>
            <a:ext cx="2278688" cy="961419"/>
          </a:xfrm>
          <a:prstGeom prst="rect">
            <a:avLst/>
          </a:prstGeom>
        </p:spPr>
      </p:pic>
      <p:pic>
        <p:nvPicPr>
          <p:cNvPr id="9" name="図 8"/>
          <p:cNvPicPr>
            <a:picLocks noChangeAspect="1"/>
          </p:cNvPicPr>
          <p:nvPr/>
        </p:nvPicPr>
        <p:blipFill>
          <a:blip r:embed="rId6"/>
          <a:stretch>
            <a:fillRect/>
          </a:stretch>
        </p:blipFill>
        <p:spPr>
          <a:xfrm>
            <a:off x="6061272" y="5423485"/>
            <a:ext cx="2278687" cy="1073431"/>
          </a:xfrm>
          <a:prstGeom prst="rect">
            <a:avLst/>
          </a:prstGeom>
        </p:spPr>
      </p:pic>
      <p:sp>
        <p:nvSpPr>
          <p:cNvPr id="10" name="右矢印 9"/>
          <p:cNvSpPr/>
          <p:nvPr/>
        </p:nvSpPr>
        <p:spPr>
          <a:xfrm>
            <a:off x="5058432" y="3109441"/>
            <a:ext cx="945931" cy="53602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4995370" y="3902129"/>
            <a:ext cx="1198179" cy="1754326"/>
          </a:xfrm>
          <a:prstGeom prst="rect">
            <a:avLst/>
          </a:prstGeom>
          <a:noFill/>
        </p:spPr>
        <p:txBody>
          <a:bodyPr wrap="square" rtlCol="0">
            <a:spAutoFit/>
          </a:bodyPr>
          <a:lstStyle/>
          <a:p>
            <a:r>
              <a:rPr kumimoji="1" lang="ja-JP" altLang="en-US" dirty="0" smtClean="0"/>
              <a:t>任意の方法でグラフ化が可能</a:t>
            </a:r>
          </a:p>
          <a:p>
            <a:r>
              <a:rPr lang="en-US" altLang="ja-JP" dirty="0" smtClean="0"/>
              <a:t>(HTTP API</a:t>
            </a:r>
            <a:endParaRPr lang="ja-JP" altLang="en-US" dirty="0" smtClean="0"/>
          </a:p>
          <a:p>
            <a:r>
              <a:rPr lang="ja-JP" altLang="en-US" dirty="0" smtClean="0"/>
              <a:t>も利用可能</a:t>
            </a:r>
            <a:r>
              <a:rPr lang="en-US" altLang="ja-JP" dirty="0" smtClean="0"/>
              <a:t>)</a:t>
            </a:r>
            <a:endParaRPr lang="ja-JP" altLang="en-US" dirty="0" smtClean="0"/>
          </a:p>
        </p:txBody>
      </p:sp>
      <p:sp>
        <p:nvSpPr>
          <p:cNvPr id="12" name="テキスト ボックス 11"/>
          <p:cNvSpPr txBox="1"/>
          <p:nvPr/>
        </p:nvSpPr>
        <p:spPr>
          <a:xfrm>
            <a:off x="8610598" y="1704556"/>
            <a:ext cx="3347545" cy="1077218"/>
          </a:xfrm>
          <a:prstGeom prst="rect">
            <a:avLst/>
          </a:prstGeom>
          <a:noFill/>
        </p:spPr>
        <p:txBody>
          <a:bodyPr wrap="square" rtlCol="0">
            <a:spAutoFit/>
          </a:bodyPr>
          <a:lstStyle/>
          <a:p>
            <a:r>
              <a:rPr kumimoji="1" lang="ja-JP" altLang="en-US" sz="1600" dirty="0" smtClean="0"/>
              <a:t>← コントローラの </a:t>
            </a:r>
            <a:r>
              <a:rPr kumimoji="1" lang="en-US" altLang="ja-JP" sz="1600" dirty="0" smtClean="0"/>
              <a:t>CPU </a:t>
            </a:r>
            <a:r>
              <a:rPr kumimoji="1" lang="ja-JP" altLang="en-US" sz="1600" dirty="0" smtClean="0"/>
              <a:t>使用率</a:t>
            </a:r>
            <a:endParaRPr kumimoji="1" lang="en-US" altLang="ja-JP" sz="1600" dirty="0" smtClean="0"/>
          </a:p>
          <a:p>
            <a:r>
              <a:rPr kumimoji="1" lang="ja-JP" altLang="en-US" sz="1600" dirty="0" smtClean="0">
                <a:solidFill>
                  <a:srgbClr val="FF0000"/>
                </a:solidFill>
              </a:rPr>
              <a:t>急に増えていると怪しい。</a:t>
            </a:r>
            <a:endParaRPr kumimoji="1" lang="en-US" altLang="ja-JP" sz="1600" dirty="0" smtClean="0">
              <a:solidFill>
                <a:srgbClr val="FF0000"/>
              </a:solidFill>
            </a:endParaRPr>
          </a:p>
          <a:p>
            <a:r>
              <a:rPr kumimoji="1" lang="ja-JP" altLang="en-US" sz="1600" dirty="0" smtClean="0">
                <a:solidFill>
                  <a:srgbClr val="FF0000"/>
                </a:solidFill>
              </a:rPr>
              <a:t>一部の中継ゲートウェイがダウンして再接続要求が連発したか</a:t>
            </a:r>
            <a:r>
              <a:rPr kumimoji="1" lang="en-US" altLang="ja-JP" sz="1600" dirty="0" smtClean="0">
                <a:solidFill>
                  <a:srgbClr val="FF0000"/>
                </a:solidFill>
              </a:rPr>
              <a:t>?</a:t>
            </a:r>
            <a:endParaRPr kumimoji="1" lang="ja-JP" altLang="en-US" sz="1600" dirty="0">
              <a:solidFill>
                <a:srgbClr val="FF0000"/>
              </a:solidFill>
            </a:endParaRPr>
          </a:p>
        </p:txBody>
      </p:sp>
      <p:sp>
        <p:nvSpPr>
          <p:cNvPr id="13" name="テキスト ボックス 12"/>
          <p:cNvSpPr txBox="1"/>
          <p:nvPr/>
        </p:nvSpPr>
        <p:spPr>
          <a:xfrm>
            <a:off x="8571426" y="2932156"/>
            <a:ext cx="3425891" cy="1323439"/>
          </a:xfrm>
          <a:prstGeom prst="rect">
            <a:avLst/>
          </a:prstGeom>
          <a:noFill/>
        </p:spPr>
        <p:txBody>
          <a:bodyPr wrap="square" rtlCol="0">
            <a:spAutoFit/>
          </a:bodyPr>
          <a:lstStyle/>
          <a:p>
            <a:r>
              <a:rPr kumimoji="1" lang="ja-JP" altLang="en-US" sz="1600" dirty="0" smtClean="0"/>
              <a:t>← 中継システム全体に接続されているサーバーセッション数</a:t>
            </a:r>
            <a:endParaRPr kumimoji="1" lang="en-US" altLang="ja-JP" sz="1600" dirty="0" smtClean="0"/>
          </a:p>
          <a:p>
            <a:r>
              <a:rPr lang="ja-JP" altLang="en-US" sz="1600" dirty="0">
                <a:solidFill>
                  <a:srgbClr val="FF0000"/>
                </a:solidFill>
              </a:rPr>
              <a:t>急</a:t>
            </a:r>
            <a:r>
              <a:rPr lang="ja-JP" altLang="en-US" sz="1600" dirty="0" smtClean="0">
                <a:solidFill>
                  <a:srgbClr val="FF0000"/>
                </a:solidFill>
              </a:rPr>
              <a:t>に減っていると怪しい。</a:t>
            </a:r>
            <a:endParaRPr lang="en-US" altLang="ja-JP" sz="1600" dirty="0" smtClean="0">
              <a:solidFill>
                <a:srgbClr val="FF0000"/>
              </a:solidFill>
            </a:endParaRPr>
          </a:p>
          <a:p>
            <a:r>
              <a:rPr lang="ja-JP" altLang="en-US" sz="1600" dirty="0" smtClean="0">
                <a:solidFill>
                  <a:srgbClr val="FF0000"/>
                </a:solidFill>
              </a:rPr>
              <a:t>大半の中継ゲートウェイがダウンし、再接続が上限数を超えて溢れている</a:t>
            </a:r>
            <a:r>
              <a:rPr lang="en-US" altLang="ja-JP" sz="1600" dirty="0" smtClean="0">
                <a:solidFill>
                  <a:srgbClr val="FF0000"/>
                </a:solidFill>
              </a:rPr>
              <a:t>?</a:t>
            </a:r>
            <a:endParaRPr lang="ja-JP" altLang="en-US" sz="1600" dirty="0">
              <a:solidFill>
                <a:srgbClr val="FF0000"/>
              </a:solidFill>
            </a:endParaRPr>
          </a:p>
        </p:txBody>
      </p:sp>
      <p:sp>
        <p:nvSpPr>
          <p:cNvPr id="14" name="テキスト ボックス 13"/>
          <p:cNvSpPr txBox="1"/>
          <p:nvPr/>
        </p:nvSpPr>
        <p:spPr>
          <a:xfrm>
            <a:off x="8610598" y="4255595"/>
            <a:ext cx="3425891" cy="954107"/>
          </a:xfrm>
          <a:prstGeom prst="rect">
            <a:avLst/>
          </a:prstGeom>
          <a:noFill/>
        </p:spPr>
        <p:txBody>
          <a:bodyPr wrap="square" rtlCol="0">
            <a:spAutoFit/>
          </a:bodyPr>
          <a:lstStyle/>
          <a:p>
            <a:r>
              <a:rPr kumimoji="1" lang="ja-JP" altLang="en-US" sz="1400" dirty="0" smtClean="0"/>
              <a:t>← コントローラが </a:t>
            </a:r>
            <a:r>
              <a:rPr kumimoji="1" lang="en-US" altLang="ja-JP" sz="1400" dirty="0" smtClean="0"/>
              <a:t>DB </a:t>
            </a:r>
            <a:r>
              <a:rPr kumimoji="1" lang="ja-JP" altLang="en-US" sz="1400" dirty="0" smtClean="0"/>
              <a:t>からデータ読み取りリクエストにかかった時間</a:t>
            </a:r>
            <a:endParaRPr kumimoji="1" lang="en-US" altLang="ja-JP" sz="1400" dirty="0" smtClean="0"/>
          </a:p>
          <a:p>
            <a:r>
              <a:rPr lang="ja-JP" altLang="en-US" sz="1400" dirty="0">
                <a:solidFill>
                  <a:srgbClr val="FF0000"/>
                </a:solidFill>
              </a:rPr>
              <a:t>急</a:t>
            </a:r>
            <a:r>
              <a:rPr lang="ja-JP" altLang="en-US" sz="1400" dirty="0" smtClean="0">
                <a:solidFill>
                  <a:srgbClr val="FF0000"/>
                </a:solidFill>
              </a:rPr>
              <a:t>に増えていると怪しい。</a:t>
            </a:r>
            <a:r>
              <a:rPr lang="en-US" altLang="ja-JP" sz="1400" dirty="0" smtClean="0">
                <a:solidFill>
                  <a:srgbClr val="FF0000"/>
                </a:solidFill>
              </a:rPr>
              <a:t>DB </a:t>
            </a:r>
            <a:r>
              <a:rPr lang="ja-JP" altLang="en-US" sz="1400" dirty="0" smtClean="0">
                <a:solidFill>
                  <a:srgbClr val="FF0000"/>
                </a:solidFill>
              </a:rPr>
              <a:t>サーバーが不調 </a:t>
            </a:r>
            <a:r>
              <a:rPr lang="en-US" altLang="ja-JP" sz="1400" dirty="0" smtClean="0">
                <a:solidFill>
                  <a:srgbClr val="FF0000"/>
                </a:solidFill>
              </a:rPr>
              <a:t>or DB </a:t>
            </a:r>
            <a:r>
              <a:rPr lang="ja-JP" altLang="en-US" sz="1400" dirty="0" smtClean="0">
                <a:solidFill>
                  <a:srgbClr val="FF0000"/>
                </a:solidFill>
              </a:rPr>
              <a:t>サーバーとの通信経路がパケットロス</a:t>
            </a:r>
            <a:r>
              <a:rPr lang="en-US" altLang="ja-JP" sz="1400" dirty="0" smtClean="0">
                <a:solidFill>
                  <a:srgbClr val="FF0000"/>
                </a:solidFill>
              </a:rPr>
              <a:t>?</a:t>
            </a:r>
            <a:endParaRPr lang="ja-JP" altLang="en-US" sz="1400" dirty="0">
              <a:solidFill>
                <a:srgbClr val="FF0000"/>
              </a:solidFill>
            </a:endParaRPr>
          </a:p>
        </p:txBody>
      </p:sp>
      <p:sp>
        <p:nvSpPr>
          <p:cNvPr id="15" name="テキスト ボックス 14"/>
          <p:cNvSpPr txBox="1"/>
          <p:nvPr/>
        </p:nvSpPr>
        <p:spPr>
          <a:xfrm>
            <a:off x="8610598" y="5542809"/>
            <a:ext cx="3425891" cy="1384995"/>
          </a:xfrm>
          <a:prstGeom prst="rect">
            <a:avLst/>
          </a:prstGeom>
          <a:noFill/>
        </p:spPr>
        <p:txBody>
          <a:bodyPr wrap="square" rtlCol="0">
            <a:spAutoFit/>
          </a:bodyPr>
          <a:lstStyle/>
          <a:p>
            <a:r>
              <a:rPr kumimoji="1" lang="ja-JP" altLang="en-US" sz="1400" dirty="0" smtClean="0"/>
              <a:t>← コントローラが同時に処理しているリクエストの数</a:t>
            </a:r>
            <a:endParaRPr kumimoji="1" lang="en-US" altLang="ja-JP" sz="1400" dirty="0" smtClean="0"/>
          </a:p>
          <a:p>
            <a:r>
              <a:rPr lang="ja-JP" altLang="en-US" sz="1400" dirty="0" smtClean="0">
                <a:solidFill>
                  <a:srgbClr val="FF0000"/>
                </a:solidFill>
              </a:rPr>
              <a:t>通常は </a:t>
            </a:r>
            <a:r>
              <a:rPr lang="en-US" altLang="ja-JP" sz="1400" dirty="0" smtClean="0">
                <a:solidFill>
                  <a:srgbClr val="FF0000"/>
                </a:solidFill>
              </a:rPr>
              <a:t>0 </a:t>
            </a:r>
            <a:r>
              <a:rPr lang="ja-JP" altLang="en-US" sz="1400" dirty="0" smtClean="0">
                <a:solidFill>
                  <a:srgbClr val="FF0000"/>
                </a:solidFill>
              </a:rPr>
              <a:t>に近い値であるが、</a:t>
            </a:r>
            <a:r>
              <a:rPr lang="en-US" altLang="ja-JP" sz="1400" dirty="0" smtClean="0">
                <a:solidFill>
                  <a:srgbClr val="FF0000"/>
                </a:solidFill>
              </a:rPr>
              <a:t>1 </a:t>
            </a:r>
            <a:r>
              <a:rPr lang="ja-JP" altLang="en-US" sz="1400" dirty="0" smtClean="0">
                <a:solidFill>
                  <a:srgbClr val="FF0000"/>
                </a:solidFill>
              </a:rPr>
              <a:t>以上の状態が継続すると怪しい。中継ゲートウェイがほとんどまたは全てダウンし、再接続要求が殺到するもすべて失敗している</a:t>
            </a:r>
            <a:r>
              <a:rPr lang="en-US" altLang="ja-JP" sz="1400" dirty="0" smtClean="0">
                <a:solidFill>
                  <a:srgbClr val="FF0000"/>
                </a:solidFill>
              </a:rPr>
              <a:t>?</a:t>
            </a:r>
            <a:endParaRPr lang="ja-JP" altLang="en-US" sz="1400" dirty="0">
              <a:solidFill>
                <a:srgbClr val="FF0000"/>
              </a:solidFill>
            </a:endParaRPr>
          </a:p>
        </p:txBody>
      </p:sp>
    </p:spTree>
    <p:extLst>
      <p:ext uri="{BB962C8B-B14F-4D97-AF65-F5344CB8AC3E}">
        <p14:creationId xmlns:p14="http://schemas.microsoft.com/office/powerpoint/2010/main" val="870385606"/>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670189"/>
          </a:xfrm>
        </p:spPr>
        <p:txBody>
          <a:bodyPr>
            <a:normAutofit/>
          </a:bodyPr>
          <a:lstStyle/>
          <a:p>
            <a:r>
              <a:rPr lang="en-US" altLang="ja-JP" sz="2000" b="1" dirty="0"/>
              <a:t>https</a:t>
            </a:r>
            <a:r>
              <a:rPr lang="en-US" altLang="ja-JP" sz="2000" b="1" dirty="0" smtClean="0"/>
              <a:t>://&lt;</a:t>
            </a:r>
            <a:r>
              <a:rPr lang="ja-JP" altLang="en-US" sz="2000" b="1" dirty="0" smtClean="0"/>
              <a:t>コントローラの</a:t>
            </a:r>
            <a:r>
              <a:rPr lang="en-US" altLang="ja-JP" sz="2000" b="1" dirty="0" smtClean="0"/>
              <a:t>IP</a:t>
            </a:r>
            <a:r>
              <a:rPr lang="ja-JP" altLang="en-US" sz="2000" b="1" dirty="0" smtClean="0"/>
              <a:t>アドレス</a:t>
            </a:r>
            <a:r>
              <a:rPr lang="en-US" altLang="ja-JP" sz="2000" b="1" dirty="0" smtClean="0"/>
              <a:t>&gt;/</a:t>
            </a:r>
            <a:r>
              <a:rPr lang="en-US" altLang="ja-JP" sz="2000" b="1" dirty="0" err="1" smtClean="0"/>
              <a:t>thincontrol</a:t>
            </a:r>
            <a:r>
              <a:rPr lang="en-US" altLang="ja-JP" sz="2000" b="1" dirty="0" smtClean="0"/>
              <a:t>/</a:t>
            </a:r>
            <a:r>
              <a:rPr lang="en-US" altLang="ja-JP" sz="2000" b="1" dirty="0" err="1" smtClean="0"/>
              <a:t>api</a:t>
            </a:r>
            <a:r>
              <a:rPr lang="en-US" altLang="ja-JP" sz="2000" b="1" dirty="0" smtClean="0"/>
              <a:t>/</a:t>
            </a:r>
            <a:r>
              <a:rPr lang="en-US" altLang="ja-JP" sz="2000" b="1" dirty="0" err="1" smtClean="0"/>
              <a:t>stat?password</a:t>
            </a:r>
            <a:r>
              <a:rPr lang="en-US" altLang="ja-JP" sz="2000" b="1" dirty="0" smtClean="0"/>
              <a:t>=</a:t>
            </a:r>
            <a:r>
              <a:rPr lang="en-US" altLang="ja-JP" sz="2000" b="1" dirty="0" smtClean="0">
                <a:solidFill>
                  <a:srgbClr val="FF0000"/>
                </a:solidFill>
              </a:rPr>
              <a:t>super</a:t>
            </a:r>
            <a:r>
              <a:rPr lang="en-US" altLang="ja-JP" sz="2000" dirty="0" smtClean="0"/>
              <a:t/>
            </a:r>
            <a:br>
              <a:rPr lang="en-US" altLang="ja-JP" sz="2000" dirty="0" smtClean="0"/>
            </a:br>
            <a:r>
              <a:rPr lang="ja-JP" altLang="en-US" sz="2000" dirty="0"/>
              <a:t>で、「稼働ステータス」の「</a:t>
            </a:r>
            <a:r>
              <a:rPr lang="en-US" altLang="ja-JP" sz="2000" dirty="0" err="1"/>
              <a:t>ThinController</a:t>
            </a:r>
            <a:r>
              <a:rPr lang="en-US" altLang="ja-JP" sz="2000" dirty="0"/>
              <a:t> System Status</a:t>
            </a:r>
            <a:r>
              <a:rPr lang="ja-JP" altLang="en-US" sz="2000" dirty="0" smtClean="0"/>
              <a:t>」の値を、テキスト形式 </a:t>
            </a:r>
            <a:r>
              <a:rPr lang="en-US" altLang="ja-JP" sz="2000" dirty="0" smtClean="0"/>
              <a:t>(Key: Value) </a:t>
            </a:r>
            <a:r>
              <a:rPr lang="ja-JP" altLang="en-US" sz="2000" dirty="0" smtClean="0"/>
              <a:t>で取得できる。</a:t>
            </a:r>
            <a:endParaRPr lang="en-US" altLang="ja-JP" sz="2000" dirty="0" smtClean="0"/>
          </a:p>
          <a:p>
            <a:pPr lvl="1"/>
            <a:r>
              <a:rPr lang="en-US" altLang="ja-JP" sz="1800" b="1" dirty="0" smtClean="0">
                <a:solidFill>
                  <a:srgbClr val="FF0000"/>
                </a:solidFill>
              </a:rPr>
              <a:t>super</a:t>
            </a:r>
            <a:r>
              <a:rPr lang="en-US" altLang="ja-JP" sz="1800" dirty="0" smtClean="0"/>
              <a:t> </a:t>
            </a:r>
            <a:r>
              <a:rPr lang="ja-JP" altLang="en-US" sz="1800" dirty="0" smtClean="0"/>
              <a:t>の部分のパスワードは、デフォルト例である。設定変数「</a:t>
            </a:r>
            <a:r>
              <a:rPr lang="en-US" altLang="ja-JP" sz="1800" dirty="0" err="1" smtClean="0"/>
              <a:t>QueryPassword_Stat</a:t>
            </a:r>
            <a:r>
              <a:rPr lang="ja-JP" altLang="en-US" sz="1800" dirty="0" smtClean="0"/>
              <a:t>」で変更可能である。</a:t>
            </a:r>
            <a:br>
              <a:rPr lang="ja-JP" altLang="en-US" sz="1800" dirty="0" smtClean="0"/>
            </a:br>
            <a:r>
              <a:rPr lang="ja-JP" altLang="en-US" sz="1800" dirty="0" smtClean="0"/>
              <a:t>詳しくは、</a:t>
            </a:r>
            <a:r>
              <a:rPr lang="en-US" altLang="ja-JP" sz="1800" dirty="0" smtClean="0"/>
              <a:t>8-14 </a:t>
            </a:r>
            <a:r>
              <a:rPr lang="ja-JP" altLang="en-US" sz="1800" dirty="0" smtClean="0"/>
              <a:t>を参照すること。</a:t>
            </a:r>
            <a:endParaRPr lang="en-US" altLang="ja-JP" sz="1800" dirty="0" smtClean="0"/>
          </a:p>
          <a:p>
            <a:r>
              <a:rPr lang="ja-JP" altLang="en-US" sz="2200" dirty="0" smtClean="0"/>
              <a:t>これにより、任意のツールでグラフを描画したり、統計データをアーカイブしたりすることができる。</a:t>
            </a:r>
            <a:endParaRPr lang="en-US" altLang="ja-JP" sz="2200" dirty="0" smtClean="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154</a:t>
            </a:fld>
            <a:endParaRPr kumimoji="1" lang="ja-JP" altLang="en-US" dirty="0"/>
          </a:p>
        </p:txBody>
      </p:sp>
      <p:sp>
        <p:nvSpPr>
          <p:cNvPr id="4" name="タイトル 3"/>
          <p:cNvSpPr>
            <a:spLocks noGrp="1"/>
          </p:cNvSpPr>
          <p:nvPr>
            <p:ph type="title"/>
          </p:nvPr>
        </p:nvSpPr>
        <p:spPr/>
        <p:txBody>
          <a:bodyPr>
            <a:noAutofit/>
          </a:bodyPr>
          <a:lstStyle/>
          <a:p>
            <a:r>
              <a:rPr lang="ja-JP" altLang="en-US" sz="2800" dirty="0"/>
              <a:t>各コントローラの「稼働ステータス」の「</a:t>
            </a:r>
            <a:r>
              <a:rPr lang="en-US" altLang="ja-JP" sz="2800" dirty="0" err="1"/>
              <a:t>ThinController</a:t>
            </a:r>
            <a:r>
              <a:rPr lang="en-US" altLang="ja-JP" sz="2800" dirty="0"/>
              <a:t> System Status</a:t>
            </a:r>
            <a:r>
              <a:rPr lang="ja-JP" altLang="en-US" sz="2800" dirty="0" smtClean="0"/>
              <a:t>」</a:t>
            </a:r>
            <a:r>
              <a:rPr lang="en-US" altLang="ja-JP" sz="2800" dirty="0" smtClean="0"/>
              <a:t/>
            </a:r>
            <a:br>
              <a:rPr lang="en-US" altLang="ja-JP" sz="2800" dirty="0" smtClean="0"/>
            </a:br>
            <a:r>
              <a:rPr lang="ja-JP" altLang="en-US" sz="2800" dirty="0" smtClean="0"/>
              <a:t>の </a:t>
            </a:r>
            <a:r>
              <a:rPr lang="en-US" altLang="ja-JP" sz="2800" dirty="0" smtClean="0"/>
              <a:t>HTTP API </a:t>
            </a:r>
            <a:r>
              <a:rPr lang="ja-JP" altLang="en-US" sz="2800" dirty="0" smtClean="0"/>
              <a:t>について</a:t>
            </a:r>
            <a:endParaRPr kumimoji="1" lang="ja-JP" altLang="en-US" sz="2800" dirty="0"/>
          </a:p>
        </p:txBody>
      </p:sp>
      <p:pic>
        <p:nvPicPr>
          <p:cNvPr id="9" name="図 8"/>
          <p:cNvPicPr>
            <a:picLocks noChangeAspect="1"/>
          </p:cNvPicPr>
          <p:nvPr/>
        </p:nvPicPr>
        <p:blipFill>
          <a:blip r:embed="rId2"/>
          <a:stretch>
            <a:fillRect/>
          </a:stretch>
        </p:blipFill>
        <p:spPr>
          <a:xfrm>
            <a:off x="3453132" y="2944375"/>
            <a:ext cx="3495675" cy="3657600"/>
          </a:xfrm>
          <a:prstGeom prst="rect">
            <a:avLst/>
          </a:prstGeom>
          <a:ln w="19050">
            <a:solidFill>
              <a:schemeClr val="tx1"/>
            </a:solidFill>
          </a:ln>
        </p:spPr>
      </p:pic>
      <p:pic>
        <p:nvPicPr>
          <p:cNvPr id="10" name="図 9"/>
          <p:cNvPicPr>
            <a:picLocks noChangeAspect="1"/>
          </p:cNvPicPr>
          <p:nvPr/>
        </p:nvPicPr>
        <p:blipFill>
          <a:blip r:embed="rId3"/>
          <a:stretch>
            <a:fillRect/>
          </a:stretch>
        </p:blipFill>
        <p:spPr>
          <a:xfrm>
            <a:off x="7158037" y="3746282"/>
            <a:ext cx="2905125" cy="2914650"/>
          </a:xfrm>
          <a:prstGeom prst="rect">
            <a:avLst/>
          </a:prstGeom>
          <a:ln w="19050">
            <a:solidFill>
              <a:schemeClr val="tx1"/>
            </a:solidFill>
          </a:ln>
        </p:spPr>
      </p:pic>
      <p:sp>
        <p:nvSpPr>
          <p:cNvPr id="11" name="テキスト ボックス 10"/>
          <p:cNvSpPr txBox="1"/>
          <p:nvPr/>
        </p:nvSpPr>
        <p:spPr>
          <a:xfrm>
            <a:off x="2349063" y="2806262"/>
            <a:ext cx="1426779" cy="369332"/>
          </a:xfrm>
          <a:prstGeom prst="rect">
            <a:avLst/>
          </a:prstGeom>
          <a:noFill/>
        </p:spPr>
        <p:txBody>
          <a:bodyPr wrap="square" rtlCol="0">
            <a:spAutoFit/>
          </a:bodyPr>
          <a:lstStyle/>
          <a:p>
            <a:r>
              <a:rPr kumimoji="1" lang="ja-JP" altLang="en-US" dirty="0" smtClean="0"/>
              <a:t>実行例</a:t>
            </a:r>
            <a:r>
              <a:rPr kumimoji="1" lang="en-US" altLang="ja-JP" dirty="0" smtClean="0"/>
              <a:t>:</a:t>
            </a:r>
            <a:endParaRPr kumimoji="1" lang="ja-JP" altLang="en-US" dirty="0"/>
          </a:p>
        </p:txBody>
      </p:sp>
    </p:spTree>
    <p:extLst>
      <p:ext uri="{BB962C8B-B14F-4D97-AF65-F5344CB8AC3E}">
        <p14:creationId xmlns:p14="http://schemas.microsoft.com/office/powerpoint/2010/main" val="2338360331"/>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155</a:t>
            </a:fld>
            <a:endParaRPr kumimoji="1" lang="ja-JP" altLang="en-US" dirty="0"/>
          </a:p>
        </p:txBody>
      </p:sp>
      <p:sp>
        <p:nvSpPr>
          <p:cNvPr id="4" name="タイトル 3"/>
          <p:cNvSpPr>
            <a:spLocks noGrp="1"/>
          </p:cNvSpPr>
          <p:nvPr>
            <p:ph type="title"/>
          </p:nvPr>
        </p:nvSpPr>
        <p:spPr>
          <a:xfrm>
            <a:off x="332741" y="184309"/>
            <a:ext cx="10372045" cy="683490"/>
          </a:xfrm>
        </p:spPr>
        <p:txBody>
          <a:bodyPr>
            <a:noAutofit/>
          </a:bodyPr>
          <a:lstStyle/>
          <a:p>
            <a:r>
              <a:rPr kumimoji="1" lang="ja-JP" altLang="en-US" sz="2800" dirty="0" smtClean="0"/>
              <a:t>中継システムの健康状態 「</a:t>
            </a:r>
            <a:r>
              <a:rPr lang="en-US" altLang="ja-JP" sz="2800" dirty="0" err="1" smtClean="0"/>
              <a:t>ThinController</a:t>
            </a:r>
            <a:r>
              <a:rPr lang="en-US" altLang="ja-JP" sz="2800" dirty="0" smtClean="0"/>
              <a:t> </a:t>
            </a:r>
            <a:r>
              <a:rPr lang="en-US" altLang="ja-JP" sz="2800" dirty="0"/>
              <a:t>System </a:t>
            </a:r>
            <a:r>
              <a:rPr lang="en-US" altLang="ja-JP" sz="2800" dirty="0" smtClean="0"/>
              <a:t>Status</a:t>
            </a:r>
            <a:r>
              <a:rPr lang="ja-JP" altLang="en-US" sz="2800" dirty="0" smtClean="0"/>
              <a:t>」</a:t>
            </a:r>
            <a:r>
              <a:rPr lang="en-US" altLang="ja-JP" sz="2800" dirty="0" smtClean="0"/>
              <a:t> </a:t>
            </a:r>
            <a:r>
              <a:rPr kumimoji="1" lang="ja-JP" altLang="en-US" sz="2800" dirty="0" smtClean="0"/>
              <a:t>解説書 </a:t>
            </a:r>
            <a:r>
              <a:rPr kumimoji="1" lang="en-US" altLang="ja-JP" sz="2800" dirty="0" smtClean="0"/>
              <a:t>(1/3)</a:t>
            </a:r>
            <a:endParaRPr kumimoji="1" lang="ja-JP" altLang="en-US" sz="2800" dirty="0"/>
          </a:p>
        </p:txBody>
      </p:sp>
      <p:sp>
        <p:nvSpPr>
          <p:cNvPr id="6" name="テキスト ボックス 5"/>
          <p:cNvSpPr txBox="1"/>
          <p:nvPr/>
        </p:nvSpPr>
        <p:spPr>
          <a:xfrm>
            <a:off x="332741" y="1085185"/>
            <a:ext cx="11280228" cy="4401205"/>
          </a:xfrm>
          <a:prstGeom prst="rect">
            <a:avLst/>
          </a:prstGeom>
          <a:solidFill>
            <a:srgbClr val="FFFFCC"/>
          </a:solidFill>
        </p:spPr>
        <p:txBody>
          <a:bodyPr wrap="square" rtlCol="0">
            <a:spAutoFit/>
          </a:bodyPr>
          <a:lstStyle/>
          <a:p>
            <a:pPr marL="285750" indent="-285750">
              <a:buFont typeface="Arial" panose="020B0604020202020204" pitchFamily="34" charset="0"/>
              <a:buChar char="•"/>
            </a:pPr>
            <a:r>
              <a:rPr lang="en-US" altLang="ja-JP" sz="1400" dirty="0" err="1"/>
              <a:t>Stat_CurrentRelayGates</a:t>
            </a:r>
            <a:r>
              <a:rPr lang="en-US" altLang="ja-JP" sz="1400" dirty="0"/>
              <a:t>: </a:t>
            </a:r>
            <a:r>
              <a:rPr lang="ja-JP" altLang="en-US" sz="1400" dirty="0"/>
              <a:t>コントローラから認識しているアクティブな中継ゲートウェイの数。この数は通常変化しないはずである。数が減っていたら、中継ゲートウェイがダウンしているか、インターネット接続系がおかしいか、中継ゲートウェイからコントローラに通信が到達していない等の不具合であるため、確認をする。また、コントローラを複数台に冗長化しているとき、この値は全コントローラで必ず同一にならなければならない。もし異なっている場合は、設定が誤っているので、直ちに修正すること。</a:t>
            </a:r>
          </a:p>
          <a:p>
            <a:pPr marL="285750" indent="-285750">
              <a:buFont typeface="Arial" panose="020B0604020202020204" pitchFamily="34" charset="0"/>
              <a:buChar char="•"/>
            </a:pPr>
            <a:r>
              <a:rPr lang="en-US" altLang="ja-JP" sz="1400" dirty="0" err="1"/>
              <a:t>Stat_CurrentUserSessionsServer</a:t>
            </a:r>
            <a:r>
              <a:rPr lang="en-US" altLang="ja-JP" sz="1400" dirty="0"/>
              <a:t>: </a:t>
            </a:r>
            <a:r>
              <a:rPr lang="ja-JP" altLang="en-US" sz="1400" dirty="0"/>
              <a:t>全中継ゲートウェイに接続中のサーバーセッションの本数である。</a:t>
            </a:r>
          </a:p>
          <a:p>
            <a:pPr marL="285750" indent="-285750">
              <a:buFont typeface="Arial" panose="020B0604020202020204" pitchFamily="34" charset="0"/>
              <a:buChar char="•"/>
            </a:pPr>
            <a:r>
              <a:rPr lang="en-US" altLang="ja-JP" sz="1400" dirty="0"/>
              <a:t>Stat_CurrentUserSessionsClient1: </a:t>
            </a:r>
            <a:r>
              <a:rPr lang="ja-JP" altLang="en-US" sz="1400" dirty="0"/>
              <a:t>全中継ゲートウェイに接続中のクライアントセッションの本数である。ただし、シン・テレワークシステム クライアントは、</a:t>
            </a:r>
            <a:r>
              <a:rPr lang="en-US" altLang="ja-JP" sz="1400" dirty="0"/>
              <a:t>RDP </a:t>
            </a:r>
            <a:r>
              <a:rPr lang="ja-JP" altLang="en-US" sz="1400" dirty="0"/>
              <a:t>接続の安定性のため、</a:t>
            </a:r>
            <a:r>
              <a:rPr lang="en-US" altLang="ja-JP" sz="1400" dirty="0"/>
              <a:t>1 </a:t>
            </a:r>
            <a:r>
              <a:rPr lang="ja-JP" altLang="en-US" sz="1400" dirty="0"/>
              <a:t>回の接続につき </a:t>
            </a:r>
            <a:r>
              <a:rPr lang="en-US" altLang="ja-JP" sz="1400" dirty="0"/>
              <a:t>3 </a:t>
            </a:r>
            <a:r>
              <a:rPr lang="ja-JP" altLang="en-US" sz="1400" dirty="0"/>
              <a:t>本程度のクライアントセッションを確立する。したがって、この値は、実際に接続しているクライアントのテレワークセッションの </a:t>
            </a:r>
            <a:r>
              <a:rPr lang="en-US" altLang="ja-JP" sz="1400" dirty="0"/>
              <a:t>3 </a:t>
            </a:r>
            <a:r>
              <a:rPr lang="ja-JP" altLang="en-US" sz="1400" dirty="0"/>
              <a:t>倍程度となる。</a:t>
            </a:r>
          </a:p>
          <a:p>
            <a:pPr marL="285750" indent="-285750">
              <a:buFont typeface="Arial" panose="020B0604020202020204" pitchFamily="34" charset="0"/>
              <a:buChar char="•"/>
            </a:pPr>
            <a:r>
              <a:rPr lang="en-US" altLang="ja-JP" sz="1400" dirty="0"/>
              <a:t>Stat_CurrentUserSessionsClient2: </a:t>
            </a:r>
            <a:r>
              <a:rPr lang="ja-JP" altLang="en-US" sz="1400" dirty="0"/>
              <a:t>全中継ゲートウェイに接続中のクライアントセッションの本数である。</a:t>
            </a:r>
            <a:r>
              <a:rPr lang="en-US" altLang="ja-JP" sz="1400" dirty="0"/>
              <a:t>Stat_CurrentUserSessionsClient1 </a:t>
            </a:r>
            <a:r>
              <a:rPr lang="ja-JP" altLang="en-US" sz="1400" dirty="0"/>
              <a:t>と異なり、</a:t>
            </a:r>
            <a:r>
              <a:rPr lang="en-US" altLang="ja-JP" sz="1400" dirty="0"/>
              <a:t>1 </a:t>
            </a:r>
            <a:r>
              <a:rPr lang="ja-JP" altLang="en-US" sz="1400" dirty="0"/>
              <a:t>台のクライアントから </a:t>
            </a:r>
            <a:r>
              <a:rPr lang="en-US" altLang="ja-JP" sz="1400" dirty="0"/>
              <a:t>1 </a:t>
            </a:r>
            <a:r>
              <a:rPr lang="ja-JP" altLang="en-US" sz="1400" dirty="0"/>
              <a:t>台のサーバーへの接続で、内部的に複数のクライアントセッションが確立されていても、これらの重複は排除され、</a:t>
            </a:r>
            <a:r>
              <a:rPr lang="en-US" altLang="ja-JP" sz="1400" dirty="0"/>
              <a:t>1 </a:t>
            </a:r>
            <a:r>
              <a:rPr lang="ja-JP" altLang="en-US" sz="1400" dirty="0"/>
              <a:t>本としてカウントされる。同時にテレワーク業務を行なっている正確なユーザー数の算出に有益である。</a:t>
            </a:r>
          </a:p>
          <a:p>
            <a:pPr marL="285750" indent="-285750">
              <a:buFont typeface="Arial" panose="020B0604020202020204" pitchFamily="34" charset="0"/>
              <a:buChar char="•"/>
            </a:pPr>
            <a:r>
              <a:rPr lang="en-US" altLang="ja-JP" sz="1400" dirty="0" err="1"/>
              <a:t>Stat_TotalServers</a:t>
            </a:r>
            <a:r>
              <a:rPr lang="en-US" altLang="ja-JP" sz="1400" dirty="0"/>
              <a:t>: DB </a:t>
            </a:r>
            <a:r>
              <a:rPr lang="ja-JP" altLang="en-US" sz="1400" dirty="0" err="1"/>
              <a:t>に登</a:t>
            </a:r>
            <a:r>
              <a:rPr lang="ja-JP" altLang="en-US" sz="1400" dirty="0"/>
              <a:t>録されているサーバーの台数である。データベースの </a:t>
            </a:r>
            <a:r>
              <a:rPr lang="en-US" altLang="ja-JP" sz="1400" dirty="0"/>
              <a:t>MACHINE </a:t>
            </a:r>
            <a:r>
              <a:rPr lang="ja-JP" altLang="en-US" sz="1400" dirty="0"/>
              <a:t>の行数と一致する。</a:t>
            </a:r>
          </a:p>
          <a:p>
            <a:pPr marL="285750" indent="-285750">
              <a:buFont typeface="Arial" panose="020B0604020202020204" pitchFamily="34" charset="0"/>
              <a:buChar char="•"/>
            </a:pPr>
            <a:r>
              <a:rPr lang="en-US" altLang="ja-JP" sz="1400" dirty="0"/>
              <a:t>Stat_ActiveServers_Day01: </a:t>
            </a:r>
            <a:r>
              <a:rPr lang="ja-JP" altLang="en-US" sz="1400" dirty="0"/>
              <a:t>最近 </a:t>
            </a:r>
            <a:r>
              <a:rPr lang="en-US" altLang="ja-JP" sz="1400" dirty="0"/>
              <a:t>1 </a:t>
            </a:r>
            <a:r>
              <a:rPr lang="ja-JP" altLang="en-US" sz="1400" dirty="0"/>
              <a:t>日以内にクライアントからの接続があったサーバーの台数である。</a:t>
            </a:r>
          </a:p>
          <a:p>
            <a:pPr marL="285750" indent="-285750">
              <a:buFont typeface="Arial" panose="020B0604020202020204" pitchFamily="34" charset="0"/>
              <a:buChar char="•"/>
            </a:pPr>
            <a:r>
              <a:rPr lang="en-US" altLang="ja-JP" sz="1400" dirty="0"/>
              <a:t>Stat_ActiveServers_Day03: </a:t>
            </a:r>
            <a:r>
              <a:rPr lang="ja-JP" altLang="en-US" sz="1400" dirty="0"/>
              <a:t>最近 </a:t>
            </a:r>
            <a:r>
              <a:rPr lang="en-US" altLang="ja-JP" sz="1400" dirty="0"/>
              <a:t>3 </a:t>
            </a:r>
            <a:r>
              <a:rPr lang="ja-JP" altLang="en-US" sz="1400" dirty="0"/>
              <a:t>日以内にクライアントからの接続があったサーバーの台数である。</a:t>
            </a:r>
          </a:p>
          <a:p>
            <a:pPr marL="285750" indent="-285750">
              <a:buFont typeface="Arial" panose="020B0604020202020204" pitchFamily="34" charset="0"/>
              <a:buChar char="•"/>
            </a:pPr>
            <a:r>
              <a:rPr lang="en-US" altLang="ja-JP" sz="1400" dirty="0"/>
              <a:t>Stat_ActiveServers_Day07: </a:t>
            </a:r>
            <a:r>
              <a:rPr lang="ja-JP" altLang="en-US" sz="1400" dirty="0"/>
              <a:t>最近 </a:t>
            </a:r>
            <a:r>
              <a:rPr lang="en-US" altLang="ja-JP" sz="1400" dirty="0"/>
              <a:t>7 </a:t>
            </a:r>
            <a:r>
              <a:rPr lang="ja-JP" altLang="en-US" sz="1400" dirty="0"/>
              <a:t>日以内にクライアントからの接続があったサーバーの台数である。</a:t>
            </a:r>
          </a:p>
          <a:p>
            <a:pPr marL="285750" indent="-285750">
              <a:buFont typeface="Arial" panose="020B0604020202020204" pitchFamily="34" charset="0"/>
              <a:buChar char="•"/>
            </a:pPr>
            <a:r>
              <a:rPr lang="en-US" altLang="ja-JP" sz="1400" dirty="0"/>
              <a:t>Stat_ActiveServers_Day30: </a:t>
            </a:r>
            <a:r>
              <a:rPr lang="ja-JP" altLang="en-US" sz="1400" dirty="0"/>
              <a:t>最近 </a:t>
            </a:r>
            <a:r>
              <a:rPr lang="en-US" altLang="ja-JP" sz="1400" dirty="0"/>
              <a:t>30 </a:t>
            </a:r>
            <a:r>
              <a:rPr lang="ja-JP" altLang="en-US" sz="1400" dirty="0"/>
              <a:t>日以内にクライアントからの接続があったサーバーの台数である。</a:t>
            </a:r>
          </a:p>
          <a:p>
            <a:pPr marL="285750" indent="-285750">
              <a:buFont typeface="Arial" panose="020B0604020202020204" pitchFamily="34" charset="0"/>
              <a:buChar char="•"/>
            </a:pPr>
            <a:r>
              <a:rPr lang="en-US" altLang="ja-JP" sz="1400" dirty="0" err="1"/>
              <a:t>Stat_TodaysNewServers</a:t>
            </a:r>
            <a:r>
              <a:rPr lang="en-US" altLang="ja-JP" sz="1400" dirty="0"/>
              <a:t>: </a:t>
            </a:r>
            <a:r>
              <a:rPr lang="ja-JP" altLang="en-US" sz="1400" dirty="0"/>
              <a:t>本日に新たにコントローラ </a:t>
            </a:r>
            <a:r>
              <a:rPr lang="en-US" altLang="ja-JP" sz="1400" dirty="0"/>
              <a:t>(DB) </a:t>
            </a:r>
            <a:r>
              <a:rPr lang="ja-JP" altLang="en-US" sz="1400" dirty="0" err="1"/>
              <a:t>に登</a:t>
            </a:r>
            <a:r>
              <a:rPr lang="ja-JP" altLang="en-US" sz="1400" dirty="0"/>
              <a:t>録されたサーバーの台数である。</a:t>
            </a:r>
          </a:p>
          <a:p>
            <a:pPr marL="285750" indent="-285750">
              <a:buFont typeface="Arial" panose="020B0604020202020204" pitchFamily="34" charset="0"/>
              <a:buChar char="•"/>
            </a:pPr>
            <a:r>
              <a:rPr lang="en-US" altLang="ja-JP" sz="1400" dirty="0" err="1"/>
              <a:t>Stat_YestardaysNewServers</a:t>
            </a:r>
            <a:r>
              <a:rPr lang="en-US" altLang="ja-JP" sz="1400" dirty="0"/>
              <a:t>: </a:t>
            </a:r>
            <a:r>
              <a:rPr lang="ja-JP" altLang="en-US" sz="1400" dirty="0"/>
              <a:t>昨日にコントローラ </a:t>
            </a:r>
            <a:r>
              <a:rPr lang="en-US" altLang="ja-JP" sz="1400" dirty="0"/>
              <a:t>(DB) </a:t>
            </a:r>
            <a:r>
              <a:rPr lang="ja-JP" altLang="en-US" sz="1400" dirty="0" err="1"/>
              <a:t>に登</a:t>
            </a:r>
            <a:r>
              <a:rPr lang="ja-JP" altLang="en-US" sz="1400" dirty="0"/>
              <a:t>録されたサーバーの台数である。</a:t>
            </a:r>
          </a:p>
          <a:p>
            <a:pPr marL="285750" indent="-285750">
              <a:buFont typeface="Arial" panose="020B0604020202020204" pitchFamily="34" charset="0"/>
              <a:buChar char="•"/>
            </a:pPr>
            <a:r>
              <a:rPr lang="en-US" altLang="ja-JP" sz="1400" dirty="0" err="1"/>
              <a:t>Stat_TotalServerConnectRequestsKilo</a:t>
            </a:r>
            <a:r>
              <a:rPr lang="en-US" altLang="ja-JP" sz="1400" dirty="0"/>
              <a:t>: </a:t>
            </a:r>
            <a:r>
              <a:rPr lang="ja-JP" altLang="en-US" sz="1400" dirty="0"/>
              <a:t>これまで中継システム全体で確立要求のあったサーバーセッション確立リクエストの総数を </a:t>
            </a:r>
            <a:r>
              <a:rPr lang="en-US" altLang="ja-JP" sz="1400" dirty="0"/>
              <a:t>1000 </a:t>
            </a:r>
            <a:r>
              <a:rPr lang="ja-JP" altLang="en-US" sz="1400" dirty="0"/>
              <a:t>で割った値である。</a:t>
            </a:r>
          </a:p>
          <a:p>
            <a:pPr marL="285750" indent="-285750">
              <a:buFont typeface="Arial" panose="020B0604020202020204" pitchFamily="34" charset="0"/>
              <a:buChar char="•"/>
            </a:pPr>
            <a:r>
              <a:rPr lang="en-US" altLang="ja-JP" sz="1400" dirty="0" err="1"/>
              <a:t>Stat_TotalClientConnectRequestsKilo</a:t>
            </a:r>
            <a:r>
              <a:rPr lang="en-US" altLang="ja-JP" sz="1400" dirty="0"/>
              <a:t>: </a:t>
            </a:r>
            <a:r>
              <a:rPr lang="ja-JP" altLang="en-US" sz="1400" dirty="0"/>
              <a:t>これまで中継システム全体で確立要求のあったクライアントセッション確立リクエストの総数を </a:t>
            </a:r>
            <a:r>
              <a:rPr lang="en-US" altLang="ja-JP" sz="1400" dirty="0"/>
              <a:t>1000 </a:t>
            </a:r>
            <a:r>
              <a:rPr lang="ja-JP" altLang="en-US" sz="1400" dirty="0"/>
              <a:t>で割った値である。</a:t>
            </a:r>
            <a:endParaRPr kumimoji="1" lang="ja-JP" altLang="en-US" sz="1400" dirty="0"/>
          </a:p>
        </p:txBody>
      </p:sp>
    </p:spTree>
    <p:extLst>
      <p:ext uri="{BB962C8B-B14F-4D97-AF65-F5344CB8AC3E}">
        <p14:creationId xmlns:p14="http://schemas.microsoft.com/office/powerpoint/2010/main" val="550402439"/>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156</a:t>
            </a:fld>
            <a:endParaRPr kumimoji="1" lang="ja-JP" altLang="en-US" dirty="0"/>
          </a:p>
        </p:txBody>
      </p:sp>
      <p:sp>
        <p:nvSpPr>
          <p:cNvPr id="4" name="タイトル 3"/>
          <p:cNvSpPr>
            <a:spLocks noGrp="1"/>
          </p:cNvSpPr>
          <p:nvPr>
            <p:ph type="title"/>
          </p:nvPr>
        </p:nvSpPr>
        <p:spPr>
          <a:xfrm>
            <a:off x="332741" y="184309"/>
            <a:ext cx="10372045" cy="683490"/>
          </a:xfrm>
        </p:spPr>
        <p:txBody>
          <a:bodyPr>
            <a:noAutofit/>
          </a:bodyPr>
          <a:lstStyle/>
          <a:p>
            <a:r>
              <a:rPr kumimoji="1" lang="ja-JP" altLang="en-US" sz="2800" dirty="0" smtClean="0"/>
              <a:t>中継システムの健康状態 「</a:t>
            </a:r>
            <a:r>
              <a:rPr lang="en-US" altLang="ja-JP" sz="2800" dirty="0" err="1" smtClean="0"/>
              <a:t>ThinController</a:t>
            </a:r>
            <a:r>
              <a:rPr lang="en-US" altLang="ja-JP" sz="2800" dirty="0" smtClean="0"/>
              <a:t> </a:t>
            </a:r>
            <a:r>
              <a:rPr lang="en-US" altLang="ja-JP" sz="2800" dirty="0"/>
              <a:t>System </a:t>
            </a:r>
            <a:r>
              <a:rPr lang="en-US" altLang="ja-JP" sz="2800" dirty="0" smtClean="0"/>
              <a:t>Status</a:t>
            </a:r>
            <a:r>
              <a:rPr lang="ja-JP" altLang="en-US" sz="2800" dirty="0" smtClean="0"/>
              <a:t>」</a:t>
            </a:r>
            <a:r>
              <a:rPr lang="en-US" altLang="ja-JP" sz="2800" dirty="0" smtClean="0"/>
              <a:t> </a:t>
            </a:r>
            <a:r>
              <a:rPr kumimoji="1" lang="ja-JP" altLang="en-US" sz="2800" dirty="0" smtClean="0"/>
              <a:t>解説書 </a:t>
            </a:r>
            <a:r>
              <a:rPr kumimoji="1" lang="en-US" altLang="ja-JP" sz="2800" dirty="0" smtClean="0"/>
              <a:t>(2/3)</a:t>
            </a:r>
            <a:endParaRPr kumimoji="1" lang="ja-JP" altLang="en-US" sz="2800" dirty="0"/>
          </a:p>
        </p:txBody>
      </p:sp>
      <p:sp>
        <p:nvSpPr>
          <p:cNvPr id="6" name="テキスト ボックス 5"/>
          <p:cNvSpPr txBox="1"/>
          <p:nvPr/>
        </p:nvSpPr>
        <p:spPr>
          <a:xfrm>
            <a:off x="332741" y="1085185"/>
            <a:ext cx="11280228" cy="4185761"/>
          </a:xfrm>
          <a:prstGeom prst="rect">
            <a:avLst/>
          </a:prstGeom>
          <a:solidFill>
            <a:srgbClr val="FFFFCC"/>
          </a:solidFill>
        </p:spPr>
        <p:txBody>
          <a:bodyPr wrap="square" rtlCol="0">
            <a:spAutoFit/>
          </a:bodyPr>
          <a:lstStyle/>
          <a:p>
            <a:pPr marL="285750" indent="-285750">
              <a:buFont typeface="Arial" panose="020B0604020202020204" pitchFamily="34" charset="0"/>
              <a:buChar char="•"/>
            </a:pPr>
            <a:r>
              <a:rPr lang="en-US" altLang="ja-JP" sz="1400" dirty="0" err="1"/>
              <a:t>Throughput_ClientGetWolMacList</a:t>
            </a:r>
            <a:r>
              <a:rPr lang="en-US" altLang="ja-JP" sz="1400" dirty="0"/>
              <a:t>: </a:t>
            </a:r>
            <a:r>
              <a:rPr lang="ja-JP" altLang="en-US" sz="1400" dirty="0"/>
              <a:t>クライアントが </a:t>
            </a:r>
            <a:r>
              <a:rPr lang="en-US" altLang="ja-JP" sz="1400" dirty="0" err="1"/>
              <a:t>WoL</a:t>
            </a:r>
            <a:r>
              <a:rPr lang="en-US" altLang="ja-JP" sz="1400" dirty="0"/>
              <a:t> </a:t>
            </a:r>
            <a:r>
              <a:rPr lang="ja-JP" altLang="en-US" sz="1400" dirty="0"/>
              <a:t>ターゲット </a:t>
            </a:r>
            <a:r>
              <a:rPr lang="en-US" altLang="ja-JP" sz="1400" dirty="0"/>
              <a:t>PC </a:t>
            </a:r>
            <a:r>
              <a:rPr lang="ja-JP" altLang="en-US" sz="1400" dirty="0"/>
              <a:t>に関する </a:t>
            </a:r>
            <a:r>
              <a:rPr lang="en-US" altLang="ja-JP" sz="1400" dirty="0" err="1"/>
              <a:t>WoL</a:t>
            </a:r>
            <a:r>
              <a:rPr lang="en-US" altLang="ja-JP" sz="1400" dirty="0"/>
              <a:t> </a:t>
            </a:r>
            <a:r>
              <a:rPr lang="ja-JP" altLang="en-US" sz="1400" dirty="0"/>
              <a:t>用 </a:t>
            </a:r>
            <a:r>
              <a:rPr lang="en-US" altLang="ja-JP" sz="1400" dirty="0"/>
              <a:t>MAC </a:t>
            </a:r>
            <a:r>
              <a:rPr lang="ja-JP" altLang="en-US" sz="1400" dirty="0"/>
              <a:t>アドレスの一覧を読み出すリクエストをコントローラに送付してきた回数のスループットである。</a:t>
            </a:r>
            <a:r>
              <a:rPr lang="en-US" altLang="ja-JP" sz="1400" dirty="0"/>
              <a:t>(</a:t>
            </a:r>
            <a:r>
              <a:rPr lang="ja-JP" altLang="en-US" sz="1400" dirty="0"/>
              <a:t>回数を </a:t>
            </a:r>
            <a:r>
              <a:rPr lang="en-US" altLang="ja-JP" sz="1400" dirty="0"/>
              <a:t>1 </a:t>
            </a:r>
            <a:r>
              <a:rPr lang="ja-JP" altLang="en-US" sz="1400" dirty="0"/>
              <a:t>回あたり </a:t>
            </a:r>
            <a:r>
              <a:rPr lang="en-US" altLang="ja-JP" sz="1400" dirty="0"/>
              <a:t>1 </a:t>
            </a:r>
            <a:r>
              <a:rPr lang="ja-JP" altLang="en-US" sz="1400" dirty="0"/>
              <a:t>と計算したときの毎秒のスループット。おおむね最近 </a:t>
            </a:r>
            <a:r>
              <a:rPr lang="en-US" altLang="ja-JP" sz="1400" dirty="0"/>
              <a:t>60 </a:t>
            </a:r>
            <a:r>
              <a:rPr lang="ja-JP" altLang="en-US" sz="1400" dirty="0"/>
              <a:t>秒ごとの平均が表示される。以下 </a:t>
            </a:r>
            <a:r>
              <a:rPr lang="en-US" altLang="ja-JP" sz="1400" dirty="0"/>
              <a:t>Throughput_ </a:t>
            </a:r>
            <a:r>
              <a:rPr lang="ja-JP" altLang="en-US" sz="1400" dirty="0"/>
              <a:t>系について同様。</a:t>
            </a:r>
            <a:r>
              <a:rPr lang="en-US" altLang="ja-JP" sz="1400" dirty="0"/>
              <a:t>)</a:t>
            </a:r>
          </a:p>
          <a:p>
            <a:pPr marL="285750" indent="-285750">
              <a:buFont typeface="Arial" panose="020B0604020202020204" pitchFamily="34" charset="0"/>
              <a:buChar char="•"/>
            </a:pPr>
            <a:r>
              <a:rPr lang="en-US" altLang="ja-JP" sz="1400" dirty="0" err="1"/>
              <a:t>Throughput_ClientConnect</a:t>
            </a:r>
            <a:r>
              <a:rPr lang="en-US" altLang="ja-JP" sz="1400" dirty="0"/>
              <a:t>: </a:t>
            </a:r>
            <a:r>
              <a:rPr lang="ja-JP" altLang="en-US" sz="1400" dirty="0"/>
              <a:t>コントローラがクライアントからのクライアント接続セッション確立要求を処理した回数のスループットである。</a:t>
            </a:r>
          </a:p>
          <a:p>
            <a:pPr marL="285750" indent="-285750">
              <a:buFont typeface="Arial" panose="020B0604020202020204" pitchFamily="34" charset="0"/>
              <a:buChar char="•"/>
            </a:pPr>
            <a:r>
              <a:rPr lang="en-US" altLang="ja-JP" sz="1400" dirty="0" err="1"/>
              <a:t>Throughput_RenameMachine</a:t>
            </a:r>
            <a:r>
              <a:rPr lang="en-US" altLang="ja-JP" sz="1400" dirty="0"/>
              <a:t>: </a:t>
            </a:r>
            <a:r>
              <a:rPr lang="ja-JP" altLang="en-US" sz="1400" dirty="0"/>
              <a:t>コントローラがサーバーからのコンピュータ </a:t>
            </a:r>
            <a:r>
              <a:rPr lang="en-US" altLang="ja-JP" sz="1400" dirty="0"/>
              <a:t>ID </a:t>
            </a:r>
            <a:r>
              <a:rPr lang="ja-JP" altLang="en-US" sz="1400" dirty="0"/>
              <a:t>変更リクエストを処理した回数のスループットである。</a:t>
            </a:r>
          </a:p>
          <a:p>
            <a:pPr marL="285750" indent="-285750">
              <a:buFont typeface="Arial" panose="020B0604020202020204" pitchFamily="34" charset="0"/>
              <a:buChar char="•"/>
            </a:pPr>
            <a:r>
              <a:rPr lang="en-US" altLang="ja-JP" sz="1400" dirty="0" err="1"/>
              <a:t>Throughput_RegistMachine</a:t>
            </a:r>
            <a:r>
              <a:rPr lang="en-US" altLang="ja-JP" sz="1400" dirty="0"/>
              <a:t>: </a:t>
            </a:r>
            <a:r>
              <a:rPr lang="ja-JP" altLang="en-US" sz="1400" dirty="0"/>
              <a:t>コントローラが新たなサーバーからの登録を処理した回数のスループットである。なお、</a:t>
            </a:r>
            <a:r>
              <a:rPr lang="en-US" altLang="ja-JP" sz="1400" dirty="0"/>
              <a:t>"</a:t>
            </a:r>
            <a:r>
              <a:rPr lang="en-US" altLang="ja-JP" sz="1400" dirty="0" err="1"/>
              <a:t>Regist</a:t>
            </a:r>
            <a:r>
              <a:rPr lang="en-US" altLang="ja-JP" sz="1400" dirty="0"/>
              <a:t>" </a:t>
            </a:r>
            <a:r>
              <a:rPr lang="ja-JP" altLang="en-US" sz="1400" dirty="0"/>
              <a:t>という英単語は存在せず、</a:t>
            </a:r>
            <a:r>
              <a:rPr lang="en-US" altLang="ja-JP" sz="1400" dirty="0"/>
              <a:t>"Register" </a:t>
            </a:r>
            <a:r>
              <a:rPr lang="ja-JP" altLang="en-US" sz="1400" dirty="0"/>
              <a:t>が正しいのであるが、もう変更できないので、</a:t>
            </a:r>
            <a:r>
              <a:rPr lang="en-US" altLang="ja-JP" sz="1400" dirty="0"/>
              <a:t>"</a:t>
            </a:r>
            <a:r>
              <a:rPr lang="en-US" altLang="ja-JP" sz="1400" dirty="0" err="1"/>
              <a:t>Regist</a:t>
            </a:r>
            <a:r>
              <a:rPr lang="en-US" altLang="ja-JP" sz="1400" dirty="0"/>
              <a:t>" </a:t>
            </a:r>
            <a:r>
              <a:rPr lang="ja-JP" altLang="en-US" sz="1400" dirty="0"/>
              <a:t>となっている。</a:t>
            </a:r>
          </a:p>
          <a:p>
            <a:pPr marL="285750" indent="-285750">
              <a:buFont typeface="Arial" panose="020B0604020202020204" pitchFamily="34" charset="0"/>
              <a:buChar char="•"/>
            </a:pPr>
            <a:r>
              <a:rPr lang="en-US" altLang="ja-JP" sz="1400" dirty="0" err="1"/>
              <a:t>Throughput_SendOtpEmail</a:t>
            </a:r>
            <a:r>
              <a:rPr lang="en-US" altLang="ja-JP" sz="1400" dirty="0"/>
              <a:t>: </a:t>
            </a:r>
            <a:r>
              <a:rPr lang="ja-JP" altLang="en-US" sz="1400" dirty="0"/>
              <a:t>コントローラが </a:t>
            </a:r>
            <a:r>
              <a:rPr lang="en-US" altLang="ja-JP" sz="1400" dirty="0"/>
              <a:t>OTP </a:t>
            </a:r>
            <a:r>
              <a:rPr lang="ja-JP" altLang="en-US" sz="1400" dirty="0"/>
              <a:t>パスワードメールを送付した回数のスループットである。</a:t>
            </a:r>
          </a:p>
          <a:p>
            <a:pPr marL="285750" indent="-285750">
              <a:buFont typeface="Arial" panose="020B0604020202020204" pitchFamily="34" charset="0"/>
              <a:buChar char="•"/>
            </a:pPr>
            <a:r>
              <a:rPr lang="en-US" altLang="ja-JP" sz="1400" dirty="0" err="1"/>
              <a:t>Throughput_ServerConnect</a:t>
            </a:r>
            <a:r>
              <a:rPr lang="en-US" altLang="ja-JP" sz="1400" dirty="0"/>
              <a:t>: </a:t>
            </a:r>
            <a:r>
              <a:rPr lang="ja-JP" altLang="en-US" sz="1400" dirty="0"/>
              <a:t>コントローラがサーバーからのサーバー接続セッション確立要求を処理した回数のスループットである。</a:t>
            </a:r>
          </a:p>
          <a:p>
            <a:pPr marL="285750" indent="-285750">
              <a:buFont typeface="Arial" panose="020B0604020202020204" pitchFamily="34" charset="0"/>
              <a:buChar char="•"/>
            </a:pPr>
            <a:r>
              <a:rPr lang="en-US" altLang="ja-JP" sz="1400" dirty="0" err="1"/>
              <a:t>Throughput_ReportSessionList</a:t>
            </a:r>
            <a:r>
              <a:rPr lang="en-US" altLang="ja-JP" sz="1400" dirty="0"/>
              <a:t>: </a:t>
            </a:r>
            <a:r>
              <a:rPr lang="ja-JP" altLang="en-US" sz="1400" dirty="0"/>
              <a:t>コントローラが中継ゲートウェイからのセッション一覧報告を受信した回数のスループットである。</a:t>
            </a:r>
          </a:p>
          <a:p>
            <a:pPr marL="285750" indent="-285750">
              <a:buFont typeface="Arial" panose="020B0604020202020204" pitchFamily="34" charset="0"/>
              <a:buChar char="•"/>
            </a:pPr>
            <a:r>
              <a:rPr lang="en-US" altLang="ja-JP" sz="1400" dirty="0" err="1"/>
              <a:t>Throughput_ReportSessionAdd</a:t>
            </a:r>
            <a:r>
              <a:rPr lang="en-US" altLang="ja-JP" sz="1400" dirty="0"/>
              <a:t>: </a:t>
            </a:r>
            <a:r>
              <a:rPr lang="ja-JP" altLang="en-US" sz="1400" dirty="0"/>
              <a:t>コントローラが中継ゲートウェイからのセッション追加報告を受信した回数のスループットである。なお、中継ゲートウェイはコントローラへの負荷を下げるために、追加報告が頻発する場合は追加報告をせず次回のセッション一覧報告時にまとめて報告することがあるため、この値は、</a:t>
            </a:r>
            <a:r>
              <a:rPr lang="en-US" altLang="ja-JP" sz="1400" dirty="0" err="1"/>
              <a:t>Throughput_ServerConnect</a:t>
            </a:r>
            <a:r>
              <a:rPr lang="en-US" altLang="ja-JP" sz="1400" dirty="0"/>
              <a:t> </a:t>
            </a:r>
            <a:r>
              <a:rPr lang="ja-JP" altLang="en-US" sz="1400" dirty="0"/>
              <a:t>と一致しないことがある。</a:t>
            </a:r>
          </a:p>
          <a:p>
            <a:pPr marL="285750" indent="-285750">
              <a:buFont typeface="Arial" panose="020B0604020202020204" pitchFamily="34" charset="0"/>
              <a:buChar char="•"/>
            </a:pPr>
            <a:r>
              <a:rPr lang="en-US" altLang="ja-JP" sz="1400" dirty="0" err="1"/>
              <a:t>Throughput_ReportSessionDel</a:t>
            </a:r>
            <a:r>
              <a:rPr lang="en-US" altLang="ja-JP" sz="1400" dirty="0"/>
              <a:t>: </a:t>
            </a:r>
            <a:r>
              <a:rPr lang="ja-JP" altLang="en-US" sz="1400" dirty="0"/>
              <a:t>コントローラが中継ゲートウェイからのセッション削除報告を受信した回数のスループットである。なお、中継ゲートウェイはコントローラへの負荷を下げるために、削除報告が頻発する場合は削除報告をせず次回のセッション一覧報告時にまとめて報告することがある。</a:t>
            </a:r>
          </a:p>
          <a:p>
            <a:pPr marL="285750" indent="-285750">
              <a:buFont typeface="Arial" panose="020B0604020202020204" pitchFamily="34" charset="0"/>
              <a:buChar char="•"/>
            </a:pPr>
            <a:r>
              <a:rPr lang="en-US" altLang="ja-JP" sz="1400" dirty="0" err="1"/>
              <a:t>Throughput_DatabaseRead</a:t>
            </a:r>
            <a:r>
              <a:rPr lang="en-US" altLang="ja-JP" sz="1400" dirty="0"/>
              <a:t>: </a:t>
            </a:r>
            <a:r>
              <a:rPr lang="ja-JP" altLang="en-US" sz="1400" dirty="0"/>
              <a:t>コントローラがデータベースに読み取りモードで接続を確立した回数のスループットである。</a:t>
            </a:r>
          </a:p>
          <a:p>
            <a:pPr marL="285750" indent="-285750">
              <a:buFont typeface="Arial" panose="020B0604020202020204" pitchFamily="34" charset="0"/>
              <a:buChar char="•"/>
            </a:pPr>
            <a:r>
              <a:rPr lang="en-US" altLang="ja-JP" sz="1400" dirty="0" err="1"/>
              <a:t>Throughput_DatabaseWrite</a:t>
            </a:r>
            <a:r>
              <a:rPr lang="en-US" altLang="ja-JP" sz="1400" dirty="0"/>
              <a:t>: </a:t>
            </a:r>
            <a:r>
              <a:rPr lang="ja-JP" altLang="en-US" sz="1400" dirty="0"/>
              <a:t>コントローラがデータベースに読み書きモードで接続を確立した回数のスループットである。</a:t>
            </a:r>
          </a:p>
          <a:p>
            <a:pPr marL="285750" indent="-285750">
              <a:buFont typeface="Arial" panose="020B0604020202020204" pitchFamily="34" charset="0"/>
              <a:buChar char="•"/>
            </a:pPr>
            <a:r>
              <a:rPr lang="en-US" altLang="ja-JP" sz="1400" dirty="0" err="1"/>
              <a:t>Throughput_Request_NonProxy</a:t>
            </a:r>
            <a:r>
              <a:rPr lang="en-US" altLang="ja-JP" sz="1400" dirty="0"/>
              <a:t>: </a:t>
            </a:r>
            <a:r>
              <a:rPr lang="ja-JP" altLang="en-US" sz="1400" dirty="0"/>
              <a:t>コントローラが </a:t>
            </a:r>
            <a:r>
              <a:rPr lang="en-US" altLang="ja-JP" sz="1400" dirty="0"/>
              <a:t>HTTP Web </a:t>
            </a:r>
            <a:r>
              <a:rPr lang="ja-JP" altLang="en-US" sz="1400" dirty="0"/>
              <a:t>サーバーとして受付けたリクエスト回数のスループットである。</a:t>
            </a:r>
          </a:p>
          <a:p>
            <a:pPr marL="285750" indent="-285750">
              <a:buFont typeface="Arial" panose="020B0604020202020204" pitchFamily="34" charset="0"/>
              <a:buChar char="•"/>
            </a:pPr>
            <a:r>
              <a:rPr lang="en-US" altLang="ja-JP" sz="1400" dirty="0" err="1"/>
              <a:t>Throughput_Request_Proxy</a:t>
            </a:r>
            <a:r>
              <a:rPr lang="en-US" altLang="ja-JP" sz="1400" dirty="0"/>
              <a:t>: </a:t>
            </a:r>
            <a:r>
              <a:rPr lang="ja-JP" altLang="en-US" sz="1400" dirty="0"/>
              <a:t>これはシン・テレワークシステム パブリック版および </a:t>
            </a:r>
            <a:r>
              <a:rPr lang="en-US" altLang="ja-JP" sz="1400" dirty="0"/>
              <a:t>LGWAN </a:t>
            </a:r>
            <a:r>
              <a:rPr lang="ja-JP" altLang="en-US" sz="1400" dirty="0"/>
              <a:t>版のために定義された値であり、本ドキュメントの対象外である。</a:t>
            </a:r>
            <a:endParaRPr kumimoji="1" lang="ja-JP" altLang="en-US" sz="1400" dirty="0"/>
          </a:p>
        </p:txBody>
      </p:sp>
    </p:spTree>
    <p:extLst>
      <p:ext uri="{BB962C8B-B14F-4D97-AF65-F5344CB8AC3E}">
        <p14:creationId xmlns:p14="http://schemas.microsoft.com/office/powerpoint/2010/main" val="1932087504"/>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157</a:t>
            </a:fld>
            <a:endParaRPr kumimoji="1" lang="ja-JP" altLang="en-US" dirty="0"/>
          </a:p>
        </p:txBody>
      </p:sp>
      <p:sp>
        <p:nvSpPr>
          <p:cNvPr id="4" name="タイトル 3"/>
          <p:cNvSpPr>
            <a:spLocks noGrp="1"/>
          </p:cNvSpPr>
          <p:nvPr>
            <p:ph type="title"/>
          </p:nvPr>
        </p:nvSpPr>
        <p:spPr>
          <a:xfrm>
            <a:off x="332741" y="184309"/>
            <a:ext cx="10372045" cy="683490"/>
          </a:xfrm>
        </p:spPr>
        <p:txBody>
          <a:bodyPr>
            <a:noAutofit/>
          </a:bodyPr>
          <a:lstStyle/>
          <a:p>
            <a:r>
              <a:rPr kumimoji="1" lang="ja-JP" altLang="en-US" sz="2800" dirty="0" smtClean="0"/>
              <a:t>中継システムの健康状態 「</a:t>
            </a:r>
            <a:r>
              <a:rPr lang="en-US" altLang="ja-JP" sz="2800" dirty="0" err="1" smtClean="0"/>
              <a:t>ThinController</a:t>
            </a:r>
            <a:r>
              <a:rPr lang="en-US" altLang="ja-JP" sz="2800" dirty="0" smtClean="0"/>
              <a:t> </a:t>
            </a:r>
            <a:r>
              <a:rPr lang="en-US" altLang="ja-JP" sz="2800" dirty="0"/>
              <a:t>System </a:t>
            </a:r>
            <a:r>
              <a:rPr lang="en-US" altLang="ja-JP" sz="2800" dirty="0" smtClean="0"/>
              <a:t>Status</a:t>
            </a:r>
            <a:r>
              <a:rPr lang="ja-JP" altLang="en-US" sz="2800" dirty="0" smtClean="0"/>
              <a:t>」</a:t>
            </a:r>
            <a:r>
              <a:rPr lang="en-US" altLang="ja-JP" sz="2800" dirty="0" smtClean="0"/>
              <a:t> </a:t>
            </a:r>
            <a:r>
              <a:rPr kumimoji="1" lang="ja-JP" altLang="en-US" sz="2800" dirty="0" smtClean="0"/>
              <a:t>解説書 </a:t>
            </a:r>
            <a:r>
              <a:rPr kumimoji="1" lang="en-US" altLang="ja-JP" sz="2800" dirty="0" smtClean="0"/>
              <a:t>(3/3)</a:t>
            </a:r>
            <a:endParaRPr kumimoji="1" lang="ja-JP" altLang="en-US" sz="2800" dirty="0"/>
          </a:p>
        </p:txBody>
      </p:sp>
      <p:sp>
        <p:nvSpPr>
          <p:cNvPr id="6" name="テキスト ボックス 5"/>
          <p:cNvSpPr txBox="1"/>
          <p:nvPr/>
        </p:nvSpPr>
        <p:spPr>
          <a:xfrm>
            <a:off x="332741" y="1085185"/>
            <a:ext cx="11280228" cy="5693866"/>
          </a:xfrm>
          <a:prstGeom prst="rect">
            <a:avLst/>
          </a:prstGeom>
          <a:solidFill>
            <a:srgbClr val="FFFFCC"/>
          </a:solidFill>
        </p:spPr>
        <p:txBody>
          <a:bodyPr wrap="square" rtlCol="0">
            <a:spAutoFit/>
          </a:bodyPr>
          <a:lstStyle/>
          <a:p>
            <a:pPr marL="285750" indent="-285750">
              <a:buFont typeface="Arial" panose="020B0604020202020204" pitchFamily="34" charset="0"/>
              <a:buChar char="•"/>
            </a:pPr>
            <a:r>
              <a:rPr lang="en-US" altLang="ja-JP" sz="1400" dirty="0" err="1" smtClean="0"/>
              <a:t>Sys_DotNet_NumRunningTasks</a:t>
            </a:r>
            <a:r>
              <a:rPr lang="en-US" altLang="ja-JP" sz="1400" dirty="0"/>
              <a:t>: </a:t>
            </a:r>
            <a:r>
              <a:rPr lang="ja-JP" altLang="en-US" sz="1400" dirty="0"/>
              <a:t>コントローラプログラムの </a:t>
            </a:r>
            <a:r>
              <a:rPr lang="en-US" altLang="ja-JP" sz="1400" dirty="0"/>
              <a:t>.NET </a:t>
            </a:r>
            <a:r>
              <a:rPr lang="ja-JP" altLang="en-US" sz="1400" dirty="0"/>
              <a:t>ランタイム状態のうち、</a:t>
            </a:r>
            <a:r>
              <a:rPr lang="en-US" altLang="ja-JP" sz="1400" dirty="0"/>
              <a:t>CPU </a:t>
            </a:r>
            <a:r>
              <a:rPr lang="ja-JP" altLang="en-US" sz="1400" dirty="0"/>
              <a:t>消費中の非同期タスク数。</a:t>
            </a:r>
          </a:p>
          <a:p>
            <a:pPr marL="285750" indent="-285750">
              <a:buFont typeface="Arial" panose="020B0604020202020204" pitchFamily="34" charset="0"/>
              <a:buChar char="•"/>
            </a:pPr>
            <a:r>
              <a:rPr lang="en-US" altLang="ja-JP" sz="1400" dirty="0" err="1"/>
              <a:t>Sys_DotNet_NumDelayedTasks</a:t>
            </a:r>
            <a:r>
              <a:rPr lang="en-US" altLang="ja-JP" sz="1400" dirty="0"/>
              <a:t>: </a:t>
            </a:r>
            <a:r>
              <a:rPr lang="ja-JP" altLang="en-US" sz="1400" dirty="0"/>
              <a:t>コントローラプログラムの </a:t>
            </a:r>
            <a:r>
              <a:rPr lang="en-US" altLang="ja-JP" sz="1400" dirty="0"/>
              <a:t>.NET </a:t>
            </a:r>
            <a:r>
              <a:rPr lang="ja-JP" altLang="en-US" sz="1400" dirty="0"/>
              <a:t>ランタイム状態のうち、他のタスクを待機している非同期タスク数。</a:t>
            </a:r>
          </a:p>
          <a:p>
            <a:pPr marL="285750" indent="-285750">
              <a:buFont typeface="Arial" panose="020B0604020202020204" pitchFamily="34" charset="0"/>
              <a:buChar char="•"/>
            </a:pPr>
            <a:r>
              <a:rPr lang="en-US" altLang="ja-JP" sz="1400" dirty="0" err="1"/>
              <a:t>Sys_DotNet_NumTimerTasks</a:t>
            </a:r>
            <a:r>
              <a:rPr lang="en-US" altLang="ja-JP" sz="1400" dirty="0"/>
              <a:t>: </a:t>
            </a:r>
            <a:r>
              <a:rPr lang="ja-JP" altLang="en-US" sz="1400" dirty="0"/>
              <a:t>コントローラプログラムの </a:t>
            </a:r>
            <a:r>
              <a:rPr lang="en-US" altLang="ja-JP" sz="1400" dirty="0"/>
              <a:t>.NET </a:t>
            </a:r>
            <a:r>
              <a:rPr lang="ja-JP" altLang="en-US" sz="1400" dirty="0"/>
              <a:t>ランタイム状態のうち、タイマー待ち状態の非同期タスク数。</a:t>
            </a:r>
          </a:p>
          <a:p>
            <a:pPr marL="285750" indent="-285750">
              <a:buFont typeface="Arial" panose="020B0604020202020204" pitchFamily="34" charset="0"/>
              <a:buChar char="•"/>
            </a:pPr>
            <a:r>
              <a:rPr lang="en-US" altLang="ja-JP" sz="1400" dirty="0" err="1"/>
              <a:t>Sys_DotNet_NumObjects</a:t>
            </a:r>
            <a:r>
              <a:rPr lang="en-US" altLang="ja-JP" sz="1400" dirty="0"/>
              <a:t>: </a:t>
            </a:r>
            <a:r>
              <a:rPr lang="ja-JP" altLang="en-US" sz="1400" dirty="0"/>
              <a:t>コントローラプログラムの </a:t>
            </a:r>
            <a:r>
              <a:rPr lang="en-US" altLang="ja-JP" sz="1400" dirty="0"/>
              <a:t>.NET </a:t>
            </a:r>
            <a:r>
              <a:rPr lang="ja-JP" altLang="en-US" sz="1400" dirty="0"/>
              <a:t>ランタイム状態のうち、メモリ内でリーク管理しているオブジェクト数。</a:t>
            </a:r>
          </a:p>
          <a:p>
            <a:pPr marL="285750" indent="-285750">
              <a:buFont typeface="Arial" panose="020B0604020202020204" pitchFamily="34" charset="0"/>
              <a:buChar char="•"/>
            </a:pPr>
            <a:r>
              <a:rPr lang="en-US" altLang="ja-JP" sz="1400" dirty="0" err="1"/>
              <a:t>Sys_DotNet_CpuUsage</a:t>
            </a:r>
            <a:r>
              <a:rPr lang="en-US" altLang="ja-JP" sz="1400" dirty="0"/>
              <a:t>: </a:t>
            </a:r>
            <a:r>
              <a:rPr lang="ja-JP" altLang="en-US" sz="1400" dirty="0"/>
              <a:t>コントローラプログラムの </a:t>
            </a:r>
            <a:r>
              <a:rPr lang="en-US" altLang="ja-JP" sz="1400" dirty="0"/>
              <a:t>.NET </a:t>
            </a:r>
            <a:r>
              <a:rPr lang="ja-JP" altLang="en-US" sz="1400" dirty="0"/>
              <a:t>ランタイム状態のうち、</a:t>
            </a:r>
            <a:r>
              <a:rPr lang="en-US" altLang="ja-JP" sz="1400" dirty="0"/>
              <a:t>CPU </a:t>
            </a:r>
            <a:r>
              <a:rPr lang="ja-JP" altLang="en-US" sz="1400" dirty="0"/>
              <a:t>使用率 </a:t>
            </a:r>
            <a:r>
              <a:rPr lang="en-US" altLang="ja-JP" sz="1400" dirty="0"/>
              <a:t>(1 </a:t>
            </a:r>
            <a:r>
              <a:rPr lang="ja-JP" altLang="en-US" sz="1400" dirty="0"/>
              <a:t>コアで </a:t>
            </a:r>
            <a:r>
              <a:rPr lang="en-US" altLang="ja-JP" sz="1400" dirty="0"/>
              <a:t>100%)</a:t>
            </a:r>
            <a:r>
              <a:rPr lang="ja-JP" altLang="en-US" sz="1400" dirty="0" err="1"/>
              <a:t>。</a:t>
            </a:r>
            <a:endParaRPr lang="ja-JP" altLang="en-US" sz="1400" dirty="0"/>
          </a:p>
          <a:p>
            <a:pPr marL="285750" indent="-285750">
              <a:buFont typeface="Arial" panose="020B0604020202020204" pitchFamily="34" charset="0"/>
              <a:buChar char="•"/>
            </a:pPr>
            <a:r>
              <a:rPr lang="en-US" altLang="ja-JP" sz="1400" dirty="0" err="1"/>
              <a:t>Sys_DotNet_ManagedMemory_MBytes</a:t>
            </a:r>
            <a:r>
              <a:rPr lang="en-US" altLang="ja-JP" sz="1400" dirty="0"/>
              <a:t>: </a:t>
            </a:r>
            <a:r>
              <a:rPr lang="ja-JP" altLang="en-US" sz="1400" dirty="0"/>
              <a:t>コントローラプログラムの </a:t>
            </a:r>
            <a:r>
              <a:rPr lang="en-US" altLang="ja-JP" sz="1400" dirty="0"/>
              <a:t>.NET </a:t>
            </a:r>
            <a:r>
              <a:rPr lang="ja-JP" altLang="en-US" sz="1400" dirty="0"/>
              <a:t>ランタイム状態のうち、マネージドメモリ消費量 </a:t>
            </a:r>
            <a:r>
              <a:rPr lang="en-US" altLang="ja-JP" sz="1400" dirty="0"/>
              <a:t>(MB)</a:t>
            </a:r>
            <a:r>
              <a:rPr lang="ja-JP" altLang="en-US" sz="1400" dirty="0" err="1"/>
              <a:t>。</a:t>
            </a:r>
            <a:endParaRPr lang="ja-JP" altLang="en-US" sz="1400" dirty="0"/>
          </a:p>
          <a:p>
            <a:pPr marL="285750" indent="-285750">
              <a:buFont typeface="Arial" panose="020B0604020202020204" pitchFamily="34" charset="0"/>
              <a:buChar char="•"/>
            </a:pPr>
            <a:r>
              <a:rPr lang="en-US" altLang="ja-JP" sz="1400" dirty="0" err="1"/>
              <a:t>Sys_DotNet_ProcessMemory_MBytes</a:t>
            </a:r>
            <a:r>
              <a:rPr lang="en-US" altLang="ja-JP" sz="1400" dirty="0"/>
              <a:t>: </a:t>
            </a:r>
            <a:r>
              <a:rPr lang="ja-JP" altLang="en-US" sz="1400" dirty="0"/>
              <a:t>コントローラプログラムプロセスのメモリ消費量 </a:t>
            </a:r>
            <a:r>
              <a:rPr lang="en-US" altLang="ja-JP" sz="1400" dirty="0"/>
              <a:t>(MB)</a:t>
            </a:r>
            <a:r>
              <a:rPr lang="ja-JP" altLang="en-US" sz="1400" dirty="0" err="1"/>
              <a:t>、</a:t>
            </a:r>
            <a:r>
              <a:rPr lang="ja-JP" altLang="en-US" sz="1400" dirty="0"/>
              <a:t>すなわち </a:t>
            </a:r>
            <a:r>
              <a:rPr lang="en-US" altLang="ja-JP" sz="1400" dirty="0"/>
              <a:t>OS </a:t>
            </a:r>
            <a:r>
              <a:rPr lang="ja-JP" altLang="en-US" sz="1400" dirty="0"/>
              <a:t>に対して要求したメモリ量の総量。これは一度確保されると解放されないので、一度増えた後減らないことは自然である。</a:t>
            </a:r>
          </a:p>
          <a:p>
            <a:pPr marL="285750" indent="-285750">
              <a:buFont typeface="Arial" panose="020B0604020202020204" pitchFamily="34" charset="0"/>
              <a:buChar char="•"/>
            </a:pPr>
            <a:r>
              <a:rPr lang="en-US" altLang="ja-JP" sz="1400" dirty="0" err="1"/>
              <a:t>Sys_DotNet_NumNativeThreads</a:t>
            </a:r>
            <a:r>
              <a:rPr lang="en-US" altLang="ja-JP" sz="1400" dirty="0"/>
              <a:t>: </a:t>
            </a:r>
            <a:r>
              <a:rPr lang="ja-JP" altLang="en-US" sz="1400" dirty="0"/>
              <a:t>コントローラプログラムプロセスの </a:t>
            </a:r>
            <a:r>
              <a:rPr lang="en-US" altLang="ja-JP" sz="1400" dirty="0"/>
              <a:t>OS </a:t>
            </a:r>
            <a:r>
              <a:rPr lang="ja-JP" altLang="en-US" sz="1400" dirty="0"/>
              <a:t>スレッド数。</a:t>
            </a:r>
          </a:p>
          <a:p>
            <a:pPr marL="285750" indent="-285750">
              <a:buFont typeface="Arial" panose="020B0604020202020204" pitchFamily="34" charset="0"/>
              <a:buChar char="•"/>
            </a:pPr>
            <a:r>
              <a:rPr lang="en-US" altLang="ja-JP" sz="1400" dirty="0" err="1"/>
              <a:t>Sys_DotNet_NumNativeHandles</a:t>
            </a:r>
            <a:r>
              <a:rPr lang="en-US" altLang="ja-JP" sz="1400" dirty="0"/>
              <a:t>: </a:t>
            </a:r>
            <a:r>
              <a:rPr lang="ja-JP" altLang="en-US" sz="1400" dirty="0"/>
              <a:t>コントローラプログラムプロセスの </a:t>
            </a:r>
            <a:r>
              <a:rPr lang="en-US" altLang="ja-JP" sz="1400" dirty="0"/>
              <a:t>OS </a:t>
            </a:r>
            <a:r>
              <a:rPr lang="ja-JP" altLang="en-US" sz="1400" dirty="0"/>
              <a:t>ハンドル数。</a:t>
            </a:r>
          </a:p>
          <a:p>
            <a:pPr marL="285750" indent="-285750">
              <a:buFont typeface="Arial" panose="020B0604020202020204" pitchFamily="34" charset="0"/>
              <a:buChar char="•"/>
            </a:pPr>
            <a:r>
              <a:rPr lang="en-US" altLang="ja-JP" sz="1400" dirty="0" err="1"/>
              <a:t>Sys_DotNet_GcTotal</a:t>
            </a:r>
            <a:r>
              <a:rPr lang="en-US" altLang="ja-JP" sz="1400" dirty="0"/>
              <a:t>: </a:t>
            </a:r>
            <a:r>
              <a:rPr lang="ja-JP" altLang="en-US" sz="1400" dirty="0"/>
              <a:t>コントローラプログラムの </a:t>
            </a:r>
            <a:r>
              <a:rPr lang="en-US" altLang="ja-JP" sz="1400" dirty="0"/>
              <a:t>.NET </a:t>
            </a:r>
            <a:r>
              <a:rPr lang="ja-JP" altLang="en-US" sz="1400" dirty="0"/>
              <a:t>ランタイム状態のうち、</a:t>
            </a:r>
            <a:r>
              <a:rPr lang="en-US" altLang="ja-JP" sz="1400" dirty="0"/>
              <a:t>GC </a:t>
            </a:r>
            <a:r>
              <a:rPr lang="ja-JP" altLang="en-US" sz="1400" dirty="0"/>
              <a:t>が発生した回数の総数。</a:t>
            </a:r>
          </a:p>
          <a:p>
            <a:pPr marL="285750" indent="-285750">
              <a:buFont typeface="Arial" panose="020B0604020202020204" pitchFamily="34" charset="0"/>
              <a:buChar char="•"/>
            </a:pPr>
            <a:r>
              <a:rPr lang="en-US" altLang="ja-JP" sz="1400" dirty="0"/>
              <a:t>Sys_DotNet_Gc0: </a:t>
            </a:r>
            <a:r>
              <a:rPr lang="ja-JP" altLang="en-US" sz="1400" dirty="0"/>
              <a:t>コントローラプログラムの </a:t>
            </a:r>
            <a:r>
              <a:rPr lang="en-US" altLang="ja-JP" sz="1400" dirty="0"/>
              <a:t>.NET </a:t>
            </a:r>
            <a:r>
              <a:rPr lang="ja-JP" altLang="en-US" sz="1400" dirty="0"/>
              <a:t>ランタイム状態のうち、ジェネレーション </a:t>
            </a:r>
            <a:r>
              <a:rPr lang="en-US" altLang="ja-JP" sz="1400" dirty="0"/>
              <a:t>0 </a:t>
            </a:r>
            <a:r>
              <a:rPr lang="ja-JP" altLang="en-US" sz="1400" dirty="0"/>
              <a:t>の </a:t>
            </a:r>
            <a:r>
              <a:rPr lang="en-US" altLang="ja-JP" sz="1400" dirty="0"/>
              <a:t>GC </a:t>
            </a:r>
            <a:r>
              <a:rPr lang="ja-JP" altLang="en-US" sz="1400" dirty="0"/>
              <a:t>が発生した回数。</a:t>
            </a:r>
          </a:p>
          <a:p>
            <a:pPr marL="285750" indent="-285750">
              <a:buFont typeface="Arial" panose="020B0604020202020204" pitchFamily="34" charset="0"/>
              <a:buChar char="•"/>
            </a:pPr>
            <a:r>
              <a:rPr lang="en-US" altLang="ja-JP" sz="1400" dirty="0"/>
              <a:t>Sys_DotNet_Gc1: </a:t>
            </a:r>
            <a:r>
              <a:rPr lang="ja-JP" altLang="en-US" sz="1400" dirty="0"/>
              <a:t>コントローラプログラムの </a:t>
            </a:r>
            <a:r>
              <a:rPr lang="en-US" altLang="ja-JP" sz="1400" dirty="0"/>
              <a:t>.NET </a:t>
            </a:r>
            <a:r>
              <a:rPr lang="ja-JP" altLang="en-US" sz="1400" dirty="0"/>
              <a:t>ランタイム状態のうち、ジェネレーション </a:t>
            </a:r>
            <a:r>
              <a:rPr lang="en-US" altLang="ja-JP" sz="1400" dirty="0"/>
              <a:t>1 </a:t>
            </a:r>
            <a:r>
              <a:rPr lang="ja-JP" altLang="en-US" sz="1400" dirty="0"/>
              <a:t>の </a:t>
            </a:r>
            <a:r>
              <a:rPr lang="en-US" altLang="ja-JP" sz="1400" dirty="0"/>
              <a:t>GC </a:t>
            </a:r>
            <a:r>
              <a:rPr lang="ja-JP" altLang="en-US" sz="1400" dirty="0"/>
              <a:t>が発生した回数。</a:t>
            </a:r>
          </a:p>
          <a:p>
            <a:pPr marL="285750" indent="-285750">
              <a:buFont typeface="Arial" panose="020B0604020202020204" pitchFamily="34" charset="0"/>
              <a:buChar char="•"/>
            </a:pPr>
            <a:r>
              <a:rPr lang="en-US" altLang="ja-JP" sz="1400" dirty="0"/>
              <a:t>Sys_DotNet_Gc2: </a:t>
            </a:r>
            <a:r>
              <a:rPr lang="ja-JP" altLang="en-US" sz="1400" dirty="0"/>
              <a:t>コントローラプログラムの </a:t>
            </a:r>
            <a:r>
              <a:rPr lang="en-US" altLang="ja-JP" sz="1400" dirty="0"/>
              <a:t>.NET </a:t>
            </a:r>
            <a:r>
              <a:rPr lang="ja-JP" altLang="en-US" sz="1400" dirty="0"/>
              <a:t>ランタイム状態のうち、ジェネレーション </a:t>
            </a:r>
            <a:r>
              <a:rPr lang="en-US" altLang="ja-JP" sz="1400" dirty="0"/>
              <a:t>2 </a:t>
            </a:r>
            <a:r>
              <a:rPr lang="ja-JP" altLang="en-US" sz="1400" dirty="0"/>
              <a:t>の </a:t>
            </a:r>
            <a:r>
              <a:rPr lang="en-US" altLang="ja-JP" sz="1400" dirty="0"/>
              <a:t>GC </a:t>
            </a:r>
            <a:r>
              <a:rPr lang="ja-JP" altLang="en-US" sz="1400" dirty="0"/>
              <a:t>が発生した回数。</a:t>
            </a:r>
          </a:p>
          <a:p>
            <a:pPr marL="285750" indent="-285750">
              <a:buFont typeface="Arial" panose="020B0604020202020204" pitchFamily="34" charset="0"/>
              <a:buChar char="•"/>
            </a:pPr>
            <a:r>
              <a:rPr lang="en-US" altLang="ja-JP" sz="1400" dirty="0" err="1"/>
              <a:t>Sys_Thin_BootDays</a:t>
            </a:r>
            <a:r>
              <a:rPr lang="en-US" altLang="ja-JP" sz="1400" dirty="0"/>
              <a:t>: </a:t>
            </a:r>
            <a:r>
              <a:rPr lang="ja-JP" altLang="en-US" sz="1400" dirty="0"/>
              <a:t>コントローラプログラムが起動してから何日間経過しているか。</a:t>
            </a:r>
          </a:p>
          <a:p>
            <a:pPr marL="285750" indent="-285750">
              <a:buFont typeface="Arial" panose="020B0604020202020204" pitchFamily="34" charset="0"/>
              <a:buChar char="•"/>
            </a:pPr>
            <a:r>
              <a:rPr lang="en-US" altLang="ja-JP" sz="1400" dirty="0" err="1"/>
              <a:t>Sys_Thin_DbLazyUpdateQueueLength</a:t>
            </a:r>
            <a:r>
              <a:rPr lang="en-US" altLang="ja-JP" sz="1400" dirty="0"/>
              <a:t>: </a:t>
            </a:r>
            <a:r>
              <a:rPr lang="ja-JP" altLang="en-US" sz="1400" dirty="0"/>
              <a:t>コントローラが </a:t>
            </a:r>
            <a:r>
              <a:rPr lang="en-US" altLang="ja-JP" sz="1400" dirty="0"/>
              <a:t>DB </a:t>
            </a:r>
            <a:r>
              <a:rPr lang="ja-JP" altLang="en-US" sz="1400" dirty="0"/>
              <a:t>に対して生成する遅延書き込みリクエスト数。これは、緊急ではないし失われてもよいができるだけ記録したいデータ </a:t>
            </a:r>
            <a:r>
              <a:rPr lang="en-US" altLang="ja-JP" sz="1400" dirty="0"/>
              <a:t>(</a:t>
            </a:r>
            <a:r>
              <a:rPr lang="ja-JP" altLang="en-US" sz="1400" dirty="0"/>
              <a:t>例えば </a:t>
            </a:r>
            <a:r>
              <a:rPr lang="en-US" altLang="ja-JP" sz="1400" dirty="0"/>
              <a:t>LAST_SERVER_DATE, LAST_CLIENT_DATE </a:t>
            </a:r>
            <a:r>
              <a:rPr lang="ja-JP" altLang="en-US" sz="1400" dirty="0"/>
              <a:t>など</a:t>
            </a:r>
            <a:r>
              <a:rPr lang="en-US" altLang="ja-JP" sz="1400" dirty="0"/>
              <a:t>) </a:t>
            </a:r>
            <a:r>
              <a:rPr lang="ja-JP" altLang="en-US" sz="1400" dirty="0"/>
              <a:t>をデータベースに書き込む際のキュー上の仕事の長さである。これは通常 </a:t>
            </a:r>
            <a:r>
              <a:rPr lang="en-US" altLang="ja-JP" sz="1400" dirty="0"/>
              <a:t>0 </a:t>
            </a:r>
            <a:r>
              <a:rPr lang="ja-JP" altLang="en-US" sz="1400" dirty="0"/>
              <a:t>に近い値であるべきであるが、</a:t>
            </a:r>
            <a:r>
              <a:rPr lang="en-US" altLang="ja-JP" sz="1400" dirty="0"/>
              <a:t>DB </a:t>
            </a:r>
            <a:r>
              <a:rPr lang="ja-JP" altLang="en-US" sz="1400" dirty="0"/>
              <a:t>に不具合が発生すると、どんどん増えていく。</a:t>
            </a:r>
            <a:r>
              <a:rPr lang="en-US" altLang="ja-JP" sz="1400" dirty="0"/>
              <a:t>DB </a:t>
            </a:r>
            <a:r>
              <a:rPr lang="ja-JP" altLang="en-US" sz="1400" dirty="0"/>
              <a:t>が復旧して書き込みがすべて行なわれると、</a:t>
            </a:r>
            <a:r>
              <a:rPr lang="en-US" altLang="ja-JP" sz="1400" dirty="0"/>
              <a:t>0 </a:t>
            </a:r>
            <a:r>
              <a:rPr lang="ja-JP" altLang="en-US" sz="1400" dirty="0"/>
              <a:t>に戻る。</a:t>
            </a:r>
          </a:p>
          <a:p>
            <a:pPr marL="285750" indent="-285750">
              <a:buFont typeface="Arial" panose="020B0604020202020204" pitchFamily="34" charset="0"/>
              <a:buChar char="•"/>
            </a:pPr>
            <a:r>
              <a:rPr lang="en-US" altLang="ja-JP" sz="1400" dirty="0" err="1"/>
              <a:t>Sys_Thin_ConcurrentRequests</a:t>
            </a:r>
            <a:r>
              <a:rPr lang="en-US" altLang="ja-JP" sz="1400" dirty="0"/>
              <a:t>: </a:t>
            </a:r>
            <a:r>
              <a:rPr lang="ja-JP" altLang="en-US" sz="1400" dirty="0"/>
              <a:t>コントローラが同時に処理しているリクエストの数。通常は </a:t>
            </a:r>
            <a:r>
              <a:rPr lang="en-US" altLang="ja-JP" sz="1400" dirty="0"/>
              <a:t>0 </a:t>
            </a:r>
            <a:r>
              <a:rPr lang="ja-JP" altLang="en-US" sz="1400" dirty="0"/>
              <a:t>に近い値であるが、</a:t>
            </a:r>
            <a:r>
              <a:rPr lang="en-US" altLang="ja-JP" sz="1400" dirty="0"/>
              <a:t>1 </a:t>
            </a:r>
            <a:r>
              <a:rPr lang="ja-JP" altLang="en-US" sz="1400" dirty="0"/>
              <a:t>以上の状態が継続すると怪しい。中継ゲートウェイがほとんどまたは全てダウンし、再接続要求が殺到するもすべて失敗している可能性がある。</a:t>
            </a:r>
          </a:p>
          <a:p>
            <a:pPr marL="285750" indent="-285750">
              <a:buFont typeface="Arial" panose="020B0604020202020204" pitchFamily="34" charset="0"/>
              <a:buChar char="•"/>
            </a:pPr>
            <a:r>
              <a:rPr lang="en-US" altLang="ja-JP" sz="1400" dirty="0" err="1"/>
              <a:t>Sys_Thin_LastDbReadTookMsecs</a:t>
            </a:r>
            <a:r>
              <a:rPr lang="en-US" altLang="ja-JP" sz="1400" dirty="0"/>
              <a:t>: </a:t>
            </a:r>
            <a:r>
              <a:rPr lang="ja-JP" altLang="en-US" sz="1400" dirty="0"/>
              <a:t>最後にコントローラが </a:t>
            </a:r>
            <a:r>
              <a:rPr lang="en-US" altLang="ja-JP" sz="1400" dirty="0"/>
              <a:t>DB </a:t>
            </a:r>
            <a:r>
              <a:rPr lang="ja-JP" altLang="en-US" sz="1400" dirty="0"/>
              <a:t>からデータのフル読み取りリクエストにかかった時間。急に増えていると怪しい。</a:t>
            </a:r>
            <a:r>
              <a:rPr lang="en-US" altLang="ja-JP" sz="1400" dirty="0"/>
              <a:t>DB </a:t>
            </a:r>
            <a:r>
              <a:rPr lang="ja-JP" altLang="en-US" sz="1400" dirty="0"/>
              <a:t>サーバーが不調 </a:t>
            </a:r>
            <a:r>
              <a:rPr lang="en-US" altLang="ja-JP" sz="1400" dirty="0"/>
              <a:t>or DB </a:t>
            </a:r>
            <a:r>
              <a:rPr lang="ja-JP" altLang="en-US" sz="1400" dirty="0"/>
              <a:t>サーバーとの通信経路がパケットロスである可能性が高い。</a:t>
            </a:r>
          </a:p>
          <a:p>
            <a:pPr marL="285750" indent="-285750">
              <a:buFont typeface="Arial" panose="020B0604020202020204" pitchFamily="34" charset="0"/>
              <a:buChar char="•"/>
            </a:pPr>
            <a:r>
              <a:rPr lang="en-US" altLang="ja-JP" sz="1400" dirty="0" err="1"/>
              <a:t>Sys_Thin_IsDatabaseConnected</a:t>
            </a:r>
            <a:r>
              <a:rPr lang="en-US" altLang="ja-JP" sz="1400" dirty="0"/>
              <a:t>: </a:t>
            </a:r>
            <a:r>
              <a:rPr lang="ja-JP" altLang="en-US" sz="1400" dirty="0"/>
              <a:t>コントローラからみて </a:t>
            </a:r>
            <a:r>
              <a:rPr lang="en-US" altLang="ja-JP" sz="1400" dirty="0"/>
              <a:t>DB </a:t>
            </a:r>
            <a:r>
              <a:rPr lang="ja-JP" altLang="en-US" sz="1400" dirty="0"/>
              <a:t>サーバーが生存しているか否か。</a:t>
            </a:r>
            <a:r>
              <a:rPr lang="en-US" altLang="ja-JP" sz="1400" dirty="0"/>
              <a:t>DB </a:t>
            </a:r>
            <a:r>
              <a:rPr lang="ja-JP" altLang="en-US" sz="1400" dirty="0"/>
              <a:t>サーバーがダウンしているとみなした場合は </a:t>
            </a:r>
            <a:r>
              <a:rPr lang="en-US" altLang="ja-JP" sz="1400" dirty="0"/>
              <a:t>0 </a:t>
            </a:r>
            <a:r>
              <a:rPr lang="ja-JP" altLang="en-US" sz="1400" dirty="0"/>
              <a:t>になる。それ以外の場合は </a:t>
            </a:r>
            <a:r>
              <a:rPr lang="en-US" altLang="ja-JP" sz="1400" dirty="0"/>
              <a:t>1 </a:t>
            </a:r>
            <a:r>
              <a:rPr lang="ja-JP" altLang="en-US" sz="1400" dirty="0"/>
              <a:t>である。これが </a:t>
            </a:r>
            <a:r>
              <a:rPr lang="en-US" altLang="ja-JP" sz="1400" dirty="0"/>
              <a:t>0 </a:t>
            </a:r>
            <a:r>
              <a:rPr lang="ja-JP" altLang="en-US" sz="1400" dirty="0"/>
              <a:t>になっていると、</a:t>
            </a:r>
            <a:r>
              <a:rPr lang="en-US" altLang="ja-JP" sz="1400" dirty="0"/>
              <a:t>DB </a:t>
            </a:r>
            <a:r>
              <a:rPr lang="ja-JP" altLang="en-US" sz="1400" dirty="0"/>
              <a:t>サーバーに異常があるため、ユーザーに対する大半のサービスは一応継続できるものの、</a:t>
            </a:r>
            <a:r>
              <a:rPr lang="ja-JP" altLang="en-US" sz="1400" dirty="0" smtClean="0"/>
              <a:t>できるだけ早く </a:t>
            </a:r>
            <a:r>
              <a:rPr lang="en-US" altLang="ja-JP" sz="1400" dirty="0"/>
              <a:t>DB </a:t>
            </a:r>
            <a:r>
              <a:rPr lang="ja-JP" altLang="en-US" sz="1400" dirty="0"/>
              <a:t>サーバーを復旧させたほうがよい</a:t>
            </a:r>
            <a:r>
              <a:rPr lang="ja-JP" altLang="en-US" sz="1400" dirty="0" smtClean="0"/>
              <a:t>。</a:t>
            </a:r>
            <a:endParaRPr lang="en-US" altLang="ja-JP" sz="1400" dirty="0" smtClean="0"/>
          </a:p>
        </p:txBody>
      </p:sp>
    </p:spTree>
    <p:extLst>
      <p:ext uri="{BB962C8B-B14F-4D97-AF65-F5344CB8AC3E}">
        <p14:creationId xmlns:p14="http://schemas.microsoft.com/office/powerpoint/2010/main" val="480865524"/>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3300755"/>
          </a:xfrm>
        </p:spPr>
        <p:txBody>
          <a:bodyPr>
            <a:normAutofit/>
          </a:bodyPr>
          <a:lstStyle/>
          <a:p>
            <a:r>
              <a:rPr kumimoji="1" lang="ja-JP" altLang="en-US" sz="2000" dirty="0" smtClean="0"/>
              <a:t>統計データの履歴は、</a:t>
            </a:r>
            <a:r>
              <a:rPr kumimoji="1" lang="en-US" altLang="ja-JP" sz="2000" dirty="0" smtClean="0"/>
              <a:t>THINDB </a:t>
            </a:r>
            <a:r>
              <a:rPr kumimoji="1" lang="ja-JP" altLang="en-US" sz="2000" dirty="0" smtClean="0"/>
              <a:t>データベースの「</a:t>
            </a:r>
            <a:r>
              <a:rPr kumimoji="1" lang="en-US" altLang="ja-JP" sz="2000" dirty="0" smtClean="0"/>
              <a:t>STAT</a:t>
            </a:r>
            <a:r>
              <a:rPr kumimoji="1" lang="ja-JP" altLang="en-US" sz="2000" dirty="0" smtClean="0"/>
              <a:t>」テーブルに保存される。</a:t>
            </a:r>
            <a:r>
              <a:rPr kumimoji="1" lang="en-US" altLang="ja-JP" sz="2000" dirty="0" smtClean="0"/>
              <a:t/>
            </a:r>
            <a:br>
              <a:rPr kumimoji="1" lang="en-US" altLang="ja-JP" sz="2000" dirty="0" smtClean="0"/>
            </a:br>
            <a:r>
              <a:rPr kumimoji="1" lang="ja-JP" altLang="en-US" sz="2000" dirty="0" smtClean="0"/>
              <a:t>保存間隔は、「</a:t>
            </a:r>
            <a:r>
              <a:rPr lang="en-US" altLang="ja-JP" sz="2000" dirty="0" err="1" smtClean="0"/>
              <a:t>ControllerRecordStatIntervalMsecs</a:t>
            </a:r>
            <a:r>
              <a:rPr lang="ja-JP" altLang="en-US" sz="2000" dirty="0" smtClean="0"/>
              <a:t>」というコントローラ設定変数で指定されているミリ秒 </a:t>
            </a:r>
            <a:r>
              <a:rPr lang="en-US" altLang="ja-JP" sz="2000" dirty="0" smtClean="0"/>
              <a:t>(</a:t>
            </a:r>
            <a:r>
              <a:rPr lang="ja-JP" altLang="en-US" sz="2000" dirty="0" smtClean="0"/>
              <a:t>デフォルトでは </a:t>
            </a:r>
            <a:r>
              <a:rPr lang="en-US" altLang="ja-JP" sz="2000" dirty="0" smtClean="0"/>
              <a:t>10 </a:t>
            </a:r>
            <a:r>
              <a:rPr lang="ja-JP" altLang="en-US" sz="2000" dirty="0" smtClean="0"/>
              <a:t>分</a:t>
            </a:r>
            <a:r>
              <a:rPr lang="en-US" altLang="ja-JP" sz="2000" dirty="0" smtClean="0"/>
              <a:t>) </a:t>
            </a:r>
            <a:r>
              <a:rPr lang="ja-JP" altLang="en-US" sz="2000" dirty="0" smtClean="0"/>
              <a:t>ごとに </a:t>
            </a:r>
            <a:r>
              <a:rPr lang="en-US" altLang="ja-JP" sz="2000" dirty="0" smtClean="0"/>
              <a:t>1 </a:t>
            </a:r>
            <a:r>
              <a:rPr lang="ja-JP" altLang="en-US" sz="2000" dirty="0" smtClean="0"/>
              <a:t>回である。</a:t>
            </a:r>
            <a:endParaRPr lang="en-US" altLang="ja-JP" sz="2000" dirty="0" smtClean="0"/>
          </a:p>
          <a:p>
            <a:r>
              <a:rPr kumimoji="1" lang="en-US" altLang="ja-JP" sz="2000" dirty="0" smtClean="0"/>
              <a:t>STAT </a:t>
            </a:r>
            <a:r>
              <a:rPr kumimoji="1" lang="ja-JP" altLang="en-US" sz="2000" dirty="0" smtClean="0"/>
              <a:t>テーブルの内容は以下のとおりである。</a:t>
            </a:r>
            <a:endParaRPr kumimoji="1" lang="en-US" altLang="ja-JP" sz="2000" dirty="0" smtClean="0"/>
          </a:p>
          <a:p>
            <a:pPr lvl="1"/>
            <a:r>
              <a:rPr lang="en-US" altLang="ja-JP" sz="1800" dirty="0" smtClean="0"/>
              <a:t>STAT_ID: </a:t>
            </a:r>
            <a:r>
              <a:rPr lang="ja-JP" altLang="en-US" sz="1800" dirty="0" smtClean="0"/>
              <a:t>連番。</a:t>
            </a:r>
            <a:endParaRPr lang="en-US" altLang="ja-JP" sz="1800" dirty="0" smtClean="0"/>
          </a:p>
          <a:p>
            <a:pPr lvl="1"/>
            <a:r>
              <a:rPr kumimoji="1" lang="en-US" altLang="ja-JP" sz="1800" dirty="0" smtClean="0"/>
              <a:t>STAT_DATE: </a:t>
            </a:r>
            <a:r>
              <a:rPr kumimoji="1" lang="ja-JP" altLang="en-US" sz="1800" dirty="0" smtClean="0"/>
              <a:t>統計データのタイムスタンプ </a:t>
            </a:r>
            <a:r>
              <a:rPr kumimoji="1" lang="en-US" altLang="ja-JP" sz="1800" dirty="0" smtClean="0"/>
              <a:t>(JST)</a:t>
            </a:r>
            <a:r>
              <a:rPr kumimoji="1" lang="ja-JP" altLang="en-US" sz="1800" dirty="0" err="1" smtClean="0"/>
              <a:t>。</a:t>
            </a:r>
            <a:endParaRPr kumimoji="1" lang="en-US" altLang="ja-JP" sz="1800" dirty="0" smtClean="0"/>
          </a:p>
          <a:p>
            <a:pPr lvl="1"/>
            <a:r>
              <a:rPr lang="en-US" altLang="ja-JP" sz="1800" dirty="0" smtClean="0"/>
              <a:t>STAT_HOSTNAME: </a:t>
            </a:r>
            <a:r>
              <a:rPr lang="ja-JP" altLang="en-US" sz="1800" dirty="0" smtClean="0"/>
              <a:t>統計データを保存したコントローラのホスト名。</a:t>
            </a:r>
            <a:endParaRPr lang="en-US" altLang="ja-JP" sz="1800" dirty="0" smtClean="0"/>
          </a:p>
          <a:p>
            <a:pPr lvl="1"/>
            <a:r>
              <a:rPr kumimoji="1" lang="en-US" altLang="ja-JP" sz="1800" dirty="0" smtClean="0"/>
              <a:t>STAT_JSON:</a:t>
            </a:r>
            <a:r>
              <a:rPr kumimoji="1" lang="ja-JP" altLang="en-US" sz="1800" dirty="0" smtClean="0"/>
              <a:t> 統計データ。内容は前 </a:t>
            </a:r>
            <a:r>
              <a:rPr kumimoji="1" lang="en-US" altLang="ja-JP" sz="1800" dirty="0" smtClean="0"/>
              <a:t>3 </a:t>
            </a:r>
            <a:r>
              <a:rPr kumimoji="1" lang="ja-JP" altLang="en-US" sz="1800" dirty="0" smtClean="0"/>
              <a:t>ページの内容と同じ。</a:t>
            </a:r>
            <a:r>
              <a:rPr kumimoji="1" lang="en-US" altLang="ja-JP" sz="1800" dirty="0" smtClean="0"/>
              <a:t/>
            </a:r>
            <a:br>
              <a:rPr kumimoji="1" lang="en-US" altLang="ja-JP" sz="1800" dirty="0" smtClean="0"/>
            </a:br>
            <a:r>
              <a:rPr kumimoji="1" lang="ja-JP" altLang="en-US" sz="1800" dirty="0" smtClean="0"/>
              <a:t>なお、上記以外にも </a:t>
            </a:r>
            <a:r>
              <a:rPr kumimoji="1" lang="en-US" altLang="ja-JP" sz="1800" dirty="0" smtClean="0"/>
              <a:t>STAT_NUM_GATES </a:t>
            </a:r>
            <a:r>
              <a:rPr kumimoji="1" lang="ja-JP" altLang="en-US" sz="1800" dirty="0" smtClean="0"/>
              <a:t>等の整数カラムがあるが、これらの値は、</a:t>
            </a:r>
            <a:r>
              <a:rPr lang="en-US" altLang="ja-JP" sz="1800" dirty="0"/>
              <a:t> </a:t>
            </a:r>
            <a:r>
              <a:rPr lang="en-US" altLang="ja-JP" sz="1800" dirty="0" smtClean="0"/>
              <a:t>STAT_JSON </a:t>
            </a:r>
            <a:r>
              <a:rPr lang="ja-JP" altLang="en-US" sz="1800" dirty="0" smtClean="0"/>
              <a:t>内にも記録されているため、解説は省略する。</a:t>
            </a:r>
            <a:endParaRPr kumimoji="1" lang="ja-JP" altLang="en-US" sz="18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158</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pic>
        <p:nvPicPr>
          <p:cNvPr id="5" name="図 4"/>
          <p:cNvPicPr>
            <a:picLocks noChangeAspect="1"/>
          </p:cNvPicPr>
          <p:nvPr/>
        </p:nvPicPr>
        <p:blipFill>
          <a:blip r:embed="rId2"/>
          <a:stretch>
            <a:fillRect/>
          </a:stretch>
        </p:blipFill>
        <p:spPr>
          <a:xfrm>
            <a:off x="1849920" y="4293174"/>
            <a:ext cx="8473625" cy="2334052"/>
          </a:xfrm>
          <a:prstGeom prst="rect">
            <a:avLst/>
          </a:prstGeom>
        </p:spPr>
      </p:pic>
    </p:spTree>
    <p:extLst>
      <p:ext uri="{BB962C8B-B14F-4D97-AF65-F5344CB8AC3E}">
        <p14:creationId xmlns:p14="http://schemas.microsoft.com/office/powerpoint/2010/main" val="1066095890"/>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037244"/>
            <a:ext cx="11545223" cy="771555"/>
          </a:xfrm>
        </p:spPr>
        <p:txBody>
          <a:bodyPr>
            <a:noAutofit/>
          </a:bodyPr>
          <a:lstStyle/>
          <a:p>
            <a:r>
              <a:rPr kumimoji="1" lang="ja-JP" altLang="en-US" sz="1400" dirty="0" smtClean="0"/>
              <a:t>コントローラ、およびコントローラに接続されている中継ゲートウェイの動作の詳細を変更するための設定変数は、コントローラの </a:t>
            </a:r>
            <a:r>
              <a:rPr kumimoji="1" lang="en-US" altLang="ja-JP" sz="1400" dirty="0" smtClean="0"/>
              <a:t>HTML </a:t>
            </a:r>
            <a:r>
              <a:rPr kumimoji="1" lang="ja-JP" altLang="en-US" sz="1400" dirty="0" smtClean="0"/>
              <a:t>管理画面の「設定変数一覧」から確認できる。</a:t>
            </a:r>
            <a:endParaRPr kumimoji="1" lang="en-US" altLang="ja-JP" sz="1400" dirty="0" smtClean="0"/>
          </a:p>
          <a:p>
            <a:r>
              <a:rPr kumimoji="1" lang="ja-JP" altLang="en-US" sz="1400" dirty="0" smtClean="0"/>
              <a:t>設定変数は、データベース 「</a:t>
            </a:r>
            <a:r>
              <a:rPr kumimoji="1" lang="en-US" altLang="ja-JP" sz="1400" dirty="0" smtClean="0"/>
              <a:t>THINDB</a:t>
            </a:r>
            <a:r>
              <a:rPr kumimoji="1" lang="ja-JP" altLang="en-US" sz="1400" dirty="0" smtClean="0"/>
              <a:t>」の「</a:t>
            </a:r>
            <a:r>
              <a:rPr kumimoji="1" lang="en-US" altLang="ja-JP" sz="1400" dirty="0" smtClean="0"/>
              <a:t>VAR</a:t>
            </a:r>
            <a:r>
              <a:rPr kumimoji="1" lang="ja-JP" altLang="en-US" sz="1400" dirty="0" smtClean="0"/>
              <a:t>」テーブルの「</a:t>
            </a:r>
            <a:r>
              <a:rPr kumimoji="1" lang="en-US" altLang="ja-JP" sz="1400" dirty="0" smtClean="0"/>
              <a:t>VAR_VALUE1</a:t>
            </a:r>
            <a:r>
              <a:rPr kumimoji="1" lang="ja-JP" altLang="en-US" sz="1400" dirty="0" smtClean="0"/>
              <a:t>」列の内容を変更することで調整可能である。</a:t>
            </a:r>
            <a:r>
              <a:rPr kumimoji="1" lang="en-US" altLang="ja-JP" sz="1400" dirty="0" smtClean="0"/>
              <a:t/>
            </a:r>
            <a:br>
              <a:rPr kumimoji="1" lang="en-US" altLang="ja-JP" sz="1400" dirty="0" smtClean="0"/>
            </a:br>
            <a:r>
              <a:rPr kumimoji="1" lang="en-US" altLang="ja-JP" sz="1400" dirty="0" smtClean="0"/>
              <a:t>SQL Server Management Studio</a:t>
            </a:r>
            <a:r>
              <a:rPr kumimoji="1" lang="ja-JP" altLang="en-US" sz="1400" dirty="0" smtClean="0"/>
              <a:t> を用いて </a:t>
            </a:r>
            <a:r>
              <a:rPr kumimoji="1" lang="en-US" altLang="ja-JP" sz="1400" dirty="0" smtClean="0"/>
              <a:t>DB </a:t>
            </a:r>
            <a:r>
              <a:rPr kumimoji="1" lang="ja-JP" altLang="en-US" sz="1400" dirty="0" smtClean="0"/>
              <a:t>サーバーに接続し、変更を実施する。 </a:t>
            </a:r>
            <a:r>
              <a:rPr kumimoji="1" lang="en-US" altLang="ja-JP" sz="1400" dirty="0" smtClean="0"/>
              <a:t>(VAR_VALUE2-6 </a:t>
            </a:r>
            <a:r>
              <a:rPr kumimoji="1" lang="ja-JP" altLang="en-US" sz="1400" dirty="0" smtClean="0"/>
              <a:t>列は </a:t>
            </a:r>
            <a:r>
              <a:rPr kumimoji="1" lang="en-US" altLang="ja-JP" sz="1400" dirty="0" smtClean="0"/>
              <a:t>NULL </a:t>
            </a:r>
            <a:r>
              <a:rPr kumimoji="1" lang="ja-JP" altLang="en-US" sz="1400" dirty="0" smtClean="0"/>
              <a:t>または空白のままでよい。</a:t>
            </a:r>
            <a:r>
              <a:rPr kumimoji="1" lang="en-US" altLang="ja-JP" sz="1400" dirty="0" smtClean="0"/>
              <a:t>)</a:t>
            </a:r>
            <a:endParaRPr kumimoji="1" lang="ja-JP" altLang="en-US" sz="14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159</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dirty="0" smtClean="0"/>
              <a:t>8-14. </a:t>
            </a:r>
            <a:r>
              <a:rPr lang="ja-JP" altLang="en-US" dirty="0" smtClean="0"/>
              <a:t>コントローラの設定変数の確認と変更</a:t>
            </a:r>
            <a:endParaRPr kumimoji="1" lang="ja-JP" altLang="en-US" dirty="0"/>
          </a:p>
        </p:txBody>
      </p:sp>
      <p:pic>
        <p:nvPicPr>
          <p:cNvPr id="5" name="図 4"/>
          <p:cNvPicPr>
            <a:picLocks noChangeAspect="1"/>
          </p:cNvPicPr>
          <p:nvPr/>
        </p:nvPicPr>
        <p:blipFill>
          <a:blip r:embed="rId2"/>
          <a:stretch>
            <a:fillRect/>
          </a:stretch>
        </p:blipFill>
        <p:spPr>
          <a:xfrm>
            <a:off x="687251" y="2123012"/>
            <a:ext cx="4681152" cy="4502610"/>
          </a:xfrm>
          <a:prstGeom prst="rect">
            <a:avLst/>
          </a:prstGeom>
          <a:ln w="28575">
            <a:solidFill>
              <a:schemeClr val="tx1"/>
            </a:solidFill>
          </a:ln>
        </p:spPr>
      </p:pic>
      <p:sp>
        <p:nvSpPr>
          <p:cNvPr id="6" name="右矢印 5"/>
          <p:cNvSpPr/>
          <p:nvPr/>
        </p:nvSpPr>
        <p:spPr>
          <a:xfrm rot="10800000">
            <a:off x="5604641" y="3831020"/>
            <a:ext cx="1213945" cy="65426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7" name="図 6"/>
          <p:cNvPicPr>
            <a:picLocks noChangeAspect="1"/>
          </p:cNvPicPr>
          <p:nvPr/>
        </p:nvPicPr>
        <p:blipFill>
          <a:blip r:embed="rId3"/>
          <a:stretch>
            <a:fillRect/>
          </a:stretch>
        </p:blipFill>
        <p:spPr>
          <a:xfrm>
            <a:off x="6904315" y="2266210"/>
            <a:ext cx="4895938" cy="3129619"/>
          </a:xfrm>
          <a:prstGeom prst="rect">
            <a:avLst/>
          </a:prstGeom>
          <a:ln w="28575">
            <a:solidFill>
              <a:schemeClr val="tx1"/>
            </a:solidFill>
          </a:ln>
        </p:spPr>
      </p:pic>
      <p:sp>
        <p:nvSpPr>
          <p:cNvPr id="8" name="テキスト ボックス 7"/>
          <p:cNvSpPr txBox="1"/>
          <p:nvPr/>
        </p:nvSpPr>
        <p:spPr>
          <a:xfrm>
            <a:off x="7015655" y="5565228"/>
            <a:ext cx="4784598" cy="1200329"/>
          </a:xfrm>
          <a:prstGeom prst="rect">
            <a:avLst/>
          </a:prstGeom>
          <a:noFill/>
        </p:spPr>
        <p:txBody>
          <a:bodyPr wrap="square" rtlCol="0">
            <a:spAutoFit/>
          </a:bodyPr>
          <a:lstStyle/>
          <a:p>
            <a:r>
              <a:rPr kumimoji="1" lang="ja-JP" altLang="en-US" dirty="0" smtClean="0"/>
              <a:t>設定変数の元データは、データベースの </a:t>
            </a:r>
            <a:r>
              <a:rPr kumimoji="1" lang="en-US" altLang="ja-JP" dirty="0" smtClean="0"/>
              <a:t>VAR </a:t>
            </a:r>
            <a:r>
              <a:rPr kumimoji="1" lang="ja-JP" altLang="en-US" dirty="0" smtClean="0"/>
              <a:t>テーブル上にある。これを変更すると、ほぼリアルタイムで、全コントローラ・中継ゲートウェイの挙動が変更される。</a:t>
            </a:r>
            <a:r>
              <a:rPr kumimoji="1" lang="en-US" altLang="ja-JP" dirty="0" smtClean="0"/>
              <a:t>(</a:t>
            </a:r>
            <a:r>
              <a:rPr kumimoji="1" lang="ja-JP" altLang="en-US" dirty="0" smtClean="0"/>
              <a:t>再起動の必要がない</a:t>
            </a:r>
            <a:r>
              <a:rPr kumimoji="1" lang="en-US" altLang="ja-JP" dirty="0" smtClean="0"/>
              <a:t>)</a:t>
            </a:r>
            <a:endParaRPr kumimoji="1" lang="ja-JP" altLang="en-US" dirty="0"/>
          </a:p>
        </p:txBody>
      </p:sp>
    </p:spTree>
    <p:extLst>
      <p:ext uri="{BB962C8B-B14F-4D97-AF65-F5344CB8AC3E}">
        <p14:creationId xmlns:p14="http://schemas.microsoft.com/office/powerpoint/2010/main" val="29329772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fontScale="92500" lnSpcReduction="10000"/>
          </a:bodyPr>
          <a:lstStyle/>
          <a:p>
            <a:r>
              <a:rPr lang="ja-JP" altLang="en-US" sz="2400" dirty="0" smtClean="0"/>
              <a:t>データベースサーバー </a:t>
            </a:r>
            <a:r>
              <a:rPr lang="en-US" altLang="ja-JP" sz="2400" dirty="0"/>
              <a:t>1 </a:t>
            </a:r>
            <a:r>
              <a:rPr lang="ja-JP" altLang="en-US" sz="2400" dirty="0" smtClean="0"/>
              <a:t>台 </a:t>
            </a:r>
            <a:r>
              <a:rPr lang="en-US" altLang="ja-JP" sz="2400" dirty="0" smtClean="0"/>
              <a:t>(</a:t>
            </a:r>
            <a:r>
              <a:rPr lang="ja-JP" altLang="en-US" sz="2400" dirty="0" smtClean="0"/>
              <a:t>コントローラと同居させず、独立させる場合</a:t>
            </a:r>
            <a:r>
              <a:rPr lang="en-US" altLang="ja-JP" sz="2400" dirty="0" smtClean="0"/>
              <a:t>)</a:t>
            </a:r>
            <a:br>
              <a:rPr lang="en-US" altLang="ja-JP" sz="2400" dirty="0" smtClean="0"/>
            </a:br>
            <a:r>
              <a:rPr lang="en-US" altLang="ja-JP" sz="2400" dirty="0" smtClean="0"/>
              <a:t>※</a:t>
            </a:r>
            <a:r>
              <a:rPr lang="ja-JP" altLang="en-US" sz="2400" dirty="0" smtClean="0"/>
              <a:t> コントローラと同居させる場合は不要</a:t>
            </a:r>
            <a:endParaRPr lang="en-US" altLang="ja-JP" sz="2400" dirty="0"/>
          </a:p>
          <a:p>
            <a:pPr lvl="1"/>
            <a:r>
              <a:rPr lang="en-US" altLang="ja-JP" sz="2000" dirty="0"/>
              <a:t>CPU: (Intel/AMD x64) 2.0GHz </a:t>
            </a:r>
            <a:r>
              <a:rPr lang="ja-JP" altLang="en-US" sz="2000" dirty="0"/>
              <a:t>程度、</a:t>
            </a:r>
            <a:r>
              <a:rPr lang="en-US" altLang="ja-JP" sz="2000" dirty="0"/>
              <a:t>4 </a:t>
            </a:r>
            <a:r>
              <a:rPr lang="ja-JP" altLang="en-US" sz="2000" dirty="0"/>
              <a:t>コア以上 </a:t>
            </a:r>
            <a:r>
              <a:rPr lang="en-US" altLang="ja-JP" sz="2000" dirty="0"/>
              <a:t>(</a:t>
            </a:r>
            <a:r>
              <a:rPr lang="ja-JP" altLang="en-US" sz="2000" dirty="0"/>
              <a:t>最大利用ユーザー数が </a:t>
            </a:r>
            <a:r>
              <a:rPr lang="en-US" altLang="ja-JP" sz="2000" dirty="0"/>
              <a:t>1 </a:t>
            </a:r>
            <a:r>
              <a:rPr lang="ja-JP" altLang="en-US" sz="2000" dirty="0"/>
              <a:t>万を超える場合は </a:t>
            </a:r>
            <a:r>
              <a:rPr lang="en-US" altLang="ja-JP" sz="2000" dirty="0"/>
              <a:t>8 </a:t>
            </a:r>
            <a:r>
              <a:rPr lang="ja-JP" altLang="en-US" sz="2000" dirty="0"/>
              <a:t>コア程度を推奨</a:t>
            </a:r>
            <a:r>
              <a:rPr lang="en-US" altLang="ja-JP" sz="2000" dirty="0"/>
              <a:t>)</a:t>
            </a:r>
          </a:p>
          <a:p>
            <a:pPr lvl="1"/>
            <a:r>
              <a:rPr lang="en-US" altLang="ja-JP" sz="2000" dirty="0"/>
              <a:t>RAM: 4GB </a:t>
            </a:r>
            <a:r>
              <a:rPr lang="ja-JP" altLang="en-US" sz="2000" dirty="0"/>
              <a:t>以上 </a:t>
            </a:r>
            <a:r>
              <a:rPr lang="en-US" altLang="ja-JP" sz="2000" dirty="0"/>
              <a:t>(</a:t>
            </a:r>
            <a:r>
              <a:rPr lang="ja-JP" altLang="en-US" sz="2000" dirty="0"/>
              <a:t>最大利用ユーザー数が </a:t>
            </a:r>
            <a:r>
              <a:rPr lang="en-US" altLang="ja-JP" sz="2000" dirty="0"/>
              <a:t>1 </a:t>
            </a:r>
            <a:r>
              <a:rPr lang="ja-JP" altLang="en-US" sz="2000" dirty="0"/>
              <a:t>万を</a:t>
            </a:r>
            <a:r>
              <a:rPr lang="ja-JP" altLang="en-US" sz="2000" dirty="0" smtClean="0"/>
              <a:t>超えるごとに </a:t>
            </a:r>
            <a:r>
              <a:rPr lang="en-US" altLang="ja-JP" sz="2000" dirty="0"/>
              <a:t>1GB </a:t>
            </a:r>
            <a:r>
              <a:rPr lang="ja-JP" altLang="en-US" sz="2000" dirty="0"/>
              <a:t>追加</a:t>
            </a:r>
            <a:r>
              <a:rPr lang="en-US" altLang="ja-JP" sz="2000" dirty="0"/>
              <a:t>) ※1</a:t>
            </a:r>
          </a:p>
          <a:p>
            <a:pPr lvl="1"/>
            <a:r>
              <a:rPr lang="ja-JP" altLang="en-US" sz="2000" dirty="0"/>
              <a:t>ストレージ</a:t>
            </a:r>
            <a:r>
              <a:rPr lang="en-US" altLang="ja-JP" sz="2000" dirty="0"/>
              <a:t>:</a:t>
            </a:r>
            <a:r>
              <a:rPr lang="ja-JP" altLang="en-US" sz="2000" dirty="0"/>
              <a:t> </a:t>
            </a:r>
            <a:r>
              <a:rPr lang="en-US" altLang="ja-JP" sz="2000" dirty="0"/>
              <a:t>64GB</a:t>
            </a:r>
            <a:r>
              <a:rPr lang="ja-JP" altLang="en-US" sz="2000" dirty="0"/>
              <a:t> 以上</a:t>
            </a:r>
            <a:endParaRPr lang="en-US" altLang="ja-JP" sz="2000" dirty="0"/>
          </a:p>
          <a:p>
            <a:pPr lvl="1"/>
            <a:r>
              <a:rPr lang="en-US" altLang="ja-JP" sz="2000" dirty="0"/>
              <a:t>VM: </a:t>
            </a:r>
            <a:r>
              <a:rPr lang="ja-JP" altLang="en-US" sz="2000" dirty="0"/>
              <a:t>不要 </a:t>
            </a:r>
            <a:r>
              <a:rPr lang="en-US" altLang="ja-JP" sz="2000" dirty="0"/>
              <a:t>(VM </a:t>
            </a:r>
            <a:r>
              <a:rPr lang="ja-JP" altLang="en-US" sz="2000" dirty="0"/>
              <a:t>上のホストでも可</a:t>
            </a:r>
            <a:r>
              <a:rPr lang="en-US" altLang="ja-JP" sz="2000" dirty="0"/>
              <a:t>)</a:t>
            </a:r>
          </a:p>
          <a:p>
            <a:pPr lvl="1"/>
            <a:r>
              <a:rPr lang="en-US" altLang="ja-JP" sz="2000" dirty="0"/>
              <a:t>OS:</a:t>
            </a:r>
            <a:br>
              <a:rPr lang="en-US" altLang="ja-JP" sz="2000" dirty="0"/>
            </a:br>
            <a:r>
              <a:rPr lang="en-US" altLang="ja-JP" sz="2000" dirty="0"/>
              <a:t>Windows 8.1</a:t>
            </a:r>
            <a:r>
              <a:rPr lang="en-US" altLang="ja-JP" sz="2000" dirty="0" smtClean="0"/>
              <a:t>, 10</a:t>
            </a:r>
            <a:r>
              <a:rPr lang="en-US" altLang="ja-JP" sz="2000" dirty="0"/>
              <a:t>, Windows Server </a:t>
            </a:r>
            <a:r>
              <a:rPr lang="en-US" altLang="ja-JP" sz="2000" dirty="0" smtClean="0"/>
              <a:t>2016</a:t>
            </a:r>
            <a:r>
              <a:rPr lang="en-US" altLang="ja-JP" sz="2000" dirty="0"/>
              <a:t>, </a:t>
            </a:r>
            <a:r>
              <a:rPr lang="en-US" altLang="ja-JP" sz="2000" dirty="0" smtClean="0"/>
              <a:t>2019, 2022 </a:t>
            </a:r>
            <a:r>
              <a:rPr lang="en-US" altLang="ja-JP" sz="2000" dirty="0"/>
              <a:t>(</a:t>
            </a:r>
            <a:r>
              <a:rPr lang="ja-JP" altLang="en-US" sz="2000" dirty="0"/>
              <a:t>デスクトップ機能有り</a:t>
            </a:r>
            <a:r>
              <a:rPr lang="en-US" altLang="ja-JP" sz="2000" dirty="0"/>
              <a:t>) ※2</a:t>
            </a:r>
            <a:br>
              <a:rPr lang="en-US" altLang="ja-JP" sz="2000" dirty="0"/>
            </a:br>
            <a:r>
              <a:rPr lang="ja-JP" altLang="en-US" sz="2000" dirty="0"/>
              <a:t>または</a:t>
            </a:r>
            <a:r>
              <a:rPr lang="en-US" altLang="ja-JP" sz="2000" dirty="0"/>
              <a:t/>
            </a:r>
            <a:br>
              <a:rPr lang="en-US" altLang="ja-JP" sz="2000" dirty="0"/>
            </a:br>
            <a:r>
              <a:rPr lang="en-US" altLang="ja-JP" sz="2000" dirty="0"/>
              <a:t>Linux (Ubuntu 16.04/18.04/20.04</a:t>
            </a:r>
            <a:r>
              <a:rPr lang="ja-JP" altLang="en-US" sz="2000" dirty="0"/>
              <a:t> を推奨</a:t>
            </a:r>
            <a:r>
              <a:rPr lang="en-US" altLang="ja-JP" sz="2000" dirty="0"/>
              <a:t>) ※2</a:t>
            </a:r>
          </a:p>
          <a:p>
            <a:pPr lvl="1"/>
            <a:endParaRPr lang="en-US" altLang="ja-JP" sz="2000" dirty="0"/>
          </a:p>
          <a:p>
            <a:pPr marL="0" indent="0">
              <a:buNone/>
            </a:pPr>
            <a:r>
              <a:rPr lang="en-US" altLang="ja-JP" sz="1800" dirty="0"/>
              <a:t>※1 RAM </a:t>
            </a:r>
            <a:r>
              <a:rPr lang="ja-JP" altLang="en-US" sz="1800" dirty="0"/>
              <a:t>容量は、最小値であり、</a:t>
            </a:r>
            <a:r>
              <a:rPr lang="en-US" altLang="ja-JP" sz="1800" dirty="0"/>
              <a:t>OS </a:t>
            </a:r>
            <a:r>
              <a:rPr lang="ja-JP" altLang="en-US" sz="1800" dirty="0"/>
              <a:t>上で、シン・テレワークシステムと関係ない他のプログラムを動作させない場合の値である。仮に他の任意のプログラム </a:t>
            </a:r>
            <a:r>
              <a:rPr lang="en-US" altLang="ja-JP" sz="1800" dirty="0"/>
              <a:t>(</a:t>
            </a:r>
            <a:r>
              <a:rPr lang="ja-JP" altLang="en-US" sz="1800" dirty="0"/>
              <a:t>例</a:t>
            </a:r>
            <a:r>
              <a:rPr lang="en-US" altLang="ja-JP" sz="1800" dirty="0"/>
              <a:t>: </a:t>
            </a:r>
            <a:r>
              <a:rPr lang="ja-JP" altLang="en-US" sz="1800" dirty="0"/>
              <a:t>アンチウイルスソフトウェア、</a:t>
            </a:r>
            <a:r>
              <a:rPr lang="en-US" altLang="ja-JP" sz="1800" dirty="0"/>
              <a:t>Windows Update</a:t>
            </a:r>
            <a:r>
              <a:rPr lang="ja-JP" altLang="en-US" sz="1800" dirty="0" err="1"/>
              <a:t>、</a:t>
            </a:r>
            <a:r>
              <a:rPr lang="ja-JP" altLang="en-US" sz="1800" dirty="0"/>
              <a:t>バックアップツール等</a:t>
            </a:r>
            <a:r>
              <a:rPr lang="en-US" altLang="ja-JP" sz="1800" dirty="0"/>
              <a:t>) </a:t>
            </a:r>
            <a:r>
              <a:rPr lang="ja-JP" altLang="en-US" sz="1800" dirty="0"/>
              <a:t>を動作させる場合は、そのプログラムを動作させるために必要な </a:t>
            </a:r>
            <a:r>
              <a:rPr lang="en-US" altLang="ja-JP" sz="1800" dirty="0"/>
              <a:t>RAM </a:t>
            </a:r>
            <a:r>
              <a:rPr lang="ja-JP" altLang="en-US" sz="1800" dirty="0"/>
              <a:t>容量を追加する必要がある場合がある。</a:t>
            </a:r>
            <a:r>
              <a:rPr lang="en-US" altLang="ja-JP" sz="1800" dirty="0"/>
              <a:t>RAM </a:t>
            </a:r>
            <a:r>
              <a:rPr lang="ja-JP" altLang="en-US" sz="1800" dirty="0"/>
              <a:t>の消費を注視した上で、余裕がなくなってきたようであれば、</a:t>
            </a:r>
            <a:r>
              <a:rPr lang="en-US" altLang="ja-JP" sz="1800" dirty="0"/>
              <a:t>RAM </a:t>
            </a:r>
            <a:r>
              <a:rPr lang="ja-JP" altLang="en-US" sz="1800" dirty="0"/>
              <a:t>容量を増加させる必要がある。なお、シン・テレワークシステム パブリック版の </a:t>
            </a:r>
            <a:r>
              <a:rPr lang="en-US" altLang="ja-JP" sz="1800" dirty="0"/>
              <a:t>RAM </a:t>
            </a:r>
            <a:r>
              <a:rPr lang="ja-JP" altLang="en-US" sz="1800" dirty="0"/>
              <a:t>消費実績を第 </a:t>
            </a:r>
            <a:r>
              <a:rPr lang="en-US" altLang="ja-JP" sz="1800" dirty="0"/>
              <a:t>10</a:t>
            </a:r>
            <a:r>
              <a:rPr lang="ja-JP" altLang="en-US" sz="1800" dirty="0"/>
              <a:t> 章に掲載している。</a:t>
            </a:r>
          </a:p>
          <a:p>
            <a:pPr marL="0" indent="0">
              <a:buNone/>
            </a:pPr>
            <a:r>
              <a:rPr lang="en-US" altLang="ja-JP" sz="1800" dirty="0"/>
              <a:t>※2 </a:t>
            </a:r>
            <a:r>
              <a:rPr lang="en-US" altLang="ja-JP" sz="1800" dirty="0" smtClean="0"/>
              <a:t>SQL </a:t>
            </a:r>
            <a:r>
              <a:rPr lang="en-US" altLang="ja-JP" sz="1800" dirty="0"/>
              <a:t>Server 2019 Express </a:t>
            </a:r>
            <a:r>
              <a:rPr lang="ja-JP" altLang="en-US" sz="1800" dirty="0"/>
              <a:t>の動作対象 </a:t>
            </a:r>
            <a:r>
              <a:rPr lang="en-US" altLang="ja-JP" sz="1800" dirty="0"/>
              <a:t>OS </a:t>
            </a:r>
            <a:r>
              <a:rPr lang="ja-JP" altLang="en-US" sz="1800" dirty="0"/>
              <a:t>である必要がある。</a:t>
            </a:r>
            <a:r>
              <a:rPr lang="en-US" altLang="ja-JP" sz="1800" dirty="0"/>
              <a:t/>
            </a:r>
            <a:br>
              <a:rPr lang="en-US" altLang="ja-JP" sz="1800" dirty="0"/>
            </a:br>
            <a:r>
              <a:rPr lang="ja-JP" altLang="en-US" sz="1800" dirty="0"/>
              <a:t>なお、</a:t>
            </a:r>
            <a:r>
              <a:rPr lang="en-US" altLang="ja-JP" sz="1800" dirty="0"/>
              <a:t>Ubuntu 20.04 </a:t>
            </a:r>
            <a:r>
              <a:rPr lang="ja-JP" altLang="en-US" sz="1800" dirty="0"/>
              <a:t>でも正常動作を確認している。</a:t>
            </a:r>
            <a:r>
              <a:rPr lang="en-US" altLang="ja-JP" sz="1800" dirty="0"/>
              <a:t/>
            </a:r>
            <a:br>
              <a:rPr lang="en-US" altLang="ja-JP" sz="1800" dirty="0"/>
            </a:br>
            <a:r>
              <a:rPr lang="en-US" altLang="ja-JP" sz="1800" dirty="0"/>
              <a:t>https://docs.microsoft.com/ja-jp/sql/sql-server/install/hardware-and-software-requirements-for-installing-sql-server-ver15</a:t>
            </a:r>
            <a:endParaRPr lang="ja-JP" altLang="en-US" sz="18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16</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Tree>
    <p:extLst>
      <p:ext uri="{BB962C8B-B14F-4D97-AF65-F5344CB8AC3E}">
        <p14:creationId xmlns:p14="http://schemas.microsoft.com/office/powerpoint/2010/main" val="1453579343"/>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160</a:t>
            </a:fld>
            <a:endParaRPr kumimoji="1" lang="ja-JP" altLang="en-US" dirty="0"/>
          </a:p>
        </p:txBody>
      </p:sp>
      <p:sp>
        <p:nvSpPr>
          <p:cNvPr id="4" name="タイトル 3"/>
          <p:cNvSpPr>
            <a:spLocks noGrp="1"/>
          </p:cNvSpPr>
          <p:nvPr>
            <p:ph type="title"/>
          </p:nvPr>
        </p:nvSpPr>
        <p:spPr/>
        <p:txBody>
          <a:bodyPr>
            <a:normAutofit fontScale="90000"/>
          </a:bodyPr>
          <a:lstStyle/>
          <a:p>
            <a:r>
              <a:rPr kumimoji="1" lang="ja-JP" altLang="en-US" dirty="0" smtClean="0"/>
              <a:t>コントローラ設定変数解説書 </a:t>
            </a:r>
            <a:r>
              <a:rPr kumimoji="1" lang="en-US" altLang="ja-JP" dirty="0" smtClean="0"/>
              <a:t>(1/3)</a:t>
            </a:r>
            <a:endParaRPr kumimoji="1" lang="ja-JP" altLang="en-US" dirty="0"/>
          </a:p>
        </p:txBody>
      </p:sp>
      <p:sp>
        <p:nvSpPr>
          <p:cNvPr id="6" name="テキスト ボックス 5"/>
          <p:cNvSpPr txBox="1"/>
          <p:nvPr/>
        </p:nvSpPr>
        <p:spPr>
          <a:xfrm>
            <a:off x="332741" y="1085185"/>
            <a:ext cx="11280228" cy="5047536"/>
          </a:xfrm>
          <a:prstGeom prst="rect">
            <a:avLst/>
          </a:prstGeom>
          <a:solidFill>
            <a:srgbClr val="FFFFCC"/>
          </a:solidFill>
        </p:spPr>
        <p:txBody>
          <a:bodyPr wrap="square" rtlCol="0">
            <a:spAutoFit/>
          </a:bodyPr>
          <a:lstStyle/>
          <a:p>
            <a:pPr marL="285750" indent="-285750">
              <a:buFont typeface="Arial" panose="020B0604020202020204" pitchFamily="34" charset="0"/>
              <a:buChar char="•"/>
            </a:pPr>
            <a:r>
              <a:rPr lang="en-US" altLang="ja-JP" sz="1400" dirty="0" err="1"/>
              <a:t>ControllerGateSecretKey</a:t>
            </a:r>
            <a:r>
              <a:rPr lang="en-US" altLang="ja-JP" sz="1400" dirty="0"/>
              <a:t>    (</a:t>
            </a:r>
            <a:r>
              <a:rPr lang="ja-JP" altLang="en-US" sz="1400" dirty="0"/>
              <a:t>デフォルト値</a:t>
            </a:r>
            <a:r>
              <a:rPr lang="en-US" altLang="ja-JP" sz="1400" dirty="0"/>
              <a:t>: JuP4611KJd1dFTqenNpVPU6r</a:t>
            </a:r>
            <a:r>
              <a:rPr lang="en-US" altLang="ja-JP" sz="1400" dirty="0" smtClean="0"/>
              <a:t>)</a:t>
            </a:r>
            <a:br>
              <a:rPr lang="en-US" altLang="ja-JP" sz="1400" dirty="0" smtClean="0"/>
            </a:br>
            <a:r>
              <a:rPr lang="ja-JP" altLang="en-US" sz="1400" dirty="0" smtClean="0"/>
              <a:t>コントローラ</a:t>
            </a:r>
            <a:r>
              <a:rPr lang="ja-JP" altLang="en-US" sz="1400" dirty="0"/>
              <a:t>と中継ゲートウェイとの間で内部的に共有される秘密鍵である。具体的には、中継ゲートウェイからみて、コントローラからの紹介でやってきたサーバーまたはクライアントの接続要求が正当なものであるかのコントローラによる署名を検証するための秘密データである。これは、任意の </a:t>
            </a:r>
            <a:r>
              <a:rPr lang="en-US" altLang="ja-JP" sz="1400" dirty="0"/>
              <a:t>64 </a:t>
            </a:r>
            <a:r>
              <a:rPr lang="ja-JP" altLang="en-US" sz="1400" dirty="0"/>
              <a:t>文字以内の文字列に変更できる。変更した場合は、しばらくの間、通信がおかしくなる可能性があるので、本格運用前に変更したほうがよい。</a:t>
            </a:r>
          </a:p>
          <a:p>
            <a:pPr marL="285750" indent="-285750">
              <a:buFont typeface="Arial" panose="020B0604020202020204" pitchFamily="34" charset="0"/>
              <a:buChar char="•"/>
            </a:pPr>
            <a:r>
              <a:rPr lang="en-US" altLang="ja-JP" sz="1400" dirty="0" err="1"/>
              <a:t>GateKeyList</a:t>
            </a:r>
            <a:r>
              <a:rPr lang="en-US" altLang="ja-JP" sz="1400" dirty="0"/>
              <a:t>    (</a:t>
            </a:r>
            <a:r>
              <a:rPr lang="ja-JP" altLang="en-US" sz="1400" dirty="0"/>
              <a:t>デフォルト値</a:t>
            </a:r>
            <a:r>
              <a:rPr lang="en-US" altLang="ja-JP" sz="1400" dirty="0"/>
              <a:t>: gatekey12345</a:t>
            </a:r>
            <a:r>
              <a:rPr lang="en-US" altLang="ja-JP" sz="1400" dirty="0" smtClean="0"/>
              <a:t>)</a:t>
            </a:r>
            <a:br>
              <a:rPr lang="en-US" altLang="ja-JP" sz="1400" dirty="0" smtClean="0"/>
            </a:br>
            <a:r>
              <a:rPr lang="ja-JP" altLang="en-US" sz="1400" dirty="0" smtClean="0"/>
              <a:t>中継</a:t>
            </a:r>
            <a:r>
              <a:rPr lang="ja-JP" altLang="en-US" sz="1400" dirty="0"/>
              <a:t>ゲートウェイの </a:t>
            </a:r>
            <a:r>
              <a:rPr lang="en-US" altLang="ja-JP" sz="1400" dirty="0"/>
              <a:t>ThinGate.ini </a:t>
            </a:r>
            <a:r>
              <a:rPr lang="ja-JP" altLang="en-US" sz="1400" dirty="0"/>
              <a:t>ファイルの </a:t>
            </a:r>
            <a:r>
              <a:rPr lang="en-US" altLang="ja-JP" sz="1400" dirty="0" err="1"/>
              <a:t>GateKey</a:t>
            </a:r>
            <a:r>
              <a:rPr lang="en-US" altLang="ja-JP" sz="1400" dirty="0"/>
              <a:t> (8-7 </a:t>
            </a:r>
            <a:r>
              <a:rPr lang="ja-JP" altLang="en-US" sz="1400" dirty="0"/>
              <a:t>を参照</a:t>
            </a:r>
            <a:r>
              <a:rPr lang="en-US" altLang="ja-JP" sz="1400" dirty="0"/>
              <a:t>) </a:t>
            </a:r>
            <a:r>
              <a:rPr lang="ja-JP" altLang="en-US" sz="1400" dirty="0"/>
              <a:t>の値と一致させる必要がある。これにより、コントローラは、同じ管理者が管理する中継ゲートウェイからの接続のみを受付けるようにしている。複数定義することも可能である </a:t>
            </a:r>
            <a:r>
              <a:rPr lang="en-US" altLang="ja-JP" sz="1400" dirty="0"/>
              <a:t>(</a:t>
            </a:r>
            <a:r>
              <a:rPr lang="ja-JP" altLang="en-US" sz="1400" dirty="0"/>
              <a:t>データベース上に複数行定義する</a:t>
            </a:r>
            <a:r>
              <a:rPr lang="en-US" altLang="ja-JP" sz="1400" dirty="0"/>
              <a:t>)</a:t>
            </a:r>
            <a:r>
              <a:rPr lang="ja-JP" altLang="en-US" sz="1400" dirty="0" err="1"/>
              <a:t>。</a:t>
            </a:r>
            <a:r>
              <a:rPr lang="ja-JP" altLang="en-US" sz="1400" dirty="0"/>
              <a:t>中継ゲートウェイの </a:t>
            </a:r>
            <a:r>
              <a:rPr lang="en-US" altLang="ja-JP" sz="1400" dirty="0"/>
              <a:t>ThinGate.ini </a:t>
            </a:r>
            <a:r>
              <a:rPr lang="ja-JP" altLang="en-US" sz="1400" dirty="0"/>
              <a:t>ファイルの </a:t>
            </a:r>
            <a:r>
              <a:rPr lang="en-US" altLang="ja-JP" sz="1400" dirty="0" err="1"/>
              <a:t>GateKey</a:t>
            </a:r>
            <a:r>
              <a:rPr lang="en-US" altLang="ja-JP" sz="1400" dirty="0"/>
              <a:t> </a:t>
            </a:r>
            <a:r>
              <a:rPr lang="ja-JP" altLang="en-US" sz="1400" dirty="0"/>
              <a:t>と一致させる必要があるため、注意すること。本格運用前に変更したほうがよい。</a:t>
            </a:r>
          </a:p>
          <a:p>
            <a:pPr marL="285750" indent="-285750">
              <a:buFont typeface="Arial" panose="020B0604020202020204" pitchFamily="34" charset="0"/>
              <a:buChar char="•"/>
            </a:pPr>
            <a:r>
              <a:rPr lang="en-US" altLang="ja-JP" sz="1400" dirty="0" err="1"/>
              <a:t>SmtpServerHostname</a:t>
            </a:r>
            <a:r>
              <a:rPr lang="en-US" altLang="ja-JP" sz="1400" dirty="0"/>
              <a:t>    (</a:t>
            </a:r>
            <a:r>
              <a:rPr lang="ja-JP" altLang="en-US" sz="1400" dirty="0"/>
              <a:t>デフォルト値</a:t>
            </a:r>
            <a:r>
              <a:rPr lang="en-US" altLang="ja-JP" sz="1400" dirty="0"/>
              <a:t>: smtp.example.org</a:t>
            </a:r>
            <a:r>
              <a:rPr lang="en-US" altLang="ja-JP" sz="1400" dirty="0" smtClean="0"/>
              <a:t>)</a:t>
            </a:r>
            <a:br>
              <a:rPr lang="en-US" altLang="ja-JP" sz="1400" dirty="0" smtClean="0"/>
            </a:br>
            <a:r>
              <a:rPr lang="ja-JP" altLang="en-US" sz="1400" dirty="0" smtClean="0"/>
              <a:t>多要素</a:t>
            </a:r>
            <a:r>
              <a:rPr lang="ja-JP" altLang="en-US" sz="1400" dirty="0"/>
              <a:t>認証機能 </a:t>
            </a:r>
            <a:r>
              <a:rPr lang="en-US" altLang="ja-JP" sz="1400" dirty="0"/>
              <a:t>(OTP: </a:t>
            </a:r>
            <a:r>
              <a:rPr lang="ja-JP" altLang="en-US" sz="1400" dirty="0"/>
              <a:t>ワンタイムパスワード機能</a:t>
            </a:r>
            <a:r>
              <a:rPr lang="en-US" altLang="ja-JP" sz="1400" dirty="0"/>
              <a:t>) </a:t>
            </a:r>
            <a:r>
              <a:rPr lang="ja-JP" altLang="en-US" sz="1400" dirty="0"/>
              <a:t>で </a:t>
            </a:r>
            <a:r>
              <a:rPr lang="en-US" altLang="ja-JP" sz="1400" dirty="0"/>
              <a:t>OTP </a:t>
            </a:r>
            <a:r>
              <a:rPr lang="ja-JP" altLang="en-US" sz="1400" dirty="0"/>
              <a:t>を送信する際の </a:t>
            </a:r>
            <a:r>
              <a:rPr lang="en-US" altLang="ja-JP" sz="1400" dirty="0"/>
              <a:t>SMTP </a:t>
            </a:r>
            <a:r>
              <a:rPr lang="ja-JP" altLang="en-US" sz="1400" dirty="0"/>
              <a:t>サーバーのホスト名または </a:t>
            </a:r>
            <a:r>
              <a:rPr lang="en-US" altLang="ja-JP" sz="1400" dirty="0"/>
              <a:t>IP </a:t>
            </a:r>
            <a:r>
              <a:rPr lang="ja-JP" altLang="en-US" sz="1400" dirty="0"/>
              <a:t>アドレスを記載する。</a:t>
            </a:r>
            <a:r>
              <a:rPr lang="en-US" altLang="ja-JP" sz="1400" dirty="0"/>
              <a:t>OTP </a:t>
            </a:r>
            <a:r>
              <a:rPr lang="ja-JP" altLang="en-US" sz="1400" dirty="0"/>
              <a:t>を使用する場合は、必ず設定すること。なお、</a:t>
            </a:r>
            <a:r>
              <a:rPr lang="en-US" altLang="ja-JP" sz="1400" dirty="0"/>
              <a:t>SMTP </a:t>
            </a:r>
            <a:r>
              <a:rPr lang="ja-JP" altLang="en-US" sz="1400" dirty="0"/>
              <a:t>サーバーのポート番号を「</a:t>
            </a:r>
            <a:r>
              <a:rPr lang="en-US" altLang="ja-JP" sz="1400" dirty="0"/>
              <a:t>25</a:t>
            </a:r>
            <a:r>
              <a:rPr lang="ja-JP" altLang="en-US" sz="1400" dirty="0"/>
              <a:t>」から変更したい場合は、「</a:t>
            </a:r>
            <a:r>
              <a:rPr lang="en-US" altLang="ja-JP" sz="1400" dirty="0" err="1"/>
              <a:t>SmtpServerPort</a:t>
            </a:r>
            <a:r>
              <a:rPr lang="ja-JP" altLang="en-US" sz="1400" dirty="0"/>
              <a:t>」行を追加し、ポート番号を値として記載すること。</a:t>
            </a:r>
            <a:r>
              <a:rPr lang="en-US" altLang="ja-JP" sz="1400" dirty="0"/>
              <a:t>SSL/TLS </a:t>
            </a:r>
            <a:r>
              <a:rPr lang="ja-JP" altLang="en-US" sz="1400" dirty="0" err="1"/>
              <a:t>には</a:t>
            </a:r>
            <a:r>
              <a:rPr lang="ja-JP" altLang="en-US" sz="1400" dirty="0"/>
              <a:t>対応していない。</a:t>
            </a:r>
          </a:p>
          <a:p>
            <a:pPr marL="285750" indent="-285750">
              <a:buFont typeface="Arial" panose="020B0604020202020204" pitchFamily="34" charset="0"/>
              <a:buChar char="•"/>
            </a:pPr>
            <a:r>
              <a:rPr lang="en-US" altLang="ja-JP" sz="1400" dirty="0" err="1"/>
              <a:t>SmtpUsername</a:t>
            </a:r>
            <a:r>
              <a:rPr lang="en-US" altLang="ja-JP" sz="1400" dirty="0"/>
              <a:t>    (</a:t>
            </a:r>
            <a:r>
              <a:rPr lang="ja-JP" altLang="en-US" sz="1400" dirty="0"/>
              <a:t>デフォルト値</a:t>
            </a:r>
            <a:r>
              <a:rPr lang="en-US" altLang="ja-JP" sz="1400" dirty="0"/>
              <a:t>: </a:t>
            </a:r>
            <a:r>
              <a:rPr lang="en-US" altLang="ja-JP" sz="1400" dirty="0" err="1" smtClean="0"/>
              <a:t>smtpuser</a:t>
            </a:r>
            <a:r>
              <a:rPr lang="en-US" altLang="ja-JP" sz="1400" dirty="0" smtClean="0"/>
              <a:t>)</a:t>
            </a:r>
            <a:br>
              <a:rPr lang="en-US" altLang="ja-JP" sz="1400" dirty="0" smtClean="0"/>
            </a:br>
            <a:r>
              <a:rPr lang="en-US" altLang="ja-JP" sz="1400" dirty="0" smtClean="0"/>
              <a:t>OTP </a:t>
            </a:r>
            <a:r>
              <a:rPr lang="ja-JP" altLang="en-US" sz="1400" dirty="0"/>
              <a:t>用 </a:t>
            </a:r>
            <a:r>
              <a:rPr lang="en-US" altLang="ja-JP" sz="1400" dirty="0"/>
              <a:t>SMTP </a:t>
            </a:r>
            <a:r>
              <a:rPr lang="ja-JP" altLang="en-US" sz="1400" dirty="0"/>
              <a:t>サーバーで送信時にユーザー認証が必要な場合は、ユーザー名。</a:t>
            </a:r>
          </a:p>
          <a:p>
            <a:pPr marL="285750" indent="-285750">
              <a:buFont typeface="Arial" panose="020B0604020202020204" pitchFamily="34" charset="0"/>
              <a:buChar char="•"/>
            </a:pPr>
            <a:r>
              <a:rPr lang="en-US" altLang="ja-JP" sz="1400" dirty="0" err="1"/>
              <a:t>SmtpPassword</a:t>
            </a:r>
            <a:r>
              <a:rPr lang="en-US" altLang="ja-JP" sz="1400" dirty="0"/>
              <a:t>    (</a:t>
            </a:r>
            <a:r>
              <a:rPr lang="ja-JP" altLang="en-US" sz="1400" dirty="0"/>
              <a:t>デフォルト値</a:t>
            </a:r>
            <a:r>
              <a:rPr lang="en-US" altLang="ja-JP" sz="1400" dirty="0"/>
              <a:t>: </a:t>
            </a:r>
            <a:r>
              <a:rPr lang="en-US" altLang="ja-JP" sz="1400" dirty="0" err="1" smtClean="0"/>
              <a:t>smtppassword</a:t>
            </a:r>
            <a:r>
              <a:rPr lang="en-US" altLang="ja-JP" sz="1400" dirty="0" smtClean="0"/>
              <a:t>)</a:t>
            </a:r>
            <a:br>
              <a:rPr lang="en-US" altLang="ja-JP" sz="1400" dirty="0" smtClean="0"/>
            </a:br>
            <a:r>
              <a:rPr lang="en-US" altLang="ja-JP" sz="1400" dirty="0" smtClean="0"/>
              <a:t>OTP </a:t>
            </a:r>
            <a:r>
              <a:rPr lang="ja-JP" altLang="en-US" sz="1400" dirty="0"/>
              <a:t>用 </a:t>
            </a:r>
            <a:r>
              <a:rPr lang="en-US" altLang="ja-JP" sz="1400" dirty="0"/>
              <a:t>SMTP </a:t>
            </a:r>
            <a:r>
              <a:rPr lang="ja-JP" altLang="en-US" sz="1400" dirty="0"/>
              <a:t>サーバーで送信時にユーザー認証が必要な場合は、パスワード。</a:t>
            </a:r>
            <a:r>
              <a:rPr lang="en-US" altLang="ja-JP" sz="1400" dirty="0"/>
              <a:t>Plaintext </a:t>
            </a:r>
            <a:r>
              <a:rPr lang="ja-JP" altLang="en-US" sz="1400" dirty="0"/>
              <a:t>認証にのみ対応している。</a:t>
            </a:r>
          </a:p>
          <a:p>
            <a:pPr marL="285750" indent="-285750">
              <a:buFont typeface="Arial" panose="020B0604020202020204" pitchFamily="34" charset="0"/>
              <a:buChar char="•"/>
            </a:pPr>
            <a:r>
              <a:rPr lang="en-US" altLang="ja-JP" sz="1400" dirty="0" err="1"/>
              <a:t>SmtpOtpFrom</a:t>
            </a:r>
            <a:r>
              <a:rPr lang="en-US" altLang="ja-JP" sz="1400" dirty="0"/>
              <a:t>    (</a:t>
            </a:r>
            <a:r>
              <a:rPr lang="ja-JP" altLang="en-US" sz="1400" dirty="0"/>
              <a:t>デフォルト値</a:t>
            </a:r>
            <a:r>
              <a:rPr lang="en-US" altLang="ja-JP" sz="1400" dirty="0"/>
              <a:t>: Thin Telework Private OTP&lt;telework@example.org</a:t>
            </a:r>
            <a:r>
              <a:rPr lang="en-US" altLang="ja-JP" sz="1400" dirty="0" smtClean="0"/>
              <a:t>&gt;)</a:t>
            </a:r>
            <a:br>
              <a:rPr lang="en-US" altLang="ja-JP" sz="1400" dirty="0" smtClean="0"/>
            </a:br>
            <a:r>
              <a:rPr lang="en-US" altLang="ja-JP" sz="1400" dirty="0" smtClean="0"/>
              <a:t>OTP </a:t>
            </a:r>
            <a:r>
              <a:rPr lang="ja-JP" altLang="en-US" sz="1400" dirty="0"/>
              <a:t>用メールを送信する時の </a:t>
            </a:r>
            <a:r>
              <a:rPr lang="en-US" altLang="ja-JP" sz="1400" dirty="0"/>
              <a:t>From </a:t>
            </a:r>
            <a:r>
              <a:rPr lang="ja-JP" altLang="en-US" sz="1400" dirty="0"/>
              <a:t>の文字列。</a:t>
            </a:r>
          </a:p>
          <a:p>
            <a:pPr marL="285750" indent="-285750">
              <a:buFont typeface="Arial" panose="020B0604020202020204" pitchFamily="34" charset="0"/>
              <a:buChar char="•"/>
            </a:pPr>
            <a:r>
              <a:rPr lang="en-US" altLang="ja-JP" sz="1400" dirty="0" err="1"/>
              <a:t>GateSettings_Int_ReportInterval</a:t>
            </a:r>
            <a:r>
              <a:rPr lang="en-US" altLang="ja-JP" sz="1400" dirty="0"/>
              <a:t>    (</a:t>
            </a:r>
            <a:r>
              <a:rPr lang="ja-JP" altLang="en-US" sz="1400" dirty="0"/>
              <a:t>デフォルト値</a:t>
            </a:r>
            <a:r>
              <a:rPr lang="en-US" altLang="ja-JP" sz="1400" dirty="0"/>
              <a:t>: 1000</a:t>
            </a:r>
            <a:r>
              <a:rPr lang="en-US" altLang="ja-JP" sz="1400" dirty="0" smtClean="0"/>
              <a:t>)</a:t>
            </a:r>
            <a:br>
              <a:rPr lang="en-US" altLang="ja-JP" sz="1400" dirty="0" smtClean="0"/>
            </a:br>
            <a:r>
              <a:rPr lang="ja-JP" altLang="en-US" sz="1400" dirty="0" smtClean="0"/>
              <a:t>中継</a:t>
            </a:r>
            <a:r>
              <a:rPr lang="ja-JP" altLang="en-US" sz="1400" dirty="0"/>
              <a:t>ゲートウェイが何ミリ秒ごとにコントローラにセッション一覧を報告するかの設定。</a:t>
            </a:r>
          </a:p>
          <a:p>
            <a:pPr marL="285750" indent="-285750">
              <a:buFont typeface="Arial" panose="020B0604020202020204" pitchFamily="34" charset="0"/>
              <a:buChar char="•"/>
            </a:pPr>
            <a:r>
              <a:rPr lang="en-US" altLang="ja-JP" sz="1400" dirty="0" err="1"/>
              <a:t>GateSettings_Int_ReportExpires</a:t>
            </a:r>
            <a:r>
              <a:rPr lang="en-US" altLang="ja-JP" sz="1400" dirty="0"/>
              <a:t>    (</a:t>
            </a:r>
            <a:r>
              <a:rPr lang="ja-JP" altLang="en-US" sz="1400" dirty="0"/>
              <a:t>デフォルト値</a:t>
            </a:r>
            <a:r>
              <a:rPr lang="en-US" altLang="ja-JP" sz="1400" dirty="0"/>
              <a:t>: 20000</a:t>
            </a:r>
            <a:r>
              <a:rPr lang="en-US" altLang="ja-JP" sz="1400" dirty="0" smtClean="0"/>
              <a:t>)</a:t>
            </a:r>
            <a:br>
              <a:rPr lang="en-US" altLang="ja-JP" sz="1400" dirty="0" smtClean="0"/>
            </a:br>
            <a:r>
              <a:rPr lang="ja-JP" altLang="en-US" sz="1400" dirty="0"/>
              <a:t>コントローラが、中継ゲートウェイから最後にセッション一覧の報告を受けてから、何ミリ秒以上新たな報告がない場合に、その中継ゲートウェイがダウンしたとみなすかの設定。必ず、</a:t>
            </a:r>
            <a:r>
              <a:rPr lang="en-US" altLang="ja-JP" sz="1400" dirty="0" err="1"/>
              <a:t>GateSettings_Int_ReportInterval</a:t>
            </a:r>
            <a:r>
              <a:rPr lang="en-US" altLang="ja-JP" sz="1400" dirty="0"/>
              <a:t> </a:t>
            </a:r>
            <a:r>
              <a:rPr lang="ja-JP" altLang="en-US" sz="1400" dirty="0"/>
              <a:t>の </a:t>
            </a:r>
            <a:r>
              <a:rPr lang="en-US" altLang="ja-JP" sz="1400" dirty="0"/>
              <a:t>3 </a:t>
            </a:r>
            <a:r>
              <a:rPr lang="ja-JP" altLang="en-US" sz="1400" dirty="0"/>
              <a:t>倍程度以上の時間にしておくこと。</a:t>
            </a:r>
            <a:endParaRPr kumimoji="1" lang="ja-JP" altLang="en-US" sz="1400" dirty="0"/>
          </a:p>
        </p:txBody>
      </p:sp>
    </p:spTree>
    <p:extLst>
      <p:ext uri="{BB962C8B-B14F-4D97-AF65-F5344CB8AC3E}">
        <p14:creationId xmlns:p14="http://schemas.microsoft.com/office/powerpoint/2010/main" val="821571093"/>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161</a:t>
            </a:fld>
            <a:endParaRPr kumimoji="1" lang="ja-JP" altLang="en-US" dirty="0"/>
          </a:p>
        </p:txBody>
      </p:sp>
      <p:sp>
        <p:nvSpPr>
          <p:cNvPr id="4" name="タイトル 3"/>
          <p:cNvSpPr>
            <a:spLocks noGrp="1"/>
          </p:cNvSpPr>
          <p:nvPr>
            <p:ph type="title"/>
          </p:nvPr>
        </p:nvSpPr>
        <p:spPr/>
        <p:txBody>
          <a:bodyPr>
            <a:normAutofit fontScale="90000"/>
          </a:bodyPr>
          <a:lstStyle/>
          <a:p>
            <a:r>
              <a:rPr kumimoji="1" lang="ja-JP" altLang="en-US" dirty="0" smtClean="0"/>
              <a:t>コントローラ設定変数解説書 </a:t>
            </a:r>
            <a:r>
              <a:rPr kumimoji="1" lang="en-US" altLang="ja-JP" dirty="0" smtClean="0"/>
              <a:t>(2/3)</a:t>
            </a:r>
            <a:endParaRPr kumimoji="1" lang="ja-JP" altLang="en-US" dirty="0"/>
          </a:p>
        </p:txBody>
      </p:sp>
      <p:sp>
        <p:nvSpPr>
          <p:cNvPr id="6" name="テキスト ボックス 5"/>
          <p:cNvSpPr txBox="1"/>
          <p:nvPr/>
        </p:nvSpPr>
        <p:spPr>
          <a:xfrm>
            <a:off x="332741" y="1085185"/>
            <a:ext cx="11280228" cy="4616648"/>
          </a:xfrm>
          <a:prstGeom prst="rect">
            <a:avLst/>
          </a:prstGeom>
          <a:solidFill>
            <a:srgbClr val="FFFFCC"/>
          </a:solidFill>
        </p:spPr>
        <p:txBody>
          <a:bodyPr wrap="square" rtlCol="0">
            <a:spAutoFit/>
          </a:bodyPr>
          <a:lstStyle/>
          <a:p>
            <a:pPr marL="285750" indent="-285750">
              <a:buFont typeface="Arial" panose="020B0604020202020204" pitchFamily="34" charset="0"/>
              <a:buChar char="•"/>
            </a:pPr>
            <a:r>
              <a:rPr lang="en-US" altLang="ja-JP" sz="1400" dirty="0" err="1"/>
              <a:t>GateSettings_Int_TunnelKeepAlive</a:t>
            </a:r>
            <a:r>
              <a:rPr lang="en-US" altLang="ja-JP" sz="1400" dirty="0"/>
              <a:t>    (</a:t>
            </a:r>
            <a:r>
              <a:rPr lang="ja-JP" altLang="en-US" sz="1400" dirty="0"/>
              <a:t>デフォルト値</a:t>
            </a:r>
            <a:r>
              <a:rPr lang="en-US" altLang="ja-JP" sz="1400" dirty="0"/>
              <a:t>: 10000</a:t>
            </a:r>
            <a:r>
              <a:rPr lang="en-US" altLang="ja-JP" sz="1400" dirty="0" smtClean="0"/>
              <a:t>)</a:t>
            </a:r>
            <a:br>
              <a:rPr lang="en-US" altLang="ja-JP" sz="1400" dirty="0" smtClean="0"/>
            </a:br>
            <a:r>
              <a:rPr lang="ja-JP" altLang="en-US" sz="1400" dirty="0" smtClean="0"/>
              <a:t>中継</a:t>
            </a:r>
            <a:r>
              <a:rPr lang="ja-JP" altLang="en-US" sz="1400" dirty="0"/>
              <a:t>ゲートウェイと、シン・テレワークシステムのサーバーまたはクライアントとの間のトンネルの間で、仮に無通信状態であっても、タイムアウトを防ぐために定期的に </a:t>
            </a:r>
            <a:r>
              <a:rPr lang="en-US" altLang="ja-JP" sz="1400" dirty="0"/>
              <a:t>Keep Alive </a:t>
            </a:r>
            <a:r>
              <a:rPr lang="ja-JP" altLang="en-US" sz="1400" dirty="0"/>
              <a:t>を送受信する。その送受信間隔のミリ秒。</a:t>
            </a:r>
          </a:p>
          <a:p>
            <a:pPr marL="285750" indent="-285750">
              <a:buFont typeface="Arial" panose="020B0604020202020204" pitchFamily="34" charset="0"/>
              <a:buChar char="•"/>
            </a:pPr>
            <a:r>
              <a:rPr lang="en-US" altLang="ja-JP" sz="1400" dirty="0" err="1"/>
              <a:t>GateSettings_Int_TunnelTimeout</a:t>
            </a:r>
            <a:r>
              <a:rPr lang="en-US" altLang="ja-JP" sz="1400" dirty="0"/>
              <a:t>    (</a:t>
            </a:r>
            <a:r>
              <a:rPr lang="ja-JP" altLang="en-US" sz="1400" dirty="0"/>
              <a:t>デフォルト値</a:t>
            </a:r>
            <a:r>
              <a:rPr lang="en-US" altLang="ja-JP" sz="1400" dirty="0"/>
              <a:t>: 30000</a:t>
            </a:r>
            <a:r>
              <a:rPr lang="en-US" altLang="ja-JP" sz="1400" dirty="0" smtClean="0"/>
              <a:t>)</a:t>
            </a:r>
            <a:br>
              <a:rPr lang="en-US" altLang="ja-JP" sz="1400" dirty="0" smtClean="0"/>
            </a:br>
            <a:r>
              <a:rPr lang="ja-JP" altLang="en-US" sz="1400" dirty="0" smtClean="0"/>
              <a:t>中継</a:t>
            </a:r>
            <a:r>
              <a:rPr lang="ja-JP" altLang="en-US" sz="1400" dirty="0"/>
              <a:t>ゲートウェイと、シン・テレワークシステムのサーバーまたはクライアントとの間のトンネルのタイムアウトミリ秒。必ず、</a:t>
            </a:r>
            <a:r>
              <a:rPr lang="en-US" altLang="ja-JP" sz="1400" dirty="0" err="1"/>
              <a:t>GateSettings_Int_TunnelKeepAlive</a:t>
            </a:r>
            <a:r>
              <a:rPr lang="en-US" altLang="ja-JP" sz="1400" dirty="0"/>
              <a:t> </a:t>
            </a:r>
            <a:r>
              <a:rPr lang="ja-JP" altLang="en-US" sz="1400" dirty="0"/>
              <a:t>の </a:t>
            </a:r>
            <a:r>
              <a:rPr lang="en-US" altLang="ja-JP" sz="1400" dirty="0"/>
              <a:t>3 </a:t>
            </a:r>
            <a:r>
              <a:rPr lang="ja-JP" altLang="en-US" sz="1400" dirty="0"/>
              <a:t>倍程度以上の時間にしておくこと。</a:t>
            </a:r>
          </a:p>
          <a:p>
            <a:pPr marL="285750" indent="-285750">
              <a:buFont typeface="Arial" panose="020B0604020202020204" pitchFamily="34" charset="0"/>
              <a:buChar char="•"/>
            </a:pPr>
            <a:r>
              <a:rPr lang="en-US" altLang="ja-JP" sz="1400" dirty="0" err="1"/>
              <a:t>GateSettings_Int_TunnelUseAggressiveTimeout</a:t>
            </a:r>
            <a:r>
              <a:rPr lang="en-US" altLang="ja-JP" sz="1400" dirty="0"/>
              <a:t>    (</a:t>
            </a:r>
            <a:r>
              <a:rPr lang="ja-JP" altLang="en-US" sz="1400" dirty="0"/>
              <a:t>デフォルト値</a:t>
            </a:r>
            <a:r>
              <a:rPr lang="en-US" altLang="ja-JP" sz="1400" dirty="0"/>
              <a:t>: 1</a:t>
            </a:r>
            <a:r>
              <a:rPr lang="en-US" altLang="ja-JP" sz="1400" dirty="0" smtClean="0"/>
              <a:t>)</a:t>
            </a:r>
            <a:br>
              <a:rPr lang="en-US" altLang="ja-JP" sz="1400" dirty="0" smtClean="0"/>
            </a:br>
            <a:r>
              <a:rPr lang="ja-JP" altLang="en-US" sz="1400" dirty="0" smtClean="0"/>
              <a:t>中継</a:t>
            </a:r>
            <a:r>
              <a:rPr lang="ja-JP" altLang="en-US" sz="1400" dirty="0"/>
              <a:t>ゲートウェイと、シン・テレワークシステムのサーバーまたはクライアントとの間のトンネルのタイムアウトを有効にするかどうか。</a:t>
            </a:r>
            <a:r>
              <a:rPr lang="en-US" altLang="ja-JP" sz="1400" dirty="0"/>
              <a:t>1 </a:t>
            </a:r>
            <a:r>
              <a:rPr lang="ja-JP" altLang="en-US" sz="1400" dirty="0"/>
              <a:t>で有効。</a:t>
            </a:r>
            <a:r>
              <a:rPr lang="en-US" altLang="ja-JP" sz="1400" dirty="0"/>
              <a:t>0 </a:t>
            </a:r>
            <a:r>
              <a:rPr lang="ja-JP" altLang="en-US" sz="1400" dirty="0"/>
              <a:t>で無効。通常は </a:t>
            </a:r>
            <a:r>
              <a:rPr lang="en-US" altLang="ja-JP" sz="1400" dirty="0"/>
              <a:t>1 </a:t>
            </a:r>
            <a:r>
              <a:rPr lang="ja-JP" altLang="en-US" sz="1400" dirty="0"/>
              <a:t>にしておくこと。</a:t>
            </a:r>
          </a:p>
          <a:p>
            <a:pPr marL="285750" indent="-285750">
              <a:buFont typeface="Arial" panose="020B0604020202020204" pitchFamily="34" charset="0"/>
              <a:buChar char="•"/>
            </a:pPr>
            <a:r>
              <a:rPr lang="en-US" altLang="ja-JP" sz="1400" dirty="0" err="1"/>
              <a:t>TestGateTcpReachability</a:t>
            </a:r>
            <a:r>
              <a:rPr lang="en-US" altLang="ja-JP" sz="1400" dirty="0"/>
              <a:t>    (</a:t>
            </a:r>
            <a:r>
              <a:rPr lang="ja-JP" altLang="en-US" sz="1400" dirty="0"/>
              <a:t>デフォルト値</a:t>
            </a:r>
            <a:r>
              <a:rPr lang="en-US" altLang="ja-JP" sz="1400" dirty="0"/>
              <a:t>: 1</a:t>
            </a:r>
            <a:r>
              <a:rPr lang="en-US" altLang="ja-JP" sz="1400" dirty="0" smtClean="0"/>
              <a:t>)</a:t>
            </a:r>
            <a:br>
              <a:rPr lang="en-US" altLang="ja-JP" sz="1400" dirty="0" smtClean="0"/>
            </a:br>
            <a:r>
              <a:rPr lang="ja-JP" altLang="en-US" sz="1400" dirty="0" smtClean="0"/>
              <a:t>コントローラ</a:t>
            </a:r>
            <a:r>
              <a:rPr lang="ja-JP" altLang="en-US" sz="1400" dirty="0"/>
              <a:t>に新たな中継ゲートウェイが接続 </a:t>
            </a:r>
            <a:r>
              <a:rPr lang="en-US" altLang="ja-JP" sz="1400" dirty="0"/>
              <a:t>(</a:t>
            </a:r>
            <a:r>
              <a:rPr lang="ja-JP" altLang="en-US" sz="1400" dirty="0"/>
              <a:t>セッション一覧の報告</a:t>
            </a:r>
            <a:r>
              <a:rPr lang="en-US" altLang="ja-JP" sz="1400" dirty="0"/>
              <a:t>) </a:t>
            </a:r>
            <a:r>
              <a:rPr lang="ja-JP" altLang="en-US" sz="1400" dirty="0"/>
              <a:t>をしてきたとき、その中継ゲートウェイの主張している待受けポート </a:t>
            </a:r>
            <a:r>
              <a:rPr lang="en-US" altLang="ja-JP" sz="1400" dirty="0"/>
              <a:t>(TCP 443) </a:t>
            </a:r>
            <a:r>
              <a:rPr lang="ja-JP" altLang="en-US" sz="1400" dirty="0"/>
              <a:t>が本当に </a:t>
            </a:r>
            <a:r>
              <a:rPr lang="en-US" altLang="ja-JP" sz="1400" dirty="0"/>
              <a:t>Listen </a:t>
            </a:r>
            <a:r>
              <a:rPr lang="ja-JP" altLang="en-US" sz="1400" dirty="0"/>
              <a:t>状態となっているかどうか </a:t>
            </a:r>
            <a:r>
              <a:rPr lang="en-US" altLang="ja-JP" sz="1400" dirty="0"/>
              <a:t>TCP </a:t>
            </a:r>
            <a:r>
              <a:rPr lang="ja-JP" altLang="en-US" sz="1400" dirty="0"/>
              <a:t>のレイヤで接続を試行して検証するかどうかのフラグ。</a:t>
            </a:r>
            <a:r>
              <a:rPr lang="en-US" altLang="ja-JP" sz="1400" dirty="0"/>
              <a:t>1 </a:t>
            </a:r>
            <a:r>
              <a:rPr lang="ja-JP" altLang="en-US" sz="1400" dirty="0"/>
              <a:t>で有効。</a:t>
            </a:r>
            <a:r>
              <a:rPr lang="en-US" altLang="ja-JP" sz="1400" dirty="0"/>
              <a:t>0 </a:t>
            </a:r>
            <a:r>
              <a:rPr lang="ja-JP" altLang="en-US" sz="1400" dirty="0"/>
              <a:t>で無効。通常は </a:t>
            </a:r>
            <a:r>
              <a:rPr lang="en-US" altLang="ja-JP" sz="1400" dirty="0"/>
              <a:t>1 </a:t>
            </a:r>
            <a:r>
              <a:rPr lang="ja-JP" altLang="en-US" sz="1400" dirty="0"/>
              <a:t>にしておくこと。</a:t>
            </a:r>
          </a:p>
          <a:p>
            <a:pPr marL="285750" indent="-285750">
              <a:buFont typeface="Arial" panose="020B0604020202020204" pitchFamily="34" charset="0"/>
              <a:buChar char="•"/>
            </a:pPr>
            <a:r>
              <a:rPr lang="en-US" altLang="ja-JP" sz="1400" dirty="0" err="1"/>
              <a:t>MaxSessionsPerGate</a:t>
            </a:r>
            <a:r>
              <a:rPr lang="en-US" altLang="ja-JP" sz="1400" dirty="0"/>
              <a:t>    (</a:t>
            </a:r>
            <a:r>
              <a:rPr lang="ja-JP" altLang="en-US" sz="1400" dirty="0"/>
              <a:t>デフォルト値</a:t>
            </a:r>
            <a:r>
              <a:rPr lang="en-US" altLang="ja-JP" sz="1400" dirty="0"/>
              <a:t>: 3000</a:t>
            </a:r>
            <a:r>
              <a:rPr lang="en-US" altLang="ja-JP" sz="1400" dirty="0" smtClean="0"/>
              <a:t>)</a:t>
            </a:r>
            <a:br>
              <a:rPr lang="en-US" altLang="ja-JP" sz="1400" dirty="0" smtClean="0"/>
            </a:br>
            <a:r>
              <a:rPr lang="ja-JP" altLang="en-US" sz="1400" dirty="0" smtClean="0"/>
              <a:t>コントローラ</a:t>
            </a:r>
            <a:r>
              <a:rPr lang="ja-JP" altLang="en-US" sz="1400" dirty="0"/>
              <a:t>がサーバーセッションを中継ゲートウェイに割り振るとき、中継ゲートウェイのセッション数がここで規定されたセッション数以上である場合は、決して割り振りを行なわない。これにより、仮に多くの中継ゲートウェイがダウンして、生き残ったものが少数であったとしても、中継ゲートウェイに過度にセッションが殺到して、生き残った中継ゲートウェイもダウンしてしまうことを防ぐ。すなわち、輻輳防止のためのセーフティ設定。</a:t>
            </a:r>
          </a:p>
          <a:p>
            <a:pPr marL="285750" indent="-285750">
              <a:buFont typeface="Arial" panose="020B0604020202020204" pitchFamily="34" charset="0"/>
              <a:buChar char="•"/>
            </a:pPr>
            <a:r>
              <a:rPr lang="en-US" altLang="ja-JP" sz="1400" dirty="0" err="1"/>
              <a:t>GatewayServicePortIpAcl</a:t>
            </a:r>
            <a:r>
              <a:rPr lang="en-US" altLang="ja-JP" sz="1400" dirty="0"/>
              <a:t>    (</a:t>
            </a:r>
            <a:r>
              <a:rPr lang="ja-JP" altLang="en-US" sz="1400" dirty="0"/>
              <a:t>デフォルト値</a:t>
            </a:r>
            <a:r>
              <a:rPr lang="en-US" altLang="ja-JP" sz="1400" dirty="0"/>
              <a:t>: 0.0.0.0/0</a:t>
            </a:r>
            <a:r>
              <a:rPr lang="en-US" altLang="ja-JP" sz="1400" dirty="0" smtClean="0"/>
              <a:t>)</a:t>
            </a:r>
            <a:br>
              <a:rPr lang="en-US" altLang="ja-JP" sz="1400" dirty="0" smtClean="0"/>
            </a:br>
            <a:r>
              <a:rPr lang="ja-JP" altLang="en-US" sz="1400" dirty="0" smtClean="0"/>
              <a:t>コントローラ</a:t>
            </a:r>
            <a:r>
              <a:rPr lang="ja-JP" altLang="en-US" sz="1400" dirty="0"/>
              <a:t>のサービスポート </a:t>
            </a:r>
            <a:r>
              <a:rPr lang="en-US" altLang="ja-JP" sz="1400" dirty="0"/>
              <a:t>88 </a:t>
            </a:r>
            <a:r>
              <a:rPr lang="ja-JP" altLang="en-US" sz="1400" dirty="0"/>
              <a:t>または </a:t>
            </a:r>
            <a:r>
              <a:rPr lang="en-US" altLang="ja-JP" sz="1400" dirty="0"/>
              <a:t>8443 </a:t>
            </a:r>
            <a:r>
              <a:rPr lang="ja-JP" altLang="en-US" sz="1400" dirty="0"/>
              <a:t>で、中継ゲートウェイからの接続要求・セッション一覧報告を受付けるアクセス元 </a:t>
            </a:r>
            <a:r>
              <a:rPr lang="en-US" altLang="ja-JP" sz="1400" dirty="0"/>
              <a:t>IP </a:t>
            </a:r>
            <a:r>
              <a:rPr lang="ja-JP" altLang="en-US" sz="1400" dirty="0"/>
              <a:t>アドレスの </a:t>
            </a:r>
            <a:r>
              <a:rPr lang="en-US" altLang="ja-JP" sz="1400" dirty="0"/>
              <a:t>ACL </a:t>
            </a:r>
            <a:r>
              <a:rPr lang="ja-JP" altLang="en-US" sz="1400" dirty="0"/>
              <a:t>を記述する。デフォルトでは </a:t>
            </a:r>
            <a:r>
              <a:rPr lang="en-US" altLang="ja-JP" sz="1400" dirty="0"/>
              <a:t>0.0.0.0/0 </a:t>
            </a:r>
            <a:r>
              <a:rPr lang="ja-JP" altLang="en-US" sz="1400" dirty="0"/>
              <a:t>のため、すべての </a:t>
            </a:r>
            <a:r>
              <a:rPr lang="en-US" altLang="ja-JP" sz="1400" dirty="0"/>
              <a:t>IPv4 </a:t>
            </a:r>
            <a:r>
              <a:rPr lang="ja-JP" altLang="en-US" sz="1400" dirty="0"/>
              <a:t>アドレス上で中継ゲートウェイが稼働することができる。不正な中継ゲートウェイの建立は、もともと </a:t>
            </a:r>
            <a:r>
              <a:rPr lang="en-US" altLang="ja-JP" sz="1400" dirty="0" err="1"/>
              <a:t>GateKeyList</a:t>
            </a:r>
            <a:r>
              <a:rPr lang="en-US" altLang="ja-JP" sz="1400" dirty="0"/>
              <a:t> </a:t>
            </a:r>
            <a:r>
              <a:rPr lang="ja-JP" altLang="en-US" sz="1400" dirty="0"/>
              <a:t>を変更することで防止できるが、</a:t>
            </a:r>
            <a:r>
              <a:rPr lang="en-US" altLang="ja-JP" sz="1400" dirty="0" err="1"/>
              <a:t>GateKeyList</a:t>
            </a:r>
            <a:r>
              <a:rPr lang="en-US" altLang="ja-JP" sz="1400" dirty="0"/>
              <a:t> </a:t>
            </a:r>
            <a:r>
              <a:rPr lang="ja-JP" altLang="en-US" sz="1400" dirty="0"/>
              <a:t>を変更していなかった場合や、当該ポートに対する </a:t>
            </a:r>
            <a:r>
              <a:rPr lang="en-US" altLang="ja-JP" sz="1400" dirty="0" err="1"/>
              <a:t>DoS</a:t>
            </a:r>
            <a:r>
              <a:rPr lang="en-US" altLang="ja-JP" sz="1400" dirty="0"/>
              <a:t> </a:t>
            </a:r>
            <a:r>
              <a:rPr lang="ja-JP" altLang="en-US" sz="1400" dirty="0"/>
              <a:t>攻撃を防ぎたいというような場合は、</a:t>
            </a:r>
            <a:r>
              <a:rPr lang="en-US" altLang="ja-JP" sz="1400" dirty="0"/>
              <a:t>ACL </a:t>
            </a:r>
            <a:r>
              <a:rPr lang="ja-JP" altLang="en-US" sz="1400" dirty="0"/>
              <a:t>を記述できる。</a:t>
            </a:r>
            <a:r>
              <a:rPr lang="en-US" altLang="ja-JP" sz="1400" dirty="0"/>
              <a:t>ACL </a:t>
            </a:r>
            <a:r>
              <a:rPr lang="ja-JP" altLang="en-US" sz="1400" dirty="0"/>
              <a:t>は、たとえば </a:t>
            </a:r>
            <a:r>
              <a:rPr lang="en-US" altLang="ja-JP" sz="1400" dirty="0"/>
              <a:t>"130.158.0.0/16 133.51.0.0/24" </a:t>
            </a:r>
            <a:r>
              <a:rPr lang="ja-JP" altLang="en-US" sz="1400" dirty="0"/>
              <a:t>というように、</a:t>
            </a:r>
            <a:r>
              <a:rPr lang="en-US" altLang="ja-JP" sz="1400" dirty="0"/>
              <a:t>CIDR </a:t>
            </a:r>
            <a:r>
              <a:rPr lang="ja-JP" altLang="en-US" sz="1400" dirty="0"/>
              <a:t>形式でスペース文字を空けて複数のサブネットを記載することができる。</a:t>
            </a:r>
            <a:endParaRPr kumimoji="1" lang="ja-JP" altLang="en-US" sz="1400" dirty="0"/>
          </a:p>
        </p:txBody>
      </p:sp>
    </p:spTree>
    <p:extLst>
      <p:ext uri="{BB962C8B-B14F-4D97-AF65-F5344CB8AC3E}">
        <p14:creationId xmlns:p14="http://schemas.microsoft.com/office/powerpoint/2010/main" val="3387589492"/>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162</a:t>
            </a:fld>
            <a:endParaRPr kumimoji="1" lang="ja-JP" altLang="en-US" dirty="0"/>
          </a:p>
        </p:txBody>
      </p:sp>
      <p:sp>
        <p:nvSpPr>
          <p:cNvPr id="4" name="タイトル 3"/>
          <p:cNvSpPr>
            <a:spLocks noGrp="1"/>
          </p:cNvSpPr>
          <p:nvPr>
            <p:ph type="title"/>
          </p:nvPr>
        </p:nvSpPr>
        <p:spPr/>
        <p:txBody>
          <a:bodyPr>
            <a:normAutofit fontScale="90000"/>
          </a:bodyPr>
          <a:lstStyle/>
          <a:p>
            <a:r>
              <a:rPr kumimoji="1" lang="ja-JP" altLang="en-US" dirty="0" smtClean="0"/>
              <a:t>コントローラ設定変数解説書 </a:t>
            </a:r>
            <a:r>
              <a:rPr kumimoji="1" lang="en-US" altLang="ja-JP" dirty="0" smtClean="0"/>
              <a:t>(3/3)</a:t>
            </a:r>
            <a:endParaRPr kumimoji="1" lang="ja-JP" altLang="en-US" dirty="0"/>
          </a:p>
        </p:txBody>
      </p:sp>
      <p:sp>
        <p:nvSpPr>
          <p:cNvPr id="6" name="テキスト ボックス 5"/>
          <p:cNvSpPr txBox="1"/>
          <p:nvPr/>
        </p:nvSpPr>
        <p:spPr>
          <a:xfrm>
            <a:off x="332741" y="1085185"/>
            <a:ext cx="11280228" cy="5693866"/>
          </a:xfrm>
          <a:prstGeom prst="rect">
            <a:avLst/>
          </a:prstGeom>
          <a:solidFill>
            <a:srgbClr val="FFFFCC"/>
          </a:solidFill>
        </p:spPr>
        <p:txBody>
          <a:bodyPr wrap="square" rtlCol="0">
            <a:spAutoFit/>
          </a:bodyPr>
          <a:lstStyle/>
          <a:p>
            <a:pPr marL="285750" indent="-285750">
              <a:buFont typeface="Arial" panose="020B0604020202020204" pitchFamily="34" charset="0"/>
              <a:buChar char="•"/>
            </a:pPr>
            <a:r>
              <a:rPr lang="en-US" altLang="ja-JP" sz="1400" dirty="0" err="1"/>
              <a:t>ControllerMaxConcurrentWpcRequestProcessingForUsers</a:t>
            </a:r>
            <a:r>
              <a:rPr lang="en-US" altLang="ja-JP" sz="1400" dirty="0"/>
              <a:t>    (</a:t>
            </a:r>
            <a:r>
              <a:rPr lang="ja-JP" altLang="en-US" sz="1400" dirty="0"/>
              <a:t>デフォルト値</a:t>
            </a:r>
            <a:r>
              <a:rPr lang="en-US" altLang="ja-JP" sz="1400" dirty="0"/>
              <a:t>: 500</a:t>
            </a:r>
            <a:r>
              <a:rPr lang="en-US" altLang="ja-JP" sz="1400" dirty="0" smtClean="0"/>
              <a:t>)</a:t>
            </a:r>
            <a:br>
              <a:rPr lang="en-US" altLang="ja-JP" sz="1400" dirty="0" smtClean="0"/>
            </a:br>
            <a:r>
              <a:rPr lang="ja-JP" altLang="en-US" sz="1400" dirty="0" smtClean="0"/>
              <a:t>コントローラ</a:t>
            </a:r>
            <a:r>
              <a:rPr lang="ja-JP" altLang="en-US" sz="1400" dirty="0"/>
              <a:t>が全く同じ瞬間に未処理のユーザーからのリクエストを何個処理できるかの最大値である。何らかの理由で、大量のユーザーからのリクエストが殺到しても、この数を超えて同時にリクエストが処理されることはない。この数は、コントローラのハードウェア処理性能によって変更することを意図している。たとえば、低速なハードウェアでは </a:t>
            </a:r>
            <a:r>
              <a:rPr lang="en-US" altLang="ja-JP" sz="1400" dirty="0"/>
              <a:t>30 </a:t>
            </a:r>
            <a:r>
              <a:rPr lang="ja-JP" altLang="en-US" sz="1400" dirty="0"/>
              <a:t>等がよいし、高速なハードウェアでは </a:t>
            </a:r>
            <a:r>
              <a:rPr lang="en-US" altLang="ja-JP" sz="1400" dirty="0"/>
              <a:t>500 </a:t>
            </a:r>
            <a:r>
              <a:rPr lang="ja-JP" altLang="en-US" sz="1400" dirty="0"/>
              <a:t>等がよい。なお、実際にコントローラが何個のリクエストを同時に処理しているのかのリアルタイム値は、稼働ステータスの「</a:t>
            </a:r>
            <a:r>
              <a:rPr lang="en-US" altLang="ja-JP" sz="1400" dirty="0" err="1"/>
              <a:t>Sys_Thin_ConcurrentRequests</a:t>
            </a:r>
            <a:r>
              <a:rPr lang="ja-JP" altLang="en-US" sz="1400" dirty="0"/>
              <a:t>」で確認できる。</a:t>
            </a:r>
          </a:p>
          <a:p>
            <a:pPr marL="285750" indent="-285750">
              <a:buFont typeface="Arial" panose="020B0604020202020204" pitchFamily="34" charset="0"/>
              <a:buChar char="•"/>
            </a:pPr>
            <a:r>
              <a:rPr lang="en-US" altLang="ja-JP" sz="1400" dirty="0" err="1"/>
              <a:t>ControllerDbFullReloadIntervalMsecs</a:t>
            </a:r>
            <a:r>
              <a:rPr lang="en-US" altLang="ja-JP" sz="1400" dirty="0"/>
              <a:t>    (</a:t>
            </a:r>
            <a:r>
              <a:rPr lang="ja-JP" altLang="en-US" sz="1400" dirty="0"/>
              <a:t>デフォルト値</a:t>
            </a:r>
            <a:r>
              <a:rPr lang="en-US" altLang="ja-JP" sz="1400" dirty="0"/>
              <a:t>: 10000</a:t>
            </a:r>
            <a:r>
              <a:rPr lang="en-US" altLang="ja-JP" sz="1400" dirty="0" smtClean="0"/>
              <a:t>)</a:t>
            </a:r>
            <a:br>
              <a:rPr lang="en-US" altLang="ja-JP" sz="1400" dirty="0" smtClean="0"/>
            </a:br>
            <a:r>
              <a:rPr lang="ja-JP" altLang="en-US" sz="1400" dirty="0" smtClean="0"/>
              <a:t>コントローラ</a:t>
            </a:r>
            <a:r>
              <a:rPr lang="ja-JP" altLang="en-US" sz="1400" dirty="0"/>
              <a:t>が </a:t>
            </a:r>
            <a:r>
              <a:rPr lang="en-US" altLang="ja-JP" sz="1400" dirty="0"/>
              <a:t>DB </a:t>
            </a:r>
            <a:r>
              <a:rPr lang="ja-JP" altLang="en-US" sz="1400" dirty="0"/>
              <a:t>から何ミリ秒ごとに </a:t>
            </a:r>
            <a:r>
              <a:rPr lang="en-US" altLang="ja-JP" sz="1400" dirty="0"/>
              <a:t>MACHINE</a:t>
            </a:r>
            <a:r>
              <a:rPr lang="ja-JP" altLang="en-US" sz="1400" dirty="0" err="1"/>
              <a:t>、</a:t>
            </a:r>
            <a:r>
              <a:rPr lang="en-US" altLang="ja-JP" sz="1400" dirty="0"/>
              <a:t>VAR </a:t>
            </a:r>
            <a:r>
              <a:rPr lang="ja-JP" altLang="en-US" sz="1400" dirty="0"/>
              <a:t>および </a:t>
            </a:r>
            <a:r>
              <a:rPr lang="en-US" altLang="ja-JP" sz="1400" dirty="0"/>
              <a:t>SVC </a:t>
            </a:r>
            <a:r>
              <a:rPr lang="ja-JP" altLang="en-US" sz="1400" dirty="0"/>
              <a:t>テーブルをリロードするか。デフォルトでは </a:t>
            </a:r>
            <a:r>
              <a:rPr lang="en-US" altLang="ja-JP" sz="1400" dirty="0"/>
              <a:t>10 </a:t>
            </a:r>
            <a:r>
              <a:rPr lang="ja-JP" altLang="en-US" sz="1400" dirty="0"/>
              <a:t>秒ごとにリロードする。ユーザー数が何十万にも増え、</a:t>
            </a:r>
            <a:r>
              <a:rPr lang="en-US" altLang="ja-JP" sz="1400" dirty="0"/>
              <a:t>DB </a:t>
            </a:r>
            <a:r>
              <a:rPr lang="ja-JP" altLang="en-US" sz="1400" dirty="0"/>
              <a:t>のサイズが大きくなってきた場合、これには結構な帯域を消費するので、</a:t>
            </a:r>
            <a:r>
              <a:rPr lang="en-US" altLang="ja-JP" sz="1400" dirty="0"/>
              <a:t>30 </a:t>
            </a:r>
            <a:r>
              <a:rPr lang="ja-JP" altLang="en-US" sz="1400" dirty="0"/>
              <a:t>秒とか </a:t>
            </a:r>
            <a:r>
              <a:rPr lang="en-US" altLang="ja-JP" sz="1400" dirty="0"/>
              <a:t>1 </a:t>
            </a:r>
            <a:r>
              <a:rPr lang="ja-JP" altLang="en-US" sz="1400" dirty="0"/>
              <a:t>分とかに増やすとよい。しかし、あまり大きくし過ぎると、各コントローラでの </a:t>
            </a:r>
            <a:r>
              <a:rPr lang="en-US" altLang="ja-JP" sz="1400" dirty="0"/>
              <a:t>DB </a:t>
            </a:r>
            <a:r>
              <a:rPr lang="ja-JP" altLang="en-US" sz="1400" dirty="0"/>
              <a:t>データの同期が崩れるので、</a:t>
            </a:r>
            <a:r>
              <a:rPr lang="en-US" altLang="ja-JP" sz="1400" dirty="0"/>
              <a:t>1 </a:t>
            </a:r>
            <a:r>
              <a:rPr lang="ja-JP" altLang="en-US" sz="1400" dirty="0"/>
              <a:t>分を超えないようがよい。</a:t>
            </a:r>
          </a:p>
          <a:p>
            <a:pPr marL="285750" indent="-285750">
              <a:buFont typeface="Arial" panose="020B0604020202020204" pitchFamily="34" charset="0"/>
              <a:buChar char="•"/>
            </a:pPr>
            <a:r>
              <a:rPr lang="en-US" altLang="ja-JP" sz="1400" dirty="0" err="1"/>
              <a:t>ControllerDbWriteUpdateIntervalMsecs</a:t>
            </a:r>
            <a:r>
              <a:rPr lang="en-US" altLang="ja-JP" sz="1400" dirty="0"/>
              <a:t>    (</a:t>
            </a:r>
            <a:r>
              <a:rPr lang="ja-JP" altLang="en-US" sz="1400" dirty="0"/>
              <a:t>デフォルト値</a:t>
            </a:r>
            <a:r>
              <a:rPr lang="en-US" altLang="ja-JP" sz="1400" dirty="0"/>
              <a:t>: 1000</a:t>
            </a:r>
            <a:r>
              <a:rPr lang="en-US" altLang="ja-JP" sz="1400" dirty="0" smtClean="0"/>
              <a:t>)</a:t>
            </a:r>
            <a:br>
              <a:rPr lang="en-US" altLang="ja-JP" sz="1400" dirty="0" smtClean="0"/>
            </a:br>
            <a:r>
              <a:rPr lang="ja-JP" altLang="en-US" sz="1400" dirty="0" smtClean="0"/>
              <a:t>コントローラ</a:t>
            </a:r>
            <a:r>
              <a:rPr lang="ja-JP" altLang="en-US" sz="1400" dirty="0"/>
              <a:t>において </a:t>
            </a:r>
            <a:r>
              <a:rPr lang="en-US" altLang="ja-JP" sz="1400" dirty="0"/>
              <a:t>DB </a:t>
            </a:r>
            <a:r>
              <a:rPr lang="ja-JP" altLang="en-US" sz="1400" dirty="0" err="1"/>
              <a:t>に遅</a:t>
            </a:r>
            <a:r>
              <a:rPr lang="ja-JP" altLang="en-US" sz="1400" dirty="0"/>
              <a:t>延書き込みをしたいデータが発生した場合の書き込みを何ミリ秒ごとに試行するか。デフォルトでは </a:t>
            </a:r>
            <a:r>
              <a:rPr lang="en-US" altLang="ja-JP" sz="1400" dirty="0"/>
              <a:t>1 </a:t>
            </a:r>
            <a:r>
              <a:rPr lang="ja-JP" altLang="en-US" sz="1400" dirty="0"/>
              <a:t>秒ごとであり、これを変更する必要はない。</a:t>
            </a:r>
          </a:p>
          <a:p>
            <a:pPr marL="285750" indent="-285750">
              <a:buFont typeface="Arial" panose="020B0604020202020204" pitchFamily="34" charset="0"/>
              <a:buChar char="•"/>
            </a:pPr>
            <a:r>
              <a:rPr lang="en-US" altLang="ja-JP" sz="1400" dirty="0" err="1"/>
              <a:t>ControllerDbBackupFileWriteIntervalMsecs</a:t>
            </a:r>
            <a:r>
              <a:rPr lang="en-US" altLang="ja-JP" sz="1400" dirty="0"/>
              <a:t>    (</a:t>
            </a:r>
            <a:r>
              <a:rPr lang="ja-JP" altLang="en-US" sz="1400" dirty="0"/>
              <a:t>デフォルト値</a:t>
            </a:r>
            <a:r>
              <a:rPr lang="en-US" altLang="ja-JP" sz="1400" dirty="0"/>
              <a:t>: 60000</a:t>
            </a:r>
            <a:r>
              <a:rPr lang="en-US" altLang="ja-JP" sz="1400" dirty="0" smtClean="0"/>
              <a:t>)</a:t>
            </a:r>
            <a:br>
              <a:rPr lang="en-US" altLang="ja-JP" sz="1400" dirty="0" smtClean="0"/>
            </a:br>
            <a:r>
              <a:rPr lang="ja-JP" altLang="en-US" sz="1400" dirty="0" smtClean="0"/>
              <a:t>コントローラ</a:t>
            </a:r>
            <a:r>
              <a:rPr lang="ja-JP" altLang="en-US" sz="1400" dirty="0"/>
              <a:t>が </a:t>
            </a:r>
            <a:r>
              <a:rPr lang="en-US" altLang="ja-JP" sz="1400" dirty="0"/>
              <a:t>DB </a:t>
            </a:r>
            <a:r>
              <a:rPr lang="ja-JP" altLang="en-US" sz="1400" dirty="0"/>
              <a:t>データのローカルキャッシュのバックアップを何ミリ秒ごとにローカルディスクに保存するか。デフォルトでは </a:t>
            </a:r>
            <a:r>
              <a:rPr lang="en-US" altLang="ja-JP" sz="1400" dirty="0"/>
              <a:t>60 </a:t>
            </a:r>
            <a:r>
              <a:rPr lang="ja-JP" altLang="en-US" sz="1400" dirty="0"/>
              <a:t>秒である。ユーザー数が何十万にも増え、</a:t>
            </a:r>
            <a:r>
              <a:rPr lang="en-US" altLang="ja-JP" sz="1400" dirty="0"/>
              <a:t>DB </a:t>
            </a:r>
            <a:r>
              <a:rPr lang="ja-JP" altLang="en-US" sz="1400" dirty="0"/>
              <a:t>のサイズが大きくなってきた場合、これには結構な </a:t>
            </a:r>
            <a:r>
              <a:rPr lang="en-US" altLang="ja-JP" sz="1400" dirty="0"/>
              <a:t>CPU </a:t>
            </a:r>
            <a:r>
              <a:rPr lang="ja-JP" altLang="en-US" sz="1400" dirty="0"/>
              <a:t>時間やディスク </a:t>
            </a:r>
            <a:r>
              <a:rPr lang="en-US" altLang="ja-JP" sz="1400" dirty="0"/>
              <a:t>I/O</a:t>
            </a:r>
            <a:r>
              <a:rPr lang="ja-JP" altLang="en-US" sz="1400" dirty="0" err="1"/>
              <a:t>、</a:t>
            </a:r>
            <a:r>
              <a:rPr lang="en-US" altLang="ja-JP" sz="1400" dirty="0"/>
              <a:t>SSD </a:t>
            </a:r>
            <a:r>
              <a:rPr lang="ja-JP" altLang="en-US" sz="1400" dirty="0"/>
              <a:t>の消耗につながるので、この場合は、</a:t>
            </a:r>
            <a:r>
              <a:rPr lang="en-US" altLang="ja-JP" sz="1400" dirty="0"/>
              <a:t>3 </a:t>
            </a:r>
            <a:r>
              <a:rPr lang="ja-JP" altLang="en-US" sz="1400" dirty="0"/>
              <a:t>分とか </a:t>
            </a:r>
            <a:r>
              <a:rPr lang="en-US" altLang="ja-JP" sz="1400" dirty="0"/>
              <a:t>10 </a:t>
            </a:r>
            <a:r>
              <a:rPr lang="ja-JP" altLang="en-US" sz="1400" dirty="0"/>
              <a:t>分とか </a:t>
            </a:r>
            <a:r>
              <a:rPr lang="en-US" altLang="ja-JP" sz="1400" dirty="0"/>
              <a:t>1 </a:t>
            </a:r>
            <a:r>
              <a:rPr lang="ja-JP" altLang="en-US" sz="1400" dirty="0"/>
              <a:t>時間に増やすとよい。しかし、</a:t>
            </a:r>
            <a:r>
              <a:rPr lang="en-US" altLang="ja-JP" sz="1400" dirty="0"/>
              <a:t>DB </a:t>
            </a:r>
            <a:r>
              <a:rPr lang="ja-JP" altLang="en-US" sz="1400" dirty="0"/>
              <a:t>がダウンし、コントローラも再起動した場合に、コントローラが有するデータが古くなるリスクがある。</a:t>
            </a:r>
          </a:p>
          <a:p>
            <a:pPr marL="285750" indent="-285750">
              <a:buFont typeface="Arial" panose="020B0604020202020204" pitchFamily="34" charset="0"/>
              <a:buChar char="•"/>
            </a:pPr>
            <a:r>
              <a:rPr lang="en-US" altLang="ja-JP" sz="1400" dirty="0" err="1"/>
              <a:t>QueryPassword_Stat</a:t>
            </a:r>
            <a:r>
              <a:rPr lang="en-US" altLang="ja-JP" sz="1400" dirty="0"/>
              <a:t>    (</a:t>
            </a:r>
            <a:r>
              <a:rPr lang="ja-JP" altLang="en-US" sz="1400" dirty="0"/>
              <a:t>デフォルト値</a:t>
            </a:r>
            <a:r>
              <a:rPr lang="en-US" altLang="ja-JP" sz="1400" dirty="0"/>
              <a:t>: super</a:t>
            </a:r>
            <a:r>
              <a:rPr lang="en-US" altLang="ja-JP" sz="1400" dirty="0" smtClean="0"/>
              <a:t>)</a:t>
            </a:r>
            <a:br>
              <a:rPr lang="en-US" altLang="ja-JP" sz="1400" dirty="0" smtClean="0"/>
            </a:br>
            <a:r>
              <a:rPr lang="ja-JP" altLang="en-US" sz="1400" dirty="0" smtClean="0"/>
              <a:t>状態</a:t>
            </a:r>
            <a:r>
              <a:rPr lang="ja-JP" altLang="en-US" sz="1400" dirty="0"/>
              <a:t>取得 </a:t>
            </a:r>
            <a:r>
              <a:rPr lang="en-US" altLang="ja-JP" sz="1400" dirty="0"/>
              <a:t>HTTP API </a:t>
            </a:r>
            <a:r>
              <a:rPr lang="ja-JP" altLang="en-US" sz="1400" dirty="0"/>
              <a:t>で統計情報を取得する際の </a:t>
            </a:r>
            <a:r>
              <a:rPr lang="en-US" altLang="ja-JP" sz="1400" dirty="0"/>
              <a:t>Query String </a:t>
            </a:r>
            <a:r>
              <a:rPr lang="ja-JP" altLang="en-US" sz="1400" dirty="0"/>
              <a:t>のパスワードである。</a:t>
            </a:r>
          </a:p>
          <a:p>
            <a:pPr marL="285750" indent="-285750">
              <a:buFont typeface="Arial" panose="020B0604020202020204" pitchFamily="34" charset="0"/>
              <a:buChar char="•"/>
            </a:pPr>
            <a:r>
              <a:rPr lang="en-US" altLang="ja-JP" sz="1400" dirty="0" err="1"/>
              <a:t>QueryPassword_Gates</a:t>
            </a:r>
            <a:r>
              <a:rPr lang="en-US" altLang="ja-JP" sz="1400" dirty="0"/>
              <a:t>    (</a:t>
            </a:r>
            <a:r>
              <a:rPr lang="ja-JP" altLang="en-US" sz="1400" dirty="0"/>
              <a:t>デフォルト値</a:t>
            </a:r>
            <a:r>
              <a:rPr lang="en-US" altLang="ja-JP" sz="1400" dirty="0"/>
              <a:t>: super</a:t>
            </a:r>
            <a:r>
              <a:rPr lang="en-US" altLang="ja-JP" sz="1400" dirty="0" smtClean="0"/>
              <a:t>)</a:t>
            </a:r>
            <a:br>
              <a:rPr lang="en-US" altLang="ja-JP" sz="1400" dirty="0" smtClean="0"/>
            </a:br>
            <a:r>
              <a:rPr lang="ja-JP" altLang="en-US" sz="1400" dirty="0" smtClean="0"/>
              <a:t>状態</a:t>
            </a:r>
            <a:r>
              <a:rPr lang="ja-JP" altLang="en-US" sz="1400" dirty="0"/>
              <a:t>取得 </a:t>
            </a:r>
            <a:r>
              <a:rPr lang="en-US" altLang="ja-JP" sz="1400" dirty="0"/>
              <a:t>HTTP API </a:t>
            </a:r>
            <a:r>
              <a:rPr lang="ja-JP" altLang="en-US" sz="1400" dirty="0"/>
              <a:t>で中継ゲートウェイ一覧を取得する際の </a:t>
            </a:r>
            <a:r>
              <a:rPr lang="en-US" altLang="ja-JP" sz="1400" dirty="0"/>
              <a:t>Query String </a:t>
            </a:r>
            <a:r>
              <a:rPr lang="ja-JP" altLang="en-US" sz="1400" dirty="0"/>
              <a:t>のパスワードである。</a:t>
            </a:r>
          </a:p>
          <a:p>
            <a:pPr marL="285750" indent="-285750">
              <a:buFont typeface="Arial" panose="020B0604020202020204" pitchFamily="34" charset="0"/>
              <a:buChar char="•"/>
            </a:pPr>
            <a:r>
              <a:rPr lang="en-US" altLang="ja-JP" sz="1400" dirty="0" err="1"/>
              <a:t>QueryPassword_Sessions</a:t>
            </a:r>
            <a:r>
              <a:rPr lang="en-US" altLang="ja-JP" sz="1400" dirty="0"/>
              <a:t>    (</a:t>
            </a:r>
            <a:r>
              <a:rPr lang="ja-JP" altLang="en-US" sz="1400" dirty="0"/>
              <a:t>デフォルト値</a:t>
            </a:r>
            <a:r>
              <a:rPr lang="en-US" altLang="ja-JP" sz="1400" dirty="0"/>
              <a:t>: super</a:t>
            </a:r>
            <a:r>
              <a:rPr lang="en-US" altLang="ja-JP" sz="1400" dirty="0" smtClean="0"/>
              <a:t>)</a:t>
            </a:r>
            <a:br>
              <a:rPr lang="en-US" altLang="ja-JP" sz="1400" dirty="0" smtClean="0"/>
            </a:br>
            <a:r>
              <a:rPr lang="ja-JP" altLang="en-US" sz="1400" dirty="0" smtClean="0"/>
              <a:t>状態</a:t>
            </a:r>
            <a:r>
              <a:rPr lang="ja-JP" altLang="en-US" sz="1400" dirty="0"/>
              <a:t>取得 </a:t>
            </a:r>
            <a:r>
              <a:rPr lang="en-US" altLang="ja-JP" sz="1400" dirty="0"/>
              <a:t>HTTP API </a:t>
            </a:r>
            <a:r>
              <a:rPr lang="ja-JP" altLang="en-US" sz="1400" dirty="0"/>
              <a:t>でサーバーセッション一覧を取得する際の </a:t>
            </a:r>
            <a:r>
              <a:rPr lang="en-US" altLang="ja-JP" sz="1400" dirty="0"/>
              <a:t>Query String </a:t>
            </a:r>
            <a:r>
              <a:rPr lang="ja-JP" altLang="en-US" sz="1400" dirty="0"/>
              <a:t>のパスワードである。</a:t>
            </a:r>
          </a:p>
          <a:p>
            <a:pPr marL="285750" indent="-285750">
              <a:buFont typeface="Arial" panose="020B0604020202020204" pitchFamily="34" charset="0"/>
              <a:buChar char="•"/>
            </a:pPr>
            <a:r>
              <a:rPr lang="en-US" altLang="ja-JP" sz="1400" dirty="0" err="1"/>
              <a:t>AllowedProxyIpAcl</a:t>
            </a:r>
            <a:r>
              <a:rPr lang="en-US" altLang="ja-JP" sz="1400" dirty="0"/>
              <a:t>    (</a:t>
            </a:r>
            <a:r>
              <a:rPr lang="ja-JP" altLang="en-US" sz="1400" dirty="0"/>
              <a:t>デフォルト値</a:t>
            </a:r>
            <a:r>
              <a:rPr lang="en-US" altLang="ja-JP" sz="1400" dirty="0"/>
              <a:t>: 127.0.0.0/8</a:t>
            </a:r>
            <a:r>
              <a:rPr lang="en-US" altLang="ja-JP" sz="1400" dirty="0" smtClean="0"/>
              <a:t>)</a:t>
            </a:r>
            <a:br>
              <a:rPr lang="en-US" altLang="ja-JP" sz="1400" dirty="0" smtClean="0"/>
            </a:br>
            <a:r>
              <a:rPr lang="ja-JP" altLang="en-US" sz="1400" dirty="0" smtClean="0"/>
              <a:t>これ</a:t>
            </a:r>
            <a:r>
              <a:rPr lang="ja-JP" altLang="en-US" sz="1400" dirty="0"/>
              <a:t>はシン・テレワークシステム パブリック版および </a:t>
            </a:r>
            <a:r>
              <a:rPr lang="en-US" altLang="ja-JP" sz="1400" dirty="0"/>
              <a:t>LGWAN </a:t>
            </a:r>
            <a:r>
              <a:rPr lang="ja-JP" altLang="en-US" sz="1400" dirty="0"/>
              <a:t>版のために定義された値であり、本ドキュメントの対象外である。</a:t>
            </a:r>
          </a:p>
          <a:p>
            <a:pPr marL="285750" indent="-285750">
              <a:buFont typeface="Arial" panose="020B0604020202020204" pitchFamily="34" charset="0"/>
              <a:buChar char="•"/>
            </a:pPr>
            <a:r>
              <a:rPr lang="en-US" altLang="ja-JP" sz="1400" dirty="0" err="1"/>
              <a:t>ControllerRecordStatIntervalMsecs</a:t>
            </a:r>
            <a:r>
              <a:rPr lang="en-US" altLang="ja-JP" sz="1400" dirty="0"/>
              <a:t>    (</a:t>
            </a:r>
            <a:r>
              <a:rPr lang="ja-JP" altLang="en-US" sz="1400" dirty="0"/>
              <a:t>デフォルト値</a:t>
            </a:r>
            <a:r>
              <a:rPr lang="en-US" altLang="ja-JP" sz="1400" dirty="0"/>
              <a:t>: 600000</a:t>
            </a:r>
            <a:r>
              <a:rPr lang="en-US" altLang="ja-JP" sz="1400" dirty="0" smtClean="0"/>
              <a:t>)</a:t>
            </a:r>
            <a:br>
              <a:rPr lang="en-US" altLang="ja-JP" sz="1400" dirty="0" smtClean="0"/>
            </a:br>
            <a:r>
              <a:rPr lang="ja-JP" altLang="en-US" sz="1400" dirty="0" smtClean="0"/>
              <a:t>コントローラ</a:t>
            </a:r>
            <a:r>
              <a:rPr lang="ja-JP" altLang="en-US" sz="1400" dirty="0"/>
              <a:t>は</a:t>
            </a:r>
            <a:r>
              <a:rPr lang="ja-JP" altLang="en-US" sz="1400" dirty="0" smtClean="0"/>
              <a:t>、主要な統計</a:t>
            </a:r>
            <a:r>
              <a:rPr lang="ja-JP" altLang="en-US" sz="1400" dirty="0"/>
              <a:t>情報を定期的にデータベースの </a:t>
            </a:r>
            <a:r>
              <a:rPr lang="en-US" altLang="ja-JP" sz="1400" dirty="0"/>
              <a:t>STAT </a:t>
            </a:r>
            <a:r>
              <a:rPr lang="ja-JP" altLang="en-US" sz="1400" dirty="0"/>
              <a:t>テーブルに保存する。その保存間隔である。デフォルトでは </a:t>
            </a:r>
            <a:r>
              <a:rPr lang="en-US" altLang="ja-JP" sz="1400" dirty="0"/>
              <a:t>10 </a:t>
            </a:r>
            <a:r>
              <a:rPr lang="ja-JP" altLang="en-US" sz="1400" dirty="0"/>
              <a:t>分である。</a:t>
            </a:r>
            <a:endParaRPr kumimoji="1" lang="ja-JP" altLang="en-US" sz="1400" dirty="0"/>
          </a:p>
        </p:txBody>
      </p:sp>
    </p:spTree>
    <p:extLst>
      <p:ext uri="{BB962C8B-B14F-4D97-AF65-F5344CB8AC3E}">
        <p14:creationId xmlns:p14="http://schemas.microsoft.com/office/powerpoint/2010/main" val="102755155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433706"/>
          </a:xfrm>
        </p:spPr>
        <p:txBody>
          <a:bodyPr/>
          <a:lstStyle/>
          <a:p>
            <a:r>
              <a:rPr lang="en-US" altLang="ja-JP" sz="2000" b="1" dirty="0"/>
              <a:t>https://&lt;</a:t>
            </a:r>
            <a:r>
              <a:rPr lang="ja-JP" altLang="en-US" sz="2000" b="1" dirty="0"/>
              <a:t>コントローラの</a:t>
            </a:r>
            <a:r>
              <a:rPr lang="en-US" altLang="ja-JP" sz="2000" b="1" dirty="0"/>
              <a:t>IP</a:t>
            </a:r>
            <a:r>
              <a:rPr lang="ja-JP" altLang="en-US" sz="2000" b="1" dirty="0"/>
              <a:t>アドレス</a:t>
            </a:r>
            <a:r>
              <a:rPr lang="en-US" altLang="ja-JP" sz="2000" b="1" dirty="0"/>
              <a:t>&gt;/</a:t>
            </a:r>
            <a:r>
              <a:rPr lang="en-US" altLang="ja-JP" sz="2000" b="1" dirty="0" err="1" smtClean="0"/>
              <a:t>thincontrol</a:t>
            </a:r>
            <a:r>
              <a:rPr lang="en-US" altLang="ja-JP" sz="2000" b="1" dirty="0" smtClean="0"/>
              <a:t>/</a:t>
            </a:r>
            <a:r>
              <a:rPr lang="en-US" altLang="ja-JP" sz="2000" b="1" dirty="0" err="1" smtClean="0"/>
              <a:t>api</a:t>
            </a:r>
            <a:r>
              <a:rPr lang="en-US" altLang="ja-JP" sz="2000" b="1" dirty="0" smtClean="0"/>
              <a:t>/</a:t>
            </a:r>
            <a:r>
              <a:rPr lang="en-US" altLang="ja-JP" sz="2000" b="1" dirty="0" err="1" smtClean="0"/>
              <a:t>gates?password</a:t>
            </a:r>
            <a:r>
              <a:rPr lang="en-US" altLang="ja-JP" sz="2000" b="1" dirty="0" smtClean="0"/>
              <a:t>=</a:t>
            </a:r>
            <a:r>
              <a:rPr lang="en-US" altLang="ja-JP" sz="2000" b="1" dirty="0" smtClean="0">
                <a:solidFill>
                  <a:srgbClr val="FF0000"/>
                </a:solidFill>
              </a:rPr>
              <a:t>super</a:t>
            </a:r>
            <a:r>
              <a:rPr lang="en-US" altLang="ja-JP" sz="2000" dirty="0"/>
              <a:t/>
            </a:r>
            <a:br>
              <a:rPr lang="en-US" altLang="ja-JP" sz="2000" dirty="0"/>
            </a:br>
            <a:r>
              <a:rPr lang="ja-JP" altLang="en-US" sz="2000" dirty="0"/>
              <a:t>で</a:t>
            </a:r>
            <a:r>
              <a:rPr lang="ja-JP" altLang="en-US" sz="2000" dirty="0" smtClean="0"/>
              <a:t>、そのコントローラが認識している中継ゲートウェイの一覧を </a:t>
            </a:r>
            <a:r>
              <a:rPr lang="en-US" altLang="ja-JP" sz="2000" dirty="0" smtClean="0"/>
              <a:t>JSON </a:t>
            </a:r>
            <a:r>
              <a:rPr lang="ja-JP" altLang="en-US" sz="2000" dirty="0" smtClean="0"/>
              <a:t>形式で</a:t>
            </a:r>
            <a:r>
              <a:rPr lang="ja-JP" altLang="en-US" sz="2000" dirty="0"/>
              <a:t>取得できる。</a:t>
            </a:r>
            <a:endParaRPr lang="en-US" altLang="ja-JP" sz="2000" dirty="0"/>
          </a:p>
          <a:p>
            <a:pPr lvl="1"/>
            <a:r>
              <a:rPr lang="en-US" altLang="ja-JP" sz="1800" b="1" dirty="0">
                <a:solidFill>
                  <a:srgbClr val="FF0000"/>
                </a:solidFill>
              </a:rPr>
              <a:t>super</a:t>
            </a:r>
            <a:r>
              <a:rPr lang="en-US" altLang="ja-JP" sz="1800" dirty="0"/>
              <a:t> </a:t>
            </a:r>
            <a:r>
              <a:rPr lang="ja-JP" altLang="en-US" sz="1800" dirty="0"/>
              <a:t>の部分のパスワードは、デフォルト例である。設定変数「</a:t>
            </a:r>
            <a:r>
              <a:rPr lang="en-US" altLang="ja-JP" sz="1800" dirty="0" err="1" smtClean="0"/>
              <a:t>QueryPassword_Gates</a:t>
            </a:r>
            <a:r>
              <a:rPr lang="ja-JP" altLang="en-US" sz="1800" dirty="0" smtClean="0"/>
              <a:t>」</a:t>
            </a:r>
            <a:r>
              <a:rPr lang="ja-JP" altLang="en-US" sz="1800" dirty="0"/>
              <a:t>で変更可能である。</a:t>
            </a:r>
            <a:br>
              <a:rPr lang="ja-JP" altLang="en-US" sz="1800" dirty="0"/>
            </a:br>
            <a:r>
              <a:rPr lang="ja-JP" altLang="en-US" sz="1800" dirty="0"/>
              <a:t>詳しくは、</a:t>
            </a:r>
            <a:r>
              <a:rPr lang="en-US" altLang="ja-JP" sz="1800" dirty="0"/>
              <a:t>8-14 </a:t>
            </a:r>
            <a:r>
              <a:rPr lang="ja-JP" altLang="en-US" sz="1800" dirty="0"/>
              <a:t>を参照すること。</a:t>
            </a:r>
            <a:endParaRPr lang="en-US" altLang="ja-JP" sz="1800" dirty="0"/>
          </a:p>
          <a:p>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163</a:t>
            </a:fld>
            <a:endParaRPr kumimoji="1" lang="ja-JP" altLang="en-US" dirty="0"/>
          </a:p>
        </p:txBody>
      </p:sp>
      <p:sp>
        <p:nvSpPr>
          <p:cNvPr id="4" name="タイトル 3"/>
          <p:cNvSpPr>
            <a:spLocks noGrp="1"/>
          </p:cNvSpPr>
          <p:nvPr>
            <p:ph type="title"/>
          </p:nvPr>
        </p:nvSpPr>
        <p:spPr/>
        <p:txBody>
          <a:bodyPr>
            <a:noAutofit/>
          </a:bodyPr>
          <a:lstStyle/>
          <a:p>
            <a:r>
              <a:rPr kumimoji="1" lang="en-US" altLang="ja-JP" sz="2800" dirty="0" smtClean="0"/>
              <a:t>8-15.</a:t>
            </a:r>
            <a:r>
              <a:rPr lang="ja-JP" altLang="en-US" sz="2800" dirty="0"/>
              <a:t> </a:t>
            </a:r>
            <a:r>
              <a:rPr lang="ja-JP" altLang="en-US" sz="2800" dirty="0" smtClean="0"/>
              <a:t>中継ゲートウェイの一覧および接続されているサーバーセッションの一覧の </a:t>
            </a:r>
            <a:r>
              <a:rPr lang="en-US" altLang="ja-JP" sz="2800" dirty="0" smtClean="0"/>
              <a:t>HTTP API </a:t>
            </a:r>
            <a:r>
              <a:rPr lang="ja-JP" altLang="en-US" sz="2800" dirty="0" err="1" smtClean="0"/>
              <a:t>での</a:t>
            </a:r>
            <a:r>
              <a:rPr lang="ja-JP" altLang="en-US" sz="2800" dirty="0" smtClean="0"/>
              <a:t>取得</a:t>
            </a:r>
            <a:endParaRPr kumimoji="1" lang="ja-JP" altLang="en-US" sz="2800" dirty="0"/>
          </a:p>
        </p:txBody>
      </p:sp>
      <p:pic>
        <p:nvPicPr>
          <p:cNvPr id="6" name="図 5"/>
          <p:cNvPicPr>
            <a:picLocks noChangeAspect="1"/>
          </p:cNvPicPr>
          <p:nvPr/>
        </p:nvPicPr>
        <p:blipFill>
          <a:blip r:embed="rId2"/>
          <a:stretch>
            <a:fillRect/>
          </a:stretch>
        </p:blipFill>
        <p:spPr>
          <a:xfrm>
            <a:off x="1506098" y="2372970"/>
            <a:ext cx="6936335" cy="4171794"/>
          </a:xfrm>
          <a:prstGeom prst="rect">
            <a:avLst/>
          </a:prstGeom>
        </p:spPr>
      </p:pic>
      <p:sp>
        <p:nvSpPr>
          <p:cNvPr id="7" name="テキスト ボックス 6"/>
          <p:cNvSpPr txBox="1"/>
          <p:nvPr/>
        </p:nvSpPr>
        <p:spPr>
          <a:xfrm>
            <a:off x="8610600" y="5076497"/>
            <a:ext cx="2511972" cy="369332"/>
          </a:xfrm>
          <a:prstGeom prst="rect">
            <a:avLst/>
          </a:prstGeom>
          <a:noFill/>
        </p:spPr>
        <p:txBody>
          <a:bodyPr wrap="square" rtlCol="0">
            <a:spAutoFit/>
          </a:bodyPr>
          <a:lstStyle/>
          <a:p>
            <a:r>
              <a:rPr kumimoji="1" lang="ja-JP" altLang="en-US" dirty="0" smtClean="0"/>
              <a:t>値の解説は、次ページ。</a:t>
            </a:r>
            <a:endParaRPr kumimoji="1" lang="ja-JP" altLang="en-US" dirty="0"/>
          </a:p>
        </p:txBody>
      </p:sp>
    </p:spTree>
    <p:extLst>
      <p:ext uri="{BB962C8B-B14F-4D97-AF65-F5344CB8AC3E}">
        <p14:creationId xmlns:p14="http://schemas.microsoft.com/office/powerpoint/2010/main" val="2804303938"/>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164</a:t>
            </a:fld>
            <a:endParaRPr kumimoji="1" lang="ja-JP" altLang="en-US" dirty="0"/>
          </a:p>
        </p:txBody>
      </p:sp>
      <p:sp>
        <p:nvSpPr>
          <p:cNvPr id="4" name="タイトル 3"/>
          <p:cNvSpPr>
            <a:spLocks noGrp="1"/>
          </p:cNvSpPr>
          <p:nvPr>
            <p:ph type="title"/>
          </p:nvPr>
        </p:nvSpPr>
        <p:spPr/>
        <p:txBody>
          <a:bodyPr>
            <a:normAutofit fontScale="90000"/>
          </a:bodyPr>
          <a:lstStyle/>
          <a:p>
            <a:r>
              <a:rPr lang="ja-JP" altLang="en-US" dirty="0"/>
              <a:t>中継ゲートウェイの</a:t>
            </a:r>
            <a:r>
              <a:rPr lang="ja-JP" altLang="en-US" dirty="0" smtClean="0"/>
              <a:t>一覧の値の解説</a:t>
            </a:r>
            <a:endParaRPr kumimoji="1" lang="ja-JP" altLang="en-US" dirty="0"/>
          </a:p>
        </p:txBody>
      </p:sp>
      <p:sp>
        <p:nvSpPr>
          <p:cNvPr id="5" name="テキスト ボックス 4"/>
          <p:cNvSpPr txBox="1"/>
          <p:nvPr/>
        </p:nvSpPr>
        <p:spPr>
          <a:xfrm>
            <a:off x="332741" y="966943"/>
            <a:ext cx="11280228" cy="5693866"/>
          </a:xfrm>
          <a:prstGeom prst="rect">
            <a:avLst/>
          </a:prstGeom>
          <a:solidFill>
            <a:srgbClr val="FFFFCC"/>
          </a:solidFill>
        </p:spPr>
        <p:txBody>
          <a:bodyPr wrap="square" rtlCol="0">
            <a:spAutoFit/>
          </a:bodyPr>
          <a:lstStyle/>
          <a:p>
            <a:pPr marL="285750" indent="-285750">
              <a:buFont typeface="Arial" panose="020B0604020202020204" pitchFamily="34" charset="0"/>
              <a:buChar char="•"/>
            </a:pPr>
            <a:r>
              <a:rPr lang="en-US" altLang="ja-JP" sz="1400" dirty="0" err="1"/>
              <a:t>GateId</a:t>
            </a:r>
            <a:r>
              <a:rPr lang="en-US" altLang="ja-JP" sz="1400" dirty="0"/>
              <a:t>: </a:t>
            </a:r>
            <a:r>
              <a:rPr lang="ja-JP" altLang="en-US" sz="1400" dirty="0"/>
              <a:t>起動している中継ゲートウェイのインスタンスを一意に表す乱数文字列である。</a:t>
            </a:r>
          </a:p>
          <a:p>
            <a:pPr marL="285750" indent="-285750">
              <a:buFont typeface="Arial" panose="020B0604020202020204" pitchFamily="34" charset="0"/>
              <a:buChar char="•"/>
            </a:pPr>
            <a:r>
              <a:rPr lang="en-US" altLang="ja-JP" sz="1400" dirty="0" err="1"/>
              <a:t>IpAddress</a:t>
            </a:r>
            <a:r>
              <a:rPr lang="en-US" altLang="ja-JP" sz="1400" dirty="0"/>
              <a:t>: </a:t>
            </a:r>
            <a:r>
              <a:rPr lang="ja-JP" altLang="en-US" sz="1400" dirty="0"/>
              <a:t>中継ゲートウェイの </a:t>
            </a:r>
            <a:r>
              <a:rPr lang="en-US" altLang="ja-JP" sz="1400" dirty="0"/>
              <a:t>IPv4 </a:t>
            </a:r>
            <a:r>
              <a:rPr lang="ja-JP" altLang="en-US" sz="1400" dirty="0"/>
              <a:t>アドレス。</a:t>
            </a:r>
          </a:p>
          <a:p>
            <a:pPr marL="285750" indent="-285750">
              <a:buFont typeface="Arial" panose="020B0604020202020204" pitchFamily="34" charset="0"/>
              <a:buChar char="•"/>
            </a:pPr>
            <a:r>
              <a:rPr lang="en-US" altLang="ja-JP" sz="1400" dirty="0"/>
              <a:t>Port: </a:t>
            </a:r>
            <a:r>
              <a:rPr lang="ja-JP" altLang="en-US" sz="1400" dirty="0"/>
              <a:t>中継ゲートウェイが </a:t>
            </a:r>
            <a:r>
              <a:rPr lang="en-US" altLang="ja-JP" sz="1400" dirty="0"/>
              <a:t>ThinGate.ini </a:t>
            </a:r>
            <a:r>
              <a:rPr lang="ja-JP" altLang="en-US" sz="1400" dirty="0"/>
              <a:t>で主張している </a:t>
            </a:r>
            <a:r>
              <a:rPr lang="en-US" altLang="ja-JP" sz="1400" dirty="0" err="1"/>
              <a:t>ListenPort</a:t>
            </a:r>
            <a:r>
              <a:rPr lang="en-US" altLang="ja-JP" sz="1400" dirty="0"/>
              <a:t> </a:t>
            </a:r>
            <a:r>
              <a:rPr lang="ja-JP" altLang="en-US" sz="1400" dirty="0"/>
              <a:t>番号。</a:t>
            </a:r>
          </a:p>
          <a:p>
            <a:pPr marL="285750" indent="-285750">
              <a:buFont typeface="Arial" panose="020B0604020202020204" pitchFamily="34" charset="0"/>
              <a:buChar char="•"/>
            </a:pPr>
            <a:r>
              <a:rPr lang="en-US" altLang="ja-JP" sz="1400" dirty="0" err="1"/>
              <a:t>HostName</a:t>
            </a:r>
            <a:r>
              <a:rPr lang="en-US" altLang="ja-JP" sz="1400" dirty="0"/>
              <a:t>: </a:t>
            </a:r>
            <a:r>
              <a:rPr lang="ja-JP" altLang="en-US" sz="1400" dirty="0"/>
              <a:t>中継ゲートウェイの </a:t>
            </a:r>
            <a:r>
              <a:rPr lang="en-US" altLang="ja-JP" sz="1400" dirty="0"/>
              <a:t>IP </a:t>
            </a:r>
            <a:r>
              <a:rPr lang="ja-JP" altLang="en-US" sz="1400" dirty="0"/>
              <a:t>アドレスを逆引きした </a:t>
            </a:r>
            <a:r>
              <a:rPr lang="en-US" altLang="ja-JP" sz="1400" dirty="0"/>
              <a:t>DNS FQDN</a:t>
            </a:r>
            <a:r>
              <a:rPr lang="ja-JP" altLang="en-US" sz="1400" dirty="0" err="1"/>
              <a:t>。</a:t>
            </a:r>
            <a:endParaRPr lang="ja-JP" altLang="en-US" sz="1400" dirty="0"/>
          </a:p>
          <a:p>
            <a:pPr marL="285750" indent="-285750">
              <a:buFont typeface="Arial" panose="020B0604020202020204" pitchFamily="34" charset="0"/>
              <a:buChar char="•"/>
            </a:pPr>
            <a:r>
              <a:rPr lang="en-US" altLang="ja-JP" sz="1400" dirty="0"/>
              <a:t>Performance: </a:t>
            </a:r>
            <a:r>
              <a:rPr lang="ja-JP" altLang="en-US" sz="1400" dirty="0"/>
              <a:t>中継ゲートウェイの性能基準値。</a:t>
            </a:r>
          </a:p>
          <a:p>
            <a:pPr marL="285750" indent="-285750">
              <a:buFont typeface="Arial" panose="020B0604020202020204" pitchFamily="34" charset="0"/>
              <a:buChar char="•"/>
            </a:pPr>
            <a:r>
              <a:rPr lang="en-US" altLang="ja-JP" sz="1400" dirty="0" err="1"/>
              <a:t>NumSessions</a:t>
            </a:r>
            <a:r>
              <a:rPr lang="en-US" altLang="ja-JP" sz="1400" dirty="0"/>
              <a:t>: </a:t>
            </a:r>
            <a:r>
              <a:rPr lang="ja-JP" altLang="en-US" sz="1400" dirty="0"/>
              <a:t>この中継ゲートウェイが現在有しているサーバーセッション数。</a:t>
            </a:r>
          </a:p>
          <a:p>
            <a:pPr marL="285750" indent="-285750">
              <a:buFont typeface="Arial" panose="020B0604020202020204" pitchFamily="34" charset="0"/>
              <a:buChar char="•"/>
            </a:pPr>
            <a:r>
              <a:rPr lang="en-US" altLang="ja-JP" sz="1400" dirty="0"/>
              <a:t>Build: </a:t>
            </a:r>
            <a:r>
              <a:rPr lang="ja-JP" altLang="en-US" sz="1400" dirty="0"/>
              <a:t>この中継ゲートウェイの </a:t>
            </a:r>
            <a:r>
              <a:rPr lang="en-US" altLang="ja-JP" sz="1400" dirty="0" err="1"/>
              <a:t>src</a:t>
            </a:r>
            <a:r>
              <a:rPr lang="en-US" altLang="ja-JP" sz="1400" dirty="0"/>
              <a:t>/</a:t>
            </a:r>
            <a:r>
              <a:rPr lang="en-US" altLang="ja-JP" sz="1400" dirty="0" err="1"/>
              <a:t>Vars</a:t>
            </a:r>
            <a:r>
              <a:rPr lang="en-US" altLang="ja-JP" sz="1400" dirty="0"/>
              <a:t>/</a:t>
            </a:r>
            <a:r>
              <a:rPr lang="en-US" altLang="ja-JP" sz="1400" dirty="0" err="1"/>
              <a:t>VarsCurrentBuildInfo.h</a:t>
            </a:r>
            <a:r>
              <a:rPr lang="en-US" altLang="ja-JP" sz="1400" dirty="0"/>
              <a:t> </a:t>
            </a:r>
            <a:r>
              <a:rPr lang="ja-JP" altLang="en-US" sz="1400" dirty="0"/>
              <a:t>に記載されている </a:t>
            </a:r>
            <a:r>
              <a:rPr lang="en-US" altLang="ja-JP" sz="1400" dirty="0"/>
              <a:t>CEDAR_BUILD </a:t>
            </a:r>
            <a:r>
              <a:rPr lang="ja-JP" altLang="en-US" sz="1400" dirty="0"/>
              <a:t>の数値。</a:t>
            </a:r>
          </a:p>
          <a:p>
            <a:pPr marL="285750" indent="-285750">
              <a:buFont typeface="Arial" panose="020B0604020202020204" pitchFamily="34" charset="0"/>
              <a:buChar char="•"/>
            </a:pPr>
            <a:r>
              <a:rPr lang="en-US" altLang="ja-JP" sz="1400" dirty="0" err="1"/>
              <a:t>MacAddress</a:t>
            </a:r>
            <a:r>
              <a:rPr lang="en-US" altLang="ja-JP" sz="1400" dirty="0"/>
              <a:t>: </a:t>
            </a:r>
            <a:r>
              <a:rPr lang="ja-JP" altLang="en-US" sz="1400" dirty="0"/>
              <a:t>この中継ゲートウェイの </a:t>
            </a:r>
            <a:r>
              <a:rPr lang="en-US" altLang="ja-JP" sz="1400" dirty="0"/>
              <a:t>MAC </a:t>
            </a:r>
            <a:r>
              <a:rPr lang="ja-JP" altLang="en-US" sz="1400" dirty="0"/>
              <a:t>アドレス。複数の </a:t>
            </a:r>
            <a:r>
              <a:rPr lang="en-US" altLang="ja-JP" sz="1400" dirty="0"/>
              <a:t>Ethernet </a:t>
            </a:r>
            <a:r>
              <a:rPr lang="ja-JP" altLang="en-US" sz="1400" dirty="0"/>
              <a:t>インターフェイスがある場合は、デフォルトゲートウェイとの通信で利用されるインターフェイスの </a:t>
            </a:r>
            <a:r>
              <a:rPr lang="en-US" altLang="ja-JP" sz="1400" dirty="0"/>
              <a:t>MAC </a:t>
            </a:r>
            <a:r>
              <a:rPr lang="ja-JP" altLang="en-US" sz="1400" dirty="0"/>
              <a:t>アドレスが記載される。</a:t>
            </a:r>
          </a:p>
          <a:p>
            <a:pPr marL="285750" indent="-285750">
              <a:buFont typeface="Arial" panose="020B0604020202020204" pitchFamily="34" charset="0"/>
              <a:buChar char="•"/>
            </a:pPr>
            <a:r>
              <a:rPr lang="en-US" altLang="ja-JP" sz="1400" dirty="0" err="1"/>
              <a:t>OsInfo</a:t>
            </a:r>
            <a:r>
              <a:rPr lang="en-US" altLang="ja-JP" sz="1400" dirty="0"/>
              <a:t>: </a:t>
            </a:r>
            <a:r>
              <a:rPr lang="ja-JP" altLang="en-US" sz="1400" dirty="0"/>
              <a:t>この中継ゲートウェイの </a:t>
            </a:r>
            <a:r>
              <a:rPr lang="en-US" altLang="ja-JP" sz="1400" dirty="0"/>
              <a:t>OS </a:t>
            </a:r>
            <a:r>
              <a:rPr lang="ja-JP" altLang="en-US" sz="1400" dirty="0"/>
              <a:t>バージョン情報。</a:t>
            </a:r>
          </a:p>
          <a:p>
            <a:pPr marL="285750" indent="-285750">
              <a:buFont typeface="Arial" panose="020B0604020202020204" pitchFamily="34" charset="0"/>
              <a:buChar char="•"/>
            </a:pPr>
            <a:r>
              <a:rPr lang="en-US" altLang="ja-JP" sz="1400" dirty="0" err="1"/>
              <a:t>EstablishedDateTime</a:t>
            </a:r>
            <a:r>
              <a:rPr lang="en-US" altLang="ja-JP" sz="1400" dirty="0"/>
              <a:t>: </a:t>
            </a:r>
            <a:r>
              <a:rPr lang="ja-JP" altLang="en-US" sz="1400" dirty="0"/>
              <a:t>この中継ゲートウェイがコントローラに対して初めて接続確立 </a:t>
            </a:r>
            <a:r>
              <a:rPr lang="en-US" altLang="ja-JP" sz="1400" dirty="0"/>
              <a:t>(</a:t>
            </a:r>
            <a:r>
              <a:rPr lang="ja-JP" altLang="en-US" sz="1400" dirty="0"/>
              <a:t>最初のセッション一覧の報告</a:t>
            </a:r>
            <a:r>
              <a:rPr lang="en-US" altLang="ja-JP" sz="1400" dirty="0"/>
              <a:t>) </a:t>
            </a:r>
            <a:r>
              <a:rPr lang="ja-JP" altLang="en-US" sz="1400" dirty="0"/>
              <a:t>を行なった日時。ここで、「初めて」の定義は、コントローラ上の中継ゲートウェイの一覧にない状態で、中継ゲートウェイからの通信があったという意味である。</a:t>
            </a:r>
          </a:p>
          <a:p>
            <a:pPr marL="285750" indent="-285750">
              <a:buFont typeface="Arial" panose="020B0604020202020204" pitchFamily="34" charset="0"/>
              <a:buChar char="•"/>
            </a:pPr>
            <a:r>
              <a:rPr lang="en-US" altLang="ja-JP" sz="1400" dirty="0" err="1"/>
              <a:t>LastCommDateTime</a:t>
            </a:r>
            <a:r>
              <a:rPr lang="en-US" altLang="ja-JP" sz="1400" dirty="0"/>
              <a:t>: </a:t>
            </a:r>
            <a:r>
              <a:rPr lang="ja-JP" altLang="en-US" sz="1400" dirty="0"/>
              <a:t>この日時と現在時刻との間の時間が、コントローラの設定変数の </a:t>
            </a:r>
            <a:r>
              <a:rPr lang="en-US" altLang="ja-JP" sz="1400" dirty="0" err="1"/>
              <a:t>GateSettings_Int_ReportExpires</a:t>
            </a:r>
            <a:r>
              <a:rPr lang="en-US" altLang="ja-JP" sz="1400" dirty="0"/>
              <a:t> </a:t>
            </a:r>
            <a:r>
              <a:rPr lang="ja-JP" altLang="en-US" sz="1400" dirty="0"/>
              <a:t>で指定された間隔を超えた場合、コントローラ上の中継ゲートウェイの一覧から、中継ゲートウェイは削除される。</a:t>
            </a:r>
          </a:p>
          <a:p>
            <a:pPr marL="285750" indent="-285750">
              <a:buFont typeface="Arial" panose="020B0604020202020204" pitchFamily="34" charset="0"/>
              <a:buChar char="•"/>
            </a:pPr>
            <a:r>
              <a:rPr lang="en-US" altLang="ja-JP" sz="1400" dirty="0"/>
              <a:t>Expires: </a:t>
            </a:r>
            <a:r>
              <a:rPr lang="en-US" altLang="ja-JP" sz="1400" dirty="0" err="1"/>
              <a:t>LastCommDateTime</a:t>
            </a:r>
            <a:r>
              <a:rPr lang="en-US" altLang="ja-JP" sz="1400" dirty="0"/>
              <a:t> </a:t>
            </a:r>
            <a:r>
              <a:rPr lang="ja-JP" altLang="en-US" sz="1400" dirty="0"/>
              <a:t>に コントローラの設定変数の </a:t>
            </a:r>
            <a:r>
              <a:rPr lang="en-US" altLang="ja-JP" sz="1400" dirty="0" err="1"/>
              <a:t>GateSettings_Int_ReportExpires</a:t>
            </a:r>
            <a:r>
              <a:rPr lang="en-US" altLang="ja-JP" sz="1400" dirty="0"/>
              <a:t> </a:t>
            </a:r>
            <a:r>
              <a:rPr lang="ja-JP" altLang="en-US" sz="1400" dirty="0"/>
              <a:t>で指定された間隔を足した値。現在時刻がこの値を超えた場合、コントローラ上の中継ゲートウェイの一覧から、中継ゲートウェイは削除される。</a:t>
            </a:r>
          </a:p>
          <a:p>
            <a:pPr marL="285750" indent="-285750">
              <a:buFont typeface="Arial" panose="020B0604020202020204" pitchFamily="34" charset="0"/>
              <a:buChar char="•"/>
            </a:pPr>
            <a:r>
              <a:rPr lang="en-US" altLang="ja-JP" sz="1400" dirty="0" err="1"/>
              <a:t>NumComm</a:t>
            </a:r>
            <a:r>
              <a:rPr lang="en-US" altLang="ja-JP" sz="1400" dirty="0"/>
              <a:t>: </a:t>
            </a:r>
            <a:r>
              <a:rPr lang="ja-JP" altLang="en-US" sz="1400" dirty="0"/>
              <a:t>中継ゲートウェイからコントローラに対して </a:t>
            </a:r>
            <a:r>
              <a:rPr lang="en-US" altLang="ja-JP" sz="1400" dirty="0" err="1"/>
              <a:t>EstablishedDateTime</a:t>
            </a:r>
            <a:r>
              <a:rPr lang="en-US" altLang="ja-JP" sz="1400" dirty="0"/>
              <a:t> </a:t>
            </a:r>
            <a:r>
              <a:rPr lang="ja-JP" altLang="en-US" sz="1400" dirty="0"/>
              <a:t>以降に通信があった回数。</a:t>
            </a:r>
          </a:p>
          <a:p>
            <a:pPr marL="285750" indent="-285750">
              <a:buFont typeface="Arial" panose="020B0604020202020204" pitchFamily="34" charset="0"/>
              <a:buChar char="•"/>
            </a:pPr>
            <a:r>
              <a:rPr lang="en-US" altLang="ja-JP" sz="1400" dirty="0" err="1"/>
              <a:t>UltraCommitId</a:t>
            </a:r>
            <a:r>
              <a:rPr lang="en-US" altLang="ja-JP" sz="1400" dirty="0"/>
              <a:t>: </a:t>
            </a:r>
            <a:r>
              <a:rPr lang="ja-JP" altLang="en-US" sz="1400" dirty="0"/>
              <a:t>この中継ゲートウェイの </a:t>
            </a:r>
            <a:r>
              <a:rPr lang="en-US" altLang="ja-JP" sz="1400" dirty="0" err="1"/>
              <a:t>src</a:t>
            </a:r>
            <a:r>
              <a:rPr lang="en-US" altLang="ja-JP" sz="1400" dirty="0"/>
              <a:t>/</a:t>
            </a:r>
            <a:r>
              <a:rPr lang="en-US" altLang="ja-JP" sz="1400" dirty="0" err="1"/>
              <a:t>Vars</a:t>
            </a:r>
            <a:r>
              <a:rPr lang="en-US" altLang="ja-JP" sz="1400" dirty="0"/>
              <a:t>/</a:t>
            </a:r>
            <a:r>
              <a:rPr lang="en-US" altLang="ja-JP" sz="1400" dirty="0" err="1"/>
              <a:t>VarsCurrentBuildInfo.h</a:t>
            </a:r>
            <a:r>
              <a:rPr lang="en-US" altLang="ja-JP" sz="1400" dirty="0"/>
              <a:t> </a:t>
            </a:r>
            <a:r>
              <a:rPr lang="ja-JP" altLang="en-US" sz="1400" dirty="0"/>
              <a:t>に記載されている </a:t>
            </a:r>
            <a:r>
              <a:rPr lang="en-US" altLang="ja-JP" sz="1400" dirty="0"/>
              <a:t>ULTRA_COMMIT_ID </a:t>
            </a:r>
            <a:r>
              <a:rPr lang="ja-JP" altLang="en-US" sz="1400" dirty="0"/>
              <a:t>の文字列。</a:t>
            </a:r>
          </a:p>
          <a:p>
            <a:pPr marL="285750" indent="-285750">
              <a:buFont typeface="Arial" panose="020B0604020202020204" pitchFamily="34" charset="0"/>
              <a:buChar char="•"/>
            </a:pPr>
            <a:r>
              <a:rPr lang="en-US" altLang="ja-JP" sz="1400" dirty="0" err="1"/>
              <a:t>CurrentTime</a:t>
            </a:r>
            <a:r>
              <a:rPr lang="en-US" altLang="ja-JP" sz="1400" dirty="0"/>
              <a:t>: </a:t>
            </a:r>
            <a:r>
              <a:rPr lang="ja-JP" altLang="en-US" sz="1400" dirty="0"/>
              <a:t>この中継ゲートウェイを動作させている </a:t>
            </a:r>
            <a:r>
              <a:rPr lang="en-US" altLang="ja-JP" sz="1400" dirty="0"/>
              <a:t>OS </a:t>
            </a:r>
            <a:r>
              <a:rPr lang="ja-JP" altLang="en-US" sz="1400" dirty="0"/>
              <a:t>が中継ゲートウェイプロセスに対して提供している現在時刻。</a:t>
            </a:r>
          </a:p>
          <a:p>
            <a:pPr marL="285750" indent="-285750">
              <a:buFont typeface="Arial" panose="020B0604020202020204" pitchFamily="34" charset="0"/>
              <a:buChar char="•"/>
            </a:pPr>
            <a:r>
              <a:rPr lang="en-US" altLang="ja-JP" sz="1400" dirty="0" err="1"/>
              <a:t>BootTick</a:t>
            </a:r>
            <a:r>
              <a:rPr lang="en-US" altLang="ja-JP" sz="1400" dirty="0"/>
              <a:t>: </a:t>
            </a:r>
            <a:r>
              <a:rPr lang="ja-JP" altLang="en-US" sz="1400" dirty="0"/>
              <a:t>この中継ゲートウェイのプロセスが起動してから何ミリ秒経過しているか。</a:t>
            </a:r>
          </a:p>
          <a:p>
            <a:pPr marL="285750" indent="-285750">
              <a:buFont typeface="Arial" panose="020B0604020202020204" pitchFamily="34" charset="0"/>
              <a:buChar char="•"/>
            </a:pPr>
            <a:r>
              <a:rPr lang="en-US" altLang="ja-JP" sz="1400" dirty="0" err="1"/>
              <a:t>BootTime</a:t>
            </a:r>
            <a:r>
              <a:rPr lang="en-US" altLang="ja-JP" sz="1400" dirty="0"/>
              <a:t>: </a:t>
            </a:r>
            <a:r>
              <a:rPr lang="ja-JP" altLang="en-US" sz="1400" dirty="0"/>
              <a:t>この中継ゲートウェイのプロセスが起動した日時。</a:t>
            </a:r>
          </a:p>
          <a:p>
            <a:pPr marL="285750" indent="-285750">
              <a:buFont typeface="Arial" panose="020B0604020202020204" pitchFamily="34" charset="0"/>
              <a:buChar char="•"/>
            </a:pPr>
            <a:r>
              <a:rPr lang="en-US" altLang="ja-JP" sz="1400" dirty="0" err="1"/>
              <a:t>NumClients</a:t>
            </a:r>
            <a:r>
              <a:rPr lang="en-US" altLang="ja-JP" sz="1400" dirty="0"/>
              <a:t>: </a:t>
            </a:r>
            <a:r>
              <a:rPr lang="ja-JP" altLang="en-US" sz="1400" dirty="0"/>
              <a:t>この中継ゲートウェイに現在接続しているクライアントセッションの数。ただし、シン・テレワークシステム クライアントは、</a:t>
            </a:r>
            <a:r>
              <a:rPr lang="en-US" altLang="ja-JP" sz="1400" dirty="0"/>
              <a:t>RDP </a:t>
            </a:r>
            <a:r>
              <a:rPr lang="ja-JP" altLang="en-US" sz="1400" dirty="0"/>
              <a:t>接続の安定性のため、</a:t>
            </a:r>
            <a:r>
              <a:rPr lang="en-US" altLang="ja-JP" sz="1400" dirty="0"/>
              <a:t>1 </a:t>
            </a:r>
            <a:r>
              <a:rPr lang="ja-JP" altLang="en-US" sz="1400" dirty="0"/>
              <a:t>回の接続につき </a:t>
            </a:r>
            <a:r>
              <a:rPr lang="en-US" altLang="ja-JP" sz="1400" dirty="0"/>
              <a:t>3 </a:t>
            </a:r>
            <a:r>
              <a:rPr lang="ja-JP" altLang="en-US" sz="1400" dirty="0"/>
              <a:t>本程度のクライアントセッションを確立する。したがって、この値は、実際に接続しているクライアントのテレワークセッションの </a:t>
            </a:r>
            <a:r>
              <a:rPr lang="en-US" altLang="ja-JP" sz="1400" dirty="0"/>
              <a:t>3 </a:t>
            </a:r>
            <a:r>
              <a:rPr lang="ja-JP" altLang="en-US" sz="1400" dirty="0"/>
              <a:t>倍程度となる。</a:t>
            </a:r>
          </a:p>
          <a:p>
            <a:pPr marL="285750" indent="-285750">
              <a:buFont typeface="Arial" panose="020B0604020202020204" pitchFamily="34" charset="0"/>
              <a:buChar char="•"/>
            </a:pPr>
            <a:r>
              <a:rPr lang="en-US" altLang="ja-JP" sz="1400" dirty="0" err="1"/>
              <a:t>NumClientsUnique</a:t>
            </a:r>
            <a:r>
              <a:rPr lang="en-US" altLang="ja-JP" sz="1400" dirty="0"/>
              <a:t>: </a:t>
            </a:r>
            <a:r>
              <a:rPr lang="ja-JP" altLang="en-US" sz="1400" dirty="0"/>
              <a:t>この中継ゲートウェイに現在接続しているクライアントセッションの数。</a:t>
            </a:r>
            <a:r>
              <a:rPr lang="en-US" altLang="ja-JP" sz="1400" dirty="0" err="1"/>
              <a:t>NumClients</a:t>
            </a:r>
            <a:r>
              <a:rPr lang="en-US" altLang="ja-JP" sz="1400" dirty="0"/>
              <a:t> </a:t>
            </a:r>
            <a:r>
              <a:rPr lang="ja-JP" altLang="en-US" sz="1400" dirty="0"/>
              <a:t>と異なり、</a:t>
            </a:r>
            <a:r>
              <a:rPr lang="en-US" altLang="ja-JP" sz="1400" dirty="0"/>
              <a:t>1 </a:t>
            </a:r>
            <a:r>
              <a:rPr lang="ja-JP" altLang="en-US" sz="1400" dirty="0"/>
              <a:t>台のクライアントから </a:t>
            </a:r>
            <a:r>
              <a:rPr lang="en-US" altLang="ja-JP" sz="1400" dirty="0"/>
              <a:t>1 </a:t>
            </a:r>
            <a:r>
              <a:rPr lang="ja-JP" altLang="en-US" sz="1400" dirty="0"/>
              <a:t>台のサーバーへの接続で、内部的に複数のクライアントセッションが確立されていても、これらの重複は排除され、</a:t>
            </a:r>
            <a:r>
              <a:rPr lang="en-US" altLang="ja-JP" sz="1400" dirty="0"/>
              <a:t>1 </a:t>
            </a:r>
            <a:r>
              <a:rPr lang="ja-JP" altLang="en-US" sz="1400" dirty="0"/>
              <a:t>本としてカウントされる</a:t>
            </a:r>
            <a:r>
              <a:rPr lang="ja-JP" altLang="en-US" sz="1400" dirty="0" smtClean="0"/>
              <a:t>。</a:t>
            </a:r>
            <a:endParaRPr lang="ja-JP" altLang="en-US" sz="1400" dirty="0"/>
          </a:p>
        </p:txBody>
      </p:sp>
    </p:spTree>
    <p:extLst>
      <p:ext uri="{BB962C8B-B14F-4D97-AF65-F5344CB8AC3E}">
        <p14:creationId xmlns:p14="http://schemas.microsoft.com/office/powerpoint/2010/main" val="1384958655"/>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24858" y="552749"/>
            <a:ext cx="11545223" cy="5040890"/>
          </a:xfrm>
        </p:spPr>
        <p:txBody>
          <a:bodyPr/>
          <a:lstStyle/>
          <a:p>
            <a:r>
              <a:rPr lang="en-US" altLang="ja-JP" sz="2000" b="1" dirty="0"/>
              <a:t>https://&lt;</a:t>
            </a:r>
            <a:r>
              <a:rPr lang="ja-JP" altLang="en-US" sz="2000" b="1" dirty="0"/>
              <a:t>コントローラの</a:t>
            </a:r>
            <a:r>
              <a:rPr lang="en-US" altLang="ja-JP" sz="2000" b="1" dirty="0"/>
              <a:t>IP</a:t>
            </a:r>
            <a:r>
              <a:rPr lang="ja-JP" altLang="en-US" sz="2000" b="1" dirty="0"/>
              <a:t>アドレス</a:t>
            </a:r>
            <a:r>
              <a:rPr lang="en-US" altLang="ja-JP" sz="2000" b="1" dirty="0"/>
              <a:t>&gt;/</a:t>
            </a:r>
            <a:r>
              <a:rPr lang="en-US" altLang="ja-JP" sz="2000" b="1" dirty="0" err="1" smtClean="0"/>
              <a:t>thincontrol</a:t>
            </a:r>
            <a:r>
              <a:rPr lang="en-US" altLang="ja-JP" sz="2000" b="1" dirty="0" smtClean="0"/>
              <a:t>/</a:t>
            </a:r>
            <a:r>
              <a:rPr lang="en-US" altLang="ja-JP" sz="2000" b="1" dirty="0" err="1" smtClean="0"/>
              <a:t>api</a:t>
            </a:r>
            <a:r>
              <a:rPr lang="en-US" altLang="ja-JP" sz="2000" b="1" dirty="0" smtClean="0"/>
              <a:t>/</a:t>
            </a:r>
            <a:r>
              <a:rPr lang="en-US" altLang="ja-JP" sz="2000" b="1" dirty="0" err="1" smtClean="0"/>
              <a:t>sessions?password</a:t>
            </a:r>
            <a:r>
              <a:rPr lang="en-US" altLang="ja-JP" sz="2000" b="1" dirty="0" smtClean="0"/>
              <a:t>=</a:t>
            </a:r>
            <a:r>
              <a:rPr lang="en-US" altLang="ja-JP" sz="2000" b="1" dirty="0" smtClean="0">
                <a:solidFill>
                  <a:srgbClr val="FF0000"/>
                </a:solidFill>
              </a:rPr>
              <a:t>super</a:t>
            </a:r>
            <a:r>
              <a:rPr lang="en-US" altLang="ja-JP" sz="2000" dirty="0"/>
              <a:t/>
            </a:r>
            <a:br>
              <a:rPr lang="en-US" altLang="ja-JP" sz="2000" dirty="0"/>
            </a:br>
            <a:r>
              <a:rPr lang="ja-JP" altLang="en-US" sz="2000" dirty="0"/>
              <a:t>で</a:t>
            </a:r>
            <a:r>
              <a:rPr lang="ja-JP" altLang="en-US" sz="2000" dirty="0" smtClean="0"/>
              <a:t>、そのコントローラが認識している中継ゲートウェイごとのサーバーセッションの一覧を </a:t>
            </a:r>
            <a:r>
              <a:rPr lang="en-US" altLang="ja-JP" sz="2000" dirty="0" smtClean="0"/>
              <a:t>JSON </a:t>
            </a:r>
            <a:r>
              <a:rPr lang="ja-JP" altLang="en-US" sz="2000" dirty="0" smtClean="0"/>
              <a:t>形式で</a:t>
            </a:r>
            <a:r>
              <a:rPr lang="ja-JP" altLang="en-US" sz="2000" dirty="0"/>
              <a:t>取得できる。</a:t>
            </a:r>
            <a:endParaRPr lang="en-US" altLang="ja-JP" sz="2000" dirty="0"/>
          </a:p>
          <a:p>
            <a:pPr lvl="1"/>
            <a:r>
              <a:rPr lang="en-US" altLang="ja-JP" sz="1800" b="1" dirty="0">
                <a:solidFill>
                  <a:srgbClr val="FF0000"/>
                </a:solidFill>
              </a:rPr>
              <a:t>super</a:t>
            </a:r>
            <a:r>
              <a:rPr lang="en-US" altLang="ja-JP" sz="1800" dirty="0"/>
              <a:t> </a:t>
            </a:r>
            <a:r>
              <a:rPr lang="ja-JP" altLang="en-US" sz="1800" dirty="0"/>
              <a:t>の部分のパスワードは、デフォルト例である。設定変数「</a:t>
            </a:r>
            <a:r>
              <a:rPr lang="en-US" altLang="ja-JP" sz="1800" dirty="0" err="1" smtClean="0"/>
              <a:t>QueryPassword_Sessions</a:t>
            </a:r>
            <a:r>
              <a:rPr lang="ja-JP" altLang="en-US" sz="1800" dirty="0" smtClean="0"/>
              <a:t>」</a:t>
            </a:r>
            <a:r>
              <a:rPr lang="ja-JP" altLang="en-US" sz="1800" dirty="0"/>
              <a:t>で変更可能である。</a:t>
            </a:r>
            <a:br>
              <a:rPr lang="ja-JP" altLang="en-US" sz="1800" dirty="0"/>
            </a:br>
            <a:r>
              <a:rPr lang="ja-JP" altLang="en-US" sz="1800" dirty="0"/>
              <a:t>詳しくは、</a:t>
            </a:r>
            <a:r>
              <a:rPr lang="en-US" altLang="ja-JP" sz="1800" dirty="0"/>
              <a:t>8-14 </a:t>
            </a:r>
            <a:r>
              <a:rPr lang="ja-JP" altLang="en-US" sz="1800" dirty="0"/>
              <a:t>を参照すること。</a:t>
            </a:r>
            <a:endParaRPr lang="en-US" altLang="ja-JP" sz="1800" dirty="0"/>
          </a:p>
          <a:p>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165</a:t>
            </a:fld>
            <a:endParaRPr kumimoji="1" lang="ja-JP" altLang="en-US" dirty="0"/>
          </a:p>
        </p:txBody>
      </p:sp>
      <p:pic>
        <p:nvPicPr>
          <p:cNvPr id="7" name="図 6"/>
          <p:cNvPicPr>
            <a:picLocks noChangeAspect="1"/>
          </p:cNvPicPr>
          <p:nvPr/>
        </p:nvPicPr>
        <p:blipFill>
          <a:blip r:embed="rId2"/>
          <a:stretch>
            <a:fillRect/>
          </a:stretch>
        </p:blipFill>
        <p:spPr>
          <a:xfrm>
            <a:off x="1592811" y="2028333"/>
            <a:ext cx="6345128" cy="3816218"/>
          </a:xfrm>
          <a:prstGeom prst="rect">
            <a:avLst/>
          </a:prstGeom>
        </p:spPr>
      </p:pic>
      <p:sp>
        <p:nvSpPr>
          <p:cNvPr id="8" name="テキスト ボックス 7"/>
          <p:cNvSpPr txBox="1"/>
          <p:nvPr/>
        </p:nvSpPr>
        <p:spPr>
          <a:xfrm>
            <a:off x="8610600" y="5468866"/>
            <a:ext cx="2511972" cy="646331"/>
          </a:xfrm>
          <a:prstGeom prst="rect">
            <a:avLst/>
          </a:prstGeom>
          <a:noFill/>
        </p:spPr>
        <p:txBody>
          <a:bodyPr wrap="square" rtlCol="0">
            <a:spAutoFit/>
          </a:bodyPr>
          <a:lstStyle/>
          <a:p>
            <a:r>
              <a:rPr kumimoji="1" lang="ja-JP" altLang="en-US" dirty="0" smtClean="0"/>
              <a:t>セッションの値の内容は、</a:t>
            </a:r>
            <a:endParaRPr kumimoji="1" lang="en-US" altLang="ja-JP" dirty="0" smtClean="0"/>
          </a:p>
          <a:p>
            <a:r>
              <a:rPr kumimoji="1" lang="en-US" altLang="ja-JP" dirty="0" smtClean="0"/>
              <a:t>8-5 </a:t>
            </a:r>
            <a:r>
              <a:rPr kumimoji="1" lang="ja-JP" altLang="en-US" dirty="0" smtClean="0"/>
              <a:t>の説明と同一。</a:t>
            </a:r>
            <a:endParaRPr kumimoji="1" lang="ja-JP" altLang="en-US" dirty="0"/>
          </a:p>
        </p:txBody>
      </p:sp>
      <p:sp>
        <p:nvSpPr>
          <p:cNvPr id="9" name="テキスト ボックス 8"/>
          <p:cNvSpPr txBox="1"/>
          <p:nvPr/>
        </p:nvSpPr>
        <p:spPr>
          <a:xfrm>
            <a:off x="8610600" y="2272144"/>
            <a:ext cx="3174124" cy="2862322"/>
          </a:xfrm>
          <a:prstGeom prst="rect">
            <a:avLst/>
          </a:prstGeom>
          <a:noFill/>
        </p:spPr>
        <p:txBody>
          <a:bodyPr wrap="square" rtlCol="0">
            <a:spAutoFit/>
          </a:bodyPr>
          <a:lstStyle/>
          <a:p>
            <a:r>
              <a:rPr kumimoji="1" lang="en-US" altLang="ja-JP" dirty="0" smtClean="0"/>
              <a:t>JSON </a:t>
            </a:r>
            <a:r>
              <a:rPr kumimoji="1" lang="ja-JP" altLang="en-US" dirty="0" smtClean="0"/>
              <a:t>形式で、中継ゲートウェイの </a:t>
            </a:r>
            <a:r>
              <a:rPr kumimoji="1" lang="en-US" altLang="ja-JP" dirty="0" err="1" smtClean="0"/>
              <a:t>GateID</a:t>
            </a:r>
            <a:r>
              <a:rPr kumimoji="1" lang="en-US" altLang="ja-JP" dirty="0" smtClean="0"/>
              <a:t> (</a:t>
            </a:r>
            <a:r>
              <a:rPr kumimoji="1" lang="ja-JP" altLang="en-US" dirty="0" smtClean="0"/>
              <a:t>前ページ</a:t>
            </a:r>
            <a:r>
              <a:rPr kumimoji="1" lang="en-US" altLang="ja-JP" dirty="0" smtClean="0"/>
              <a:t>) </a:t>
            </a:r>
            <a:r>
              <a:rPr kumimoji="1" lang="ja-JP" altLang="en-US" dirty="0" smtClean="0"/>
              <a:t>の文字列をもとにした連想配列の中に、セッションの配列 </a:t>
            </a:r>
            <a:r>
              <a:rPr kumimoji="1" lang="en-US" altLang="ja-JP" dirty="0" smtClean="0"/>
              <a:t>(0 </a:t>
            </a:r>
            <a:r>
              <a:rPr kumimoji="1" lang="ja-JP" altLang="en-US" dirty="0" smtClean="0"/>
              <a:t>個以上</a:t>
            </a:r>
            <a:r>
              <a:rPr kumimoji="1" lang="en-US" altLang="ja-JP" dirty="0" smtClean="0"/>
              <a:t>) </a:t>
            </a:r>
            <a:r>
              <a:rPr kumimoji="1" lang="ja-JP" altLang="en-US" dirty="0" smtClean="0"/>
              <a:t>が含まれている。</a:t>
            </a:r>
            <a:endParaRPr kumimoji="1" lang="en-US" altLang="ja-JP" dirty="0" smtClean="0"/>
          </a:p>
          <a:p>
            <a:r>
              <a:rPr kumimoji="1" lang="ja-JP" altLang="en-US" dirty="0" smtClean="0"/>
              <a:t>たとえば、左の例の場合、</a:t>
            </a:r>
            <a:r>
              <a:rPr kumimoji="1" lang="en-US" altLang="ja-JP" dirty="0" smtClean="0"/>
              <a:t>2 </a:t>
            </a:r>
            <a:r>
              <a:rPr kumimoji="1" lang="ja-JP" altLang="en-US" dirty="0" smtClean="0"/>
              <a:t>台の中継ゲートウェイがあり、</a:t>
            </a:r>
            <a:r>
              <a:rPr kumimoji="1" lang="en-US" altLang="ja-JP" dirty="0" smtClean="0"/>
              <a:t>1 </a:t>
            </a:r>
            <a:r>
              <a:rPr kumimoji="1" lang="ja-JP" altLang="en-US" dirty="0" smtClean="0"/>
              <a:t>台目には </a:t>
            </a:r>
            <a:r>
              <a:rPr kumimoji="1" lang="en-US" altLang="ja-JP" dirty="0" smtClean="0"/>
              <a:t>1 </a:t>
            </a:r>
            <a:r>
              <a:rPr kumimoji="1" lang="ja-JP" altLang="en-US" dirty="0" smtClean="0"/>
              <a:t>個のセッションが、</a:t>
            </a:r>
            <a:r>
              <a:rPr kumimoji="1" lang="en-US" altLang="ja-JP" dirty="0" smtClean="0"/>
              <a:t>2 </a:t>
            </a:r>
            <a:r>
              <a:rPr kumimoji="1" lang="ja-JP" altLang="en-US" dirty="0" smtClean="0"/>
              <a:t>台目には </a:t>
            </a:r>
            <a:r>
              <a:rPr kumimoji="1" lang="en-US" altLang="ja-JP" dirty="0" smtClean="0"/>
              <a:t>0 </a:t>
            </a:r>
            <a:r>
              <a:rPr kumimoji="1" lang="ja-JP" altLang="en-US" dirty="0" smtClean="0"/>
              <a:t>個のセッションが存在することが分かる。</a:t>
            </a:r>
            <a:endParaRPr kumimoji="1" lang="ja-JP" altLang="en-US" dirty="0"/>
          </a:p>
        </p:txBody>
      </p:sp>
    </p:spTree>
    <p:extLst>
      <p:ext uri="{BB962C8B-B14F-4D97-AF65-F5344CB8AC3E}">
        <p14:creationId xmlns:p14="http://schemas.microsoft.com/office/powerpoint/2010/main" val="425212954"/>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5"/>
          <p:cNvSpPr>
            <a:spLocks noGrp="1"/>
          </p:cNvSpPr>
          <p:nvPr>
            <p:ph idx="1"/>
          </p:nvPr>
        </p:nvSpPr>
        <p:spPr>
          <a:xfrm>
            <a:off x="332741" y="1136073"/>
            <a:ext cx="11545223" cy="3254624"/>
          </a:xfrm>
        </p:spPr>
        <p:txBody>
          <a:bodyPr>
            <a:normAutofit fontScale="85000" lnSpcReduction="20000"/>
          </a:bodyPr>
          <a:lstStyle/>
          <a:p>
            <a:pPr>
              <a:lnSpc>
                <a:spcPct val="110000"/>
              </a:lnSpc>
            </a:pPr>
            <a:r>
              <a:rPr kumimoji="1" lang="ja-JP" altLang="en-US" sz="1800" dirty="0" smtClean="0"/>
              <a:t>本マニュアルのこれまでの部分では、コントローラおよび中継ゲートウェイシステムに対して「シン・テレワークシステム サーバー」を登録して利用可能にすることは、インストーラを有しているユーザーであれば誰でも可能である。</a:t>
            </a:r>
            <a:endParaRPr kumimoji="1" lang="en-US" altLang="ja-JP" sz="1800" dirty="0" smtClean="0"/>
          </a:p>
          <a:p>
            <a:pPr lvl="1">
              <a:lnSpc>
                <a:spcPct val="110000"/>
              </a:lnSpc>
            </a:pPr>
            <a:r>
              <a:rPr kumimoji="1" lang="ja-JP" altLang="en-US" sz="1600" dirty="0" smtClean="0"/>
              <a:t>厳密には、インストーラ内で記述する </a:t>
            </a:r>
            <a:r>
              <a:rPr kumimoji="1" lang="en-US" altLang="ja-JP" sz="1600" dirty="0" smtClean="0"/>
              <a:t>EntryPoint.dat</a:t>
            </a:r>
            <a:r>
              <a:rPr kumimoji="1" lang="ja-JP" altLang="en-US" sz="1600" dirty="0" smtClean="0"/>
              <a:t> ファイルの内容 </a:t>
            </a:r>
            <a:r>
              <a:rPr lang="en-US" altLang="ja-JP" sz="1600" dirty="0" smtClean="0"/>
              <a:t>(URL </a:t>
            </a:r>
            <a:r>
              <a:rPr lang="ja-JP" altLang="en-US" sz="1600" dirty="0" smtClean="0"/>
              <a:t>等</a:t>
            </a:r>
            <a:r>
              <a:rPr lang="en-US" altLang="ja-JP" sz="1600" dirty="0" smtClean="0"/>
              <a:t>)</a:t>
            </a:r>
            <a:r>
              <a:rPr lang="ja-JP" altLang="en-US" sz="1600" dirty="0" smtClean="0"/>
              <a:t> を知り得れば、誰でもコントローラおよび中継ゲートウェイシステムを利用できるということになる。</a:t>
            </a:r>
          </a:p>
          <a:p>
            <a:pPr>
              <a:lnSpc>
                <a:spcPct val="110000"/>
              </a:lnSpc>
            </a:pPr>
            <a:r>
              <a:rPr kumimoji="1" lang="ja-JP" altLang="en-US" sz="1800" dirty="0" smtClean="0"/>
              <a:t>このように、不特定多数のユーザーのために門戸を開いている状態は、「</a:t>
            </a:r>
            <a:r>
              <a:rPr kumimoji="1" lang="en-US" altLang="ja-JP" sz="1800" dirty="0" smtClean="0"/>
              <a:t>NTT </a:t>
            </a:r>
            <a:r>
              <a:rPr kumimoji="1" lang="ja-JP" altLang="en-US" sz="1800" dirty="0" smtClean="0"/>
              <a:t>東日本 </a:t>
            </a:r>
            <a:r>
              <a:rPr kumimoji="1" lang="en-US" altLang="ja-JP" sz="1800" dirty="0" smtClean="0"/>
              <a:t>– IPA </a:t>
            </a:r>
            <a:r>
              <a:rPr kumimoji="1" lang="ja-JP" altLang="en-US" sz="1800" dirty="0" smtClean="0"/>
              <a:t>シン・テレワークシステム パブリック版」のようなパブリック・サービス用であればよいが、企業の予算でシステムを構築している場合は、企業のリソースを無関係の第三者に利用される可能性があるということになり、好ましくない。</a:t>
            </a:r>
          </a:p>
          <a:p>
            <a:pPr>
              <a:lnSpc>
                <a:spcPct val="110000"/>
              </a:lnSpc>
            </a:pPr>
            <a:r>
              <a:rPr lang="ja-JP" altLang="en-US" sz="1800" dirty="0" smtClean="0"/>
              <a:t>そこで、特定組織専用の中継システムを構築する場合、「登録キー」の入力を要求することにより、登録キーを知らないユーザーが「サーバー」アプリをインストールして中継システムに接続しようとしても、接続を拒否することが可能である。</a:t>
            </a:r>
            <a:endParaRPr lang="en-US" altLang="ja-JP" sz="1800" dirty="0" smtClean="0"/>
          </a:p>
          <a:p>
            <a:pPr>
              <a:lnSpc>
                <a:spcPct val="110000"/>
              </a:lnSpc>
            </a:pPr>
            <a:r>
              <a:rPr lang="ja-JP" altLang="en-US" sz="1800" dirty="0" smtClean="0"/>
              <a:t>「登録キー」は「</a:t>
            </a:r>
            <a:r>
              <a:rPr lang="en-US" altLang="ja-JP" sz="1800" dirty="0" smtClean="0"/>
              <a:t>8-14</a:t>
            </a:r>
            <a:r>
              <a:rPr lang="ja-JP" altLang="en-US" sz="1800" dirty="0" smtClean="0"/>
              <a:t>」の手順に従い、コントローラの設定変数として記述する。</a:t>
            </a:r>
            <a:r>
              <a:rPr lang="en-US" altLang="ja-JP" sz="1800" dirty="0" smtClean="0"/>
              <a:t/>
            </a:r>
            <a:br>
              <a:rPr lang="en-US" altLang="ja-JP" sz="1800" dirty="0" smtClean="0"/>
            </a:br>
            <a:r>
              <a:rPr lang="ja-JP" altLang="en-US" sz="1800" dirty="0" smtClean="0"/>
              <a:t>ここで、設定変数の名前は </a:t>
            </a:r>
            <a:r>
              <a:rPr lang="en-US" altLang="ja-JP" sz="1800" dirty="0" smtClean="0"/>
              <a:t>“</a:t>
            </a:r>
            <a:r>
              <a:rPr lang="en-US" altLang="ja-JP" sz="1800" dirty="0" err="1" smtClean="0"/>
              <a:t>RegistrationKey</a:t>
            </a:r>
            <a:r>
              <a:rPr lang="en-US" altLang="ja-JP" sz="1800" dirty="0" smtClean="0"/>
              <a:t>” </a:t>
            </a:r>
            <a:r>
              <a:rPr lang="ja-JP" altLang="en-US" sz="1800" dirty="0" smtClean="0"/>
              <a:t>とし、</a:t>
            </a:r>
            <a:r>
              <a:rPr lang="en-US" altLang="ja-JP" sz="1800" dirty="0" smtClean="0"/>
              <a:t>VAR_VALUE1 </a:t>
            </a:r>
            <a:r>
              <a:rPr lang="ja-JP" altLang="en-US" sz="1800" dirty="0" smtClean="0"/>
              <a:t>列に登録キーの文字列を記載する。</a:t>
            </a:r>
            <a:br>
              <a:rPr lang="ja-JP" altLang="en-US" sz="1800" dirty="0" smtClean="0"/>
            </a:br>
            <a:r>
              <a:rPr lang="ja-JP" altLang="en-US" sz="1800" dirty="0" smtClean="0"/>
              <a:t>複数の </a:t>
            </a:r>
            <a:r>
              <a:rPr lang="en-US" altLang="ja-JP" sz="1800" dirty="0"/>
              <a:t>“</a:t>
            </a:r>
            <a:r>
              <a:rPr lang="en-US" altLang="ja-JP" sz="1800" dirty="0" err="1"/>
              <a:t>RegistrationKey</a:t>
            </a:r>
            <a:r>
              <a:rPr lang="en-US" altLang="ja-JP" sz="1800" dirty="0" smtClean="0"/>
              <a:t>”</a:t>
            </a:r>
            <a:r>
              <a:rPr lang="ja-JP" altLang="en-US" sz="1800" dirty="0" smtClean="0"/>
              <a:t> を登録することも可能である。</a:t>
            </a:r>
            <a:r>
              <a:rPr lang="en-US" altLang="ja-JP" sz="1800" dirty="0" smtClean="0"/>
              <a:t>(</a:t>
            </a:r>
            <a:r>
              <a:rPr lang="ja-JP" altLang="en-US" sz="1800" dirty="0" smtClean="0"/>
              <a:t>複数行の登録をすればよい。</a:t>
            </a:r>
            <a:r>
              <a:rPr lang="en-US" altLang="ja-JP" sz="1800" dirty="0" smtClean="0"/>
              <a:t>)</a:t>
            </a:r>
            <a:br>
              <a:rPr lang="en-US" altLang="ja-JP" sz="1800" dirty="0" smtClean="0"/>
            </a:br>
            <a:r>
              <a:rPr lang="ja-JP" altLang="en-US" sz="1800" dirty="0" smtClean="0"/>
              <a:t>いずれかの </a:t>
            </a:r>
            <a:r>
              <a:rPr lang="en-US" altLang="ja-JP" sz="1800" dirty="0"/>
              <a:t>“</a:t>
            </a:r>
            <a:r>
              <a:rPr lang="en-US" altLang="ja-JP" sz="1800" dirty="0" err="1"/>
              <a:t>RegistrationKey</a:t>
            </a:r>
            <a:r>
              <a:rPr lang="en-US" altLang="ja-JP" sz="1800" dirty="0" smtClean="0"/>
              <a:t>” </a:t>
            </a:r>
            <a:r>
              <a:rPr lang="ja-JP" altLang="en-US" sz="1800" dirty="0" smtClean="0"/>
              <a:t>の値に一致すれば、登録が許可される。</a:t>
            </a:r>
            <a:endParaRPr lang="en-US" altLang="ja-JP" sz="1800" dirty="0" smtClean="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166</a:t>
            </a:fld>
            <a:endParaRPr kumimoji="1" lang="ja-JP" altLang="en-US" dirty="0"/>
          </a:p>
        </p:txBody>
      </p:sp>
      <p:sp>
        <p:nvSpPr>
          <p:cNvPr id="5" name="タイトル 4"/>
          <p:cNvSpPr>
            <a:spLocks noGrp="1"/>
          </p:cNvSpPr>
          <p:nvPr>
            <p:ph type="title"/>
          </p:nvPr>
        </p:nvSpPr>
        <p:spPr/>
        <p:txBody>
          <a:bodyPr>
            <a:normAutofit fontScale="90000"/>
          </a:bodyPr>
          <a:lstStyle/>
          <a:p>
            <a:r>
              <a:rPr kumimoji="1" lang="en-US" altLang="ja-JP" sz="3200" dirty="0" smtClean="0"/>
              <a:t>8-16. </a:t>
            </a:r>
            <a:r>
              <a:rPr kumimoji="1" lang="ja-JP" altLang="en-US" sz="3200" dirty="0" smtClean="0"/>
              <a:t>中継システムへのアプリの接続を組織構成員にのみ許可する方法</a:t>
            </a:r>
            <a:endParaRPr kumimoji="1" lang="ja-JP" altLang="en-US" sz="3200" dirty="0"/>
          </a:p>
        </p:txBody>
      </p:sp>
      <p:pic>
        <p:nvPicPr>
          <p:cNvPr id="7" name="図 6"/>
          <p:cNvPicPr>
            <a:picLocks noChangeAspect="1"/>
          </p:cNvPicPr>
          <p:nvPr/>
        </p:nvPicPr>
        <p:blipFill>
          <a:blip r:embed="rId2"/>
          <a:stretch>
            <a:fillRect/>
          </a:stretch>
        </p:blipFill>
        <p:spPr>
          <a:xfrm>
            <a:off x="2962102" y="4694183"/>
            <a:ext cx="3143250" cy="1143000"/>
          </a:xfrm>
          <a:prstGeom prst="rect">
            <a:avLst/>
          </a:prstGeom>
        </p:spPr>
      </p:pic>
      <p:sp>
        <p:nvSpPr>
          <p:cNvPr id="8" name="正方形/長方形 7"/>
          <p:cNvSpPr/>
          <p:nvPr/>
        </p:nvSpPr>
        <p:spPr>
          <a:xfrm>
            <a:off x="3922849" y="5127149"/>
            <a:ext cx="2274664" cy="27706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976577037"/>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801402"/>
            <a:ext cx="11428335" cy="1251470"/>
          </a:xfrm>
        </p:spPr>
        <p:txBody>
          <a:bodyPr>
            <a:normAutofit fontScale="70000" lnSpcReduction="20000"/>
          </a:bodyPr>
          <a:lstStyle/>
          <a:p>
            <a:pPr>
              <a:lnSpc>
                <a:spcPct val="120000"/>
              </a:lnSpc>
            </a:pPr>
            <a:r>
              <a:rPr kumimoji="1" lang="ja-JP" altLang="en-US" sz="2000" dirty="0" smtClean="0"/>
              <a:t>コントローラが「登録キー」を求める状態に設定された後は、新たなサーバーを登録しようとしたときに、「サーバー設定ツール」上で「登録キー」の入力が要求される。</a:t>
            </a:r>
            <a:endParaRPr kumimoji="1" lang="en-US" altLang="ja-JP" sz="2000" dirty="0" smtClean="0"/>
          </a:p>
          <a:p>
            <a:pPr>
              <a:lnSpc>
                <a:spcPct val="120000"/>
              </a:lnSpc>
            </a:pPr>
            <a:r>
              <a:rPr lang="en-US" altLang="ja-JP" sz="2000" dirty="0" smtClean="0"/>
              <a:t>“</a:t>
            </a:r>
            <a:r>
              <a:rPr lang="en-US" altLang="ja-JP" sz="2000" dirty="0" err="1" smtClean="0"/>
              <a:t>RegistrationKey</a:t>
            </a:r>
            <a:r>
              <a:rPr lang="en-US" altLang="ja-JP" sz="2000" dirty="0" smtClean="0"/>
              <a:t>” </a:t>
            </a:r>
            <a:r>
              <a:rPr lang="ja-JP" altLang="en-US" sz="2000" dirty="0" smtClean="0"/>
              <a:t>設定変数を設定した後、テスト用の「シン・テレワークシステム サーバー」で「固有 </a:t>
            </a:r>
            <a:r>
              <a:rPr lang="en-US" altLang="ja-JP" sz="2000" dirty="0" smtClean="0"/>
              <a:t>ID </a:t>
            </a:r>
            <a:r>
              <a:rPr lang="ja-JP" altLang="en-US" sz="2000" dirty="0" smtClean="0"/>
              <a:t>のリセット」を行ない、サービスを再起動してから「サーバー設定ツール」を起動し、「登録キー」が求められるようになったかどうか確認すること。</a:t>
            </a:r>
            <a:r>
              <a:rPr lang="en-US" altLang="ja-JP" sz="2000" dirty="0" smtClean="0"/>
              <a:t>(</a:t>
            </a:r>
            <a:r>
              <a:rPr lang="ja-JP" altLang="en-US" sz="2000" dirty="0" smtClean="0"/>
              <a:t>なお、「登録キー」が求められない時点ですでに登録されたサーバーは、「登録キー」が求められるようになった後でも、引き続き「登録キー」の入力なしで使用できる。</a:t>
            </a:r>
            <a:r>
              <a:rPr lang="en-US" altLang="ja-JP" sz="2000" dirty="0" smtClean="0"/>
              <a:t>)</a:t>
            </a:r>
            <a:endParaRPr kumimoji="1" lang="ja-JP" altLang="en-US"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167</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pic>
        <p:nvPicPr>
          <p:cNvPr id="5" name="図 4"/>
          <p:cNvPicPr>
            <a:picLocks noChangeAspect="1"/>
          </p:cNvPicPr>
          <p:nvPr/>
        </p:nvPicPr>
        <p:blipFill>
          <a:blip r:embed="rId2"/>
          <a:stretch>
            <a:fillRect/>
          </a:stretch>
        </p:blipFill>
        <p:spPr>
          <a:xfrm>
            <a:off x="100013" y="2052872"/>
            <a:ext cx="3263302" cy="3989826"/>
          </a:xfrm>
          <a:prstGeom prst="rect">
            <a:avLst/>
          </a:prstGeom>
        </p:spPr>
      </p:pic>
      <p:pic>
        <p:nvPicPr>
          <p:cNvPr id="6" name="図 5"/>
          <p:cNvPicPr>
            <a:picLocks noChangeAspect="1"/>
          </p:cNvPicPr>
          <p:nvPr/>
        </p:nvPicPr>
        <p:blipFill>
          <a:blip r:embed="rId3"/>
          <a:stretch>
            <a:fillRect/>
          </a:stretch>
        </p:blipFill>
        <p:spPr>
          <a:xfrm>
            <a:off x="4182132" y="2080298"/>
            <a:ext cx="4244538" cy="3076181"/>
          </a:xfrm>
          <a:prstGeom prst="rect">
            <a:avLst/>
          </a:prstGeom>
        </p:spPr>
      </p:pic>
      <p:sp>
        <p:nvSpPr>
          <p:cNvPr id="7" name="正方形/長方形 6"/>
          <p:cNvSpPr/>
          <p:nvPr/>
        </p:nvSpPr>
        <p:spPr>
          <a:xfrm>
            <a:off x="265249" y="3109562"/>
            <a:ext cx="3045510" cy="27706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4616532" y="3046499"/>
            <a:ext cx="3045510" cy="27706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6729111" y="4851650"/>
            <a:ext cx="877752" cy="27706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右矢印 10"/>
          <p:cNvSpPr/>
          <p:nvPr/>
        </p:nvSpPr>
        <p:spPr>
          <a:xfrm>
            <a:off x="3444766" y="3642234"/>
            <a:ext cx="559676" cy="43355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ボックス 11"/>
          <p:cNvSpPr txBox="1"/>
          <p:nvPr/>
        </p:nvSpPr>
        <p:spPr>
          <a:xfrm>
            <a:off x="3760075" y="5266083"/>
            <a:ext cx="5037083" cy="923330"/>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smtClean="0"/>
              <a:t>登録キーが一致しない限り、登録は許可されない。</a:t>
            </a:r>
            <a:endParaRPr kumimoji="1" lang="en-US" altLang="ja-JP" dirty="0" smtClean="0"/>
          </a:p>
          <a:p>
            <a:pPr marL="285750" indent="-285750">
              <a:buFont typeface="Arial" panose="020B0604020202020204" pitchFamily="34" charset="0"/>
              <a:buChar char="•"/>
            </a:pPr>
            <a:r>
              <a:rPr kumimoji="1" lang="ja-JP" altLang="en-US" dirty="0" smtClean="0"/>
              <a:t>一度登録されると、次回起動以降、登録キーは要求されない。</a:t>
            </a:r>
            <a:endParaRPr kumimoji="1" lang="ja-JP" altLang="en-US" dirty="0"/>
          </a:p>
        </p:txBody>
      </p:sp>
      <p:sp>
        <p:nvSpPr>
          <p:cNvPr id="13" name="右矢印 12"/>
          <p:cNvSpPr/>
          <p:nvPr/>
        </p:nvSpPr>
        <p:spPr>
          <a:xfrm>
            <a:off x="8685811" y="3425458"/>
            <a:ext cx="559676" cy="43355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p:cNvSpPr txBox="1"/>
          <p:nvPr/>
        </p:nvSpPr>
        <p:spPr>
          <a:xfrm>
            <a:off x="9245487" y="2349379"/>
            <a:ext cx="2624958" cy="3970318"/>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smtClean="0"/>
              <a:t>「連絡先メールアドレス」の入力は任意である</a:t>
            </a:r>
            <a:endParaRPr kumimoji="1" lang="en-US" altLang="ja-JP" dirty="0" smtClean="0"/>
          </a:p>
          <a:p>
            <a:pPr marL="285750" indent="-285750">
              <a:buFont typeface="Arial" panose="020B0604020202020204" pitchFamily="34" charset="0"/>
              <a:buChar char="•"/>
            </a:pPr>
            <a:r>
              <a:rPr kumimoji="1" lang="ja-JP" altLang="en-US" dirty="0" smtClean="0"/>
              <a:t>入力された登録キー文字列と、メールアドレスは、当該 </a:t>
            </a:r>
            <a:r>
              <a:rPr kumimoji="1" lang="en-US" altLang="ja-JP" dirty="0" smtClean="0"/>
              <a:t>MACHINE </a:t>
            </a:r>
            <a:r>
              <a:rPr kumimoji="1" lang="ja-JP" altLang="en-US" dirty="0" smtClean="0"/>
              <a:t>レコードの「</a:t>
            </a:r>
            <a:r>
              <a:rPr lang="en-US" altLang="ja-JP" dirty="0" smtClean="0"/>
              <a:t>JSON_ATTRIBUTES</a:t>
            </a:r>
            <a:r>
              <a:rPr lang="ja-JP" altLang="en-US" dirty="0" smtClean="0"/>
              <a:t>」列 </a:t>
            </a:r>
            <a:r>
              <a:rPr lang="en-US" altLang="ja-JP" dirty="0" smtClean="0"/>
              <a:t>(8-3 </a:t>
            </a:r>
            <a:r>
              <a:rPr lang="ja-JP" altLang="en-US" dirty="0" smtClean="0"/>
              <a:t>で解説</a:t>
            </a:r>
            <a:r>
              <a:rPr lang="en-US" altLang="ja-JP" dirty="0" smtClean="0"/>
              <a:t>) </a:t>
            </a:r>
            <a:r>
              <a:rPr lang="ja-JP" altLang="en-US" dirty="0" smtClean="0"/>
              <a:t>に </a:t>
            </a:r>
            <a:r>
              <a:rPr lang="en-US" altLang="ja-JP" dirty="0" smtClean="0"/>
              <a:t>JSON </a:t>
            </a:r>
            <a:r>
              <a:rPr lang="ja-JP" altLang="en-US" dirty="0" smtClean="0"/>
              <a:t>データとして以下のように記録される。</a:t>
            </a:r>
            <a:r>
              <a:rPr lang="en-US" altLang="ja-JP" dirty="0"/>
              <a:t/>
            </a:r>
            <a:br>
              <a:rPr lang="en-US" altLang="ja-JP" dirty="0"/>
            </a:br>
            <a:r>
              <a:rPr lang="en-US" altLang="ja-JP" dirty="0"/>
              <a:t>{"RegistrationEmail":"aaa@example.org","RegistrationPassword":"test"}</a:t>
            </a:r>
            <a:endParaRPr kumimoji="1" lang="ja-JP" altLang="en-US" dirty="0"/>
          </a:p>
        </p:txBody>
      </p:sp>
    </p:spTree>
    <p:extLst>
      <p:ext uri="{BB962C8B-B14F-4D97-AF65-F5344CB8AC3E}">
        <p14:creationId xmlns:p14="http://schemas.microsoft.com/office/powerpoint/2010/main" val="588759668"/>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2"/>
            <a:ext cx="11545223" cy="5493327"/>
          </a:xfrm>
        </p:spPr>
        <p:txBody>
          <a:bodyPr>
            <a:normAutofit fontScale="62500" lnSpcReduction="20000"/>
          </a:bodyPr>
          <a:lstStyle/>
          <a:p>
            <a:pPr>
              <a:lnSpc>
                <a:spcPct val="120000"/>
              </a:lnSpc>
            </a:pPr>
            <a:r>
              <a:rPr lang="ja-JP" altLang="en-US" dirty="0" smtClean="0"/>
              <a:t>コントローラ、中継ゲートウェイ、アプリケーションのソースコード等は、すべてオープンソースである。</a:t>
            </a:r>
          </a:p>
          <a:p>
            <a:pPr>
              <a:lnSpc>
                <a:spcPct val="120000"/>
              </a:lnSpc>
            </a:pPr>
            <a:r>
              <a:rPr lang="ja-JP" altLang="en-US" dirty="0" smtClean="0"/>
              <a:t>そのため、サービス</a:t>
            </a:r>
            <a:r>
              <a:rPr lang="ja-JP" altLang="en-US" dirty="0"/>
              <a:t>運営者は</a:t>
            </a:r>
            <a:r>
              <a:rPr lang="ja-JP" altLang="en-US" dirty="0" smtClean="0"/>
              <a:t>、自己の責任でソースコード等に含まれているファイル </a:t>
            </a:r>
            <a:r>
              <a:rPr lang="en-US" altLang="ja-JP" dirty="0" smtClean="0"/>
              <a:t>(</a:t>
            </a:r>
            <a:r>
              <a:rPr lang="ja-JP" altLang="en-US" dirty="0" smtClean="0"/>
              <a:t>コード、リソースデータ等</a:t>
            </a:r>
            <a:r>
              <a:rPr lang="en-US" altLang="ja-JP" dirty="0" smtClean="0"/>
              <a:t>) </a:t>
            </a:r>
            <a:r>
              <a:rPr lang="ja-JP" altLang="en-US" dirty="0" smtClean="0"/>
              <a:t>を書換えて動作を変更し、運用を行なうことができる。</a:t>
            </a:r>
          </a:p>
          <a:p>
            <a:pPr>
              <a:lnSpc>
                <a:spcPct val="120000"/>
              </a:lnSpc>
            </a:pPr>
            <a:r>
              <a:rPr lang="ja-JP" altLang="en-US" dirty="0" smtClean="0"/>
              <a:t>この場合、以下の</a:t>
            </a:r>
            <a:r>
              <a:rPr lang="en-US" altLang="ja-JP" dirty="0" smtClean="0"/>
              <a:t> 2 </a:t>
            </a:r>
            <a:r>
              <a:rPr lang="ja-JP" altLang="en-US" dirty="0" err="1" smtClean="0"/>
              <a:t>つの</a:t>
            </a:r>
            <a:r>
              <a:rPr lang="ja-JP" altLang="en-US" dirty="0" smtClean="0"/>
              <a:t>方法がある。</a:t>
            </a:r>
            <a:endParaRPr lang="en-US" altLang="ja-JP" dirty="0" smtClean="0"/>
          </a:p>
          <a:p>
            <a:pPr marL="914400" lvl="1" indent="-457200">
              <a:lnSpc>
                <a:spcPct val="120000"/>
              </a:lnSpc>
              <a:buFont typeface="+mj-lt"/>
              <a:buAutoNum type="arabicPeriod"/>
            </a:pPr>
            <a:r>
              <a:rPr kumimoji="1" lang="ja-JP" altLang="en-US" dirty="0" smtClean="0"/>
              <a:t>書換えを行なった箇所を含めたコード全体を、ファイルベースの任意の方法 </a:t>
            </a:r>
            <a:r>
              <a:rPr kumimoji="1" lang="en-US" altLang="ja-JP" dirty="0" smtClean="0"/>
              <a:t>(</a:t>
            </a:r>
            <a:r>
              <a:rPr kumimoji="1" lang="ja-JP" altLang="en-US" dirty="0" smtClean="0"/>
              <a:t>例</a:t>
            </a:r>
            <a:r>
              <a:rPr kumimoji="1" lang="en-US" altLang="ja-JP" dirty="0" smtClean="0"/>
              <a:t>: </a:t>
            </a:r>
            <a:r>
              <a:rPr kumimoji="1" lang="ja-JP" altLang="en-US" dirty="0" smtClean="0"/>
              <a:t>上位ディレクトリごとバックアップしておく</a:t>
            </a:r>
            <a:r>
              <a:rPr kumimoji="1" lang="en-US" altLang="ja-JP" dirty="0" smtClean="0"/>
              <a:t>) </a:t>
            </a:r>
            <a:r>
              <a:rPr kumimoji="1" lang="ja-JP" altLang="en-US" dirty="0" smtClean="0"/>
              <a:t>で管理する。</a:t>
            </a:r>
            <a:endParaRPr kumimoji="1" lang="en-US" altLang="ja-JP" dirty="0" smtClean="0"/>
          </a:p>
          <a:p>
            <a:pPr lvl="2">
              <a:lnSpc>
                <a:spcPct val="120000"/>
              </a:lnSpc>
            </a:pPr>
            <a:r>
              <a:rPr kumimoji="1" lang="ja-JP" altLang="en-US" dirty="0" smtClean="0"/>
              <a:t>メリット</a:t>
            </a:r>
            <a:r>
              <a:rPr kumimoji="1" lang="en-US" altLang="ja-JP" dirty="0" smtClean="0"/>
              <a:t>: </a:t>
            </a:r>
            <a:r>
              <a:rPr kumimoji="1" lang="ja-JP" altLang="en-US" dirty="0" smtClean="0"/>
              <a:t>実現が容易である。</a:t>
            </a:r>
            <a:endParaRPr kumimoji="1" lang="en-US" altLang="ja-JP" dirty="0" smtClean="0"/>
          </a:p>
          <a:p>
            <a:pPr lvl="2">
              <a:lnSpc>
                <a:spcPct val="120000"/>
              </a:lnSpc>
            </a:pPr>
            <a:r>
              <a:rPr kumimoji="1" lang="ja-JP" altLang="en-US" dirty="0" smtClean="0"/>
              <a:t>デメリット</a:t>
            </a:r>
            <a:r>
              <a:rPr kumimoji="1" lang="en-US" altLang="ja-JP" dirty="0" smtClean="0"/>
              <a:t>: </a:t>
            </a:r>
            <a:r>
              <a:rPr kumimoji="1" lang="ja-JP" altLang="en-US" dirty="0" smtClean="0"/>
              <a:t>変更点が増えてくると、変更点の管理が複雑となる。</a:t>
            </a:r>
            <a:endParaRPr kumimoji="1" lang="en-US" altLang="ja-JP" dirty="0" smtClean="0"/>
          </a:p>
          <a:p>
            <a:pPr marL="914400" lvl="1" indent="-457200">
              <a:lnSpc>
                <a:spcPct val="120000"/>
              </a:lnSpc>
              <a:buFont typeface="+mj-lt"/>
              <a:buAutoNum type="arabicPeriod"/>
            </a:pPr>
            <a:r>
              <a:rPr lang="ja-JP" altLang="en-US" dirty="0"/>
              <a:t>書換えを</a:t>
            </a:r>
            <a:r>
              <a:rPr lang="ja-JP" altLang="en-US" dirty="0" smtClean="0"/>
              <a:t>行なった変更点を含めて、サービス運営者自ら用意する別の </a:t>
            </a:r>
            <a:r>
              <a:rPr lang="en-US" altLang="ja-JP" dirty="0" err="1" smtClean="0"/>
              <a:t>Git</a:t>
            </a:r>
            <a:r>
              <a:rPr lang="en-US" altLang="ja-JP" dirty="0" smtClean="0"/>
              <a:t> </a:t>
            </a:r>
            <a:r>
              <a:rPr lang="ja-JP" altLang="en-US" dirty="0" smtClean="0"/>
              <a:t>リポジトリで管理する。すなわち、書換えた変更点をまずローカルコミットし </a:t>
            </a:r>
            <a:r>
              <a:rPr lang="en-US" altLang="ja-JP" dirty="0" smtClean="0"/>
              <a:t>(</a:t>
            </a:r>
            <a:r>
              <a:rPr lang="ja-JP" altLang="en-US" dirty="0" smtClean="0"/>
              <a:t>必要に応じてブランチを切る</a:t>
            </a:r>
            <a:r>
              <a:rPr lang="en-US" altLang="ja-JP" dirty="0" smtClean="0"/>
              <a:t>)</a:t>
            </a:r>
            <a:r>
              <a:rPr lang="ja-JP" altLang="en-US" dirty="0" err="1" smtClean="0"/>
              <a:t>、</a:t>
            </a:r>
            <a:r>
              <a:rPr lang="ja-JP" altLang="en-US" dirty="0" smtClean="0"/>
              <a:t>次にこれを自ら用意する </a:t>
            </a:r>
            <a:r>
              <a:rPr lang="en-US" altLang="ja-JP" dirty="0" err="1" smtClean="0"/>
              <a:t>Git</a:t>
            </a:r>
            <a:r>
              <a:rPr lang="en-US" altLang="ja-JP" dirty="0" smtClean="0"/>
              <a:t> </a:t>
            </a:r>
            <a:r>
              <a:rPr lang="ja-JP" altLang="en-US" dirty="0" smtClean="0"/>
              <a:t>リポジトリサーバーに </a:t>
            </a:r>
            <a:r>
              <a:rPr lang="en-US" altLang="ja-JP" dirty="0" smtClean="0"/>
              <a:t>Push </a:t>
            </a:r>
            <a:r>
              <a:rPr lang="ja-JP" altLang="en-US" dirty="0" smtClean="0"/>
              <a:t>する。</a:t>
            </a:r>
            <a:endParaRPr lang="en-US" altLang="ja-JP" dirty="0" smtClean="0"/>
          </a:p>
          <a:p>
            <a:pPr lvl="2">
              <a:lnSpc>
                <a:spcPct val="120000"/>
              </a:lnSpc>
            </a:pPr>
            <a:r>
              <a:rPr kumimoji="1" lang="ja-JP" altLang="en-US" dirty="0" smtClean="0"/>
              <a:t>メリット</a:t>
            </a:r>
            <a:r>
              <a:rPr kumimoji="1" lang="en-US" altLang="ja-JP" dirty="0" smtClean="0"/>
              <a:t>: </a:t>
            </a:r>
            <a:r>
              <a:rPr kumimoji="1" lang="ja-JP" altLang="en-US" dirty="0" smtClean="0"/>
              <a:t>最も正統的な管理方法である。</a:t>
            </a:r>
            <a:endParaRPr kumimoji="1" lang="en-US" altLang="ja-JP" dirty="0" smtClean="0"/>
          </a:p>
          <a:p>
            <a:pPr lvl="2">
              <a:lnSpc>
                <a:spcPct val="120000"/>
              </a:lnSpc>
            </a:pPr>
            <a:r>
              <a:rPr kumimoji="1" lang="ja-JP" altLang="en-US" dirty="0" smtClean="0"/>
              <a:t>デメリット</a:t>
            </a:r>
            <a:r>
              <a:rPr kumimoji="1" lang="en-US" altLang="ja-JP" dirty="0" smtClean="0"/>
              <a:t>: </a:t>
            </a:r>
            <a:r>
              <a:rPr kumimoji="1" lang="en-US" altLang="ja-JP" dirty="0" err="1" smtClean="0"/>
              <a:t>Git</a:t>
            </a:r>
            <a:r>
              <a:rPr kumimoji="1" lang="en-US" altLang="ja-JP" dirty="0" smtClean="0"/>
              <a:t> </a:t>
            </a:r>
            <a:r>
              <a:rPr kumimoji="1" lang="ja-JP" altLang="en-US" dirty="0" smtClean="0"/>
              <a:t>に関する標準的知識が必要となる。特に、</a:t>
            </a:r>
            <a:r>
              <a:rPr lang="ja-JP" altLang="en-US" dirty="0"/>
              <a:t>コントローラ、中継ゲートウェイ、アプリケーションのソースコードは、内部的に </a:t>
            </a:r>
            <a:r>
              <a:rPr lang="en-US" altLang="ja-JP" dirty="0" err="1"/>
              <a:t>Git</a:t>
            </a:r>
            <a:r>
              <a:rPr lang="en-US" altLang="ja-JP" dirty="0"/>
              <a:t> </a:t>
            </a:r>
            <a:r>
              <a:rPr lang="ja-JP" altLang="en-US" dirty="0"/>
              <a:t>のサブモジュールを用いて二層構造で管理されている。したがって、サブモジュールの</a:t>
            </a:r>
            <a:r>
              <a:rPr lang="ja-JP" altLang="en-US" dirty="0" smtClean="0"/>
              <a:t>側についても </a:t>
            </a:r>
            <a:r>
              <a:rPr lang="en-US" altLang="ja-JP" dirty="0" err="1" smtClean="0"/>
              <a:t>Git</a:t>
            </a:r>
            <a:r>
              <a:rPr lang="en-US" altLang="ja-JP" dirty="0" smtClean="0"/>
              <a:t> </a:t>
            </a:r>
            <a:r>
              <a:rPr lang="ja-JP" altLang="en-US" dirty="0" smtClean="0"/>
              <a:t>で管理する必要がある。そこで、</a:t>
            </a:r>
            <a:r>
              <a:rPr lang="en-US" altLang="ja-JP" dirty="0" err="1" smtClean="0"/>
              <a:t>Git</a:t>
            </a:r>
            <a:r>
              <a:rPr lang="en-US" altLang="ja-JP" dirty="0" smtClean="0"/>
              <a:t> </a:t>
            </a:r>
            <a:r>
              <a:rPr lang="ja-JP" altLang="en-US" dirty="0" smtClean="0"/>
              <a:t>のサブモジュールに関する標準的知識も必要となる。</a:t>
            </a:r>
            <a:endParaRPr kumimoji="1" lang="en-US" altLang="ja-JP" dirty="0" smtClean="0"/>
          </a:p>
          <a:p>
            <a:pPr>
              <a:lnSpc>
                <a:spcPct val="120000"/>
              </a:lnSpc>
            </a:pPr>
            <a:r>
              <a:rPr kumimoji="1" lang="ja-JP" altLang="en-US" dirty="0" smtClean="0"/>
              <a:t>また、カスタマイズを行なった後、本家の </a:t>
            </a:r>
            <a:r>
              <a:rPr kumimoji="1" lang="en-US" altLang="ja-JP" dirty="0" smtClean="0"/>
              <a:t>(NTT </a:t>
            </a:r>
            <a:r>
              <a:rPr kumimoji="1" lang="ja-JP" altLang="en-US" dirty="0" smtClean="0"/>
              <a:t>東日本 </a:t>
            </a:r>
            <a:r>
              <a:rPr kumimoji="1" lang="en-US" altLang="ja-JP" dirty="0" smtClean="0"/>
              <a:t>– IPA </a:t>
            </a:r>
            <a:r>
              <a:rPr kumimoji="1" lang="ja-JP" altLang="en-US" dirty="0" err="1" smtClean="0"/>
              <a:t>が提</a:t>
            </a:r>
            <a:r>
              <a:rPr kumimoji="1" lang="ja-JP" altLang="en-US" dirty="0" smtClean="0"/>
              <a:t>供する</a:t>
            </a:r>
            <a:r>
              <a:rPr kumimoji="1" lang="en-US" altLang="ja-JP" dirty="0" smtClean="0"/>
              <a:t>) </a:t>
            </a:r>
            <a:r>
              <a:rPr kumimoji="1" lang="en-US" altLang="ja-JP" dirty="0" err="1" smtClean="0"/>
              <a:t>Git</a:t>
            </a:r>
            <a:r>
              <a:rPr kumimoji="1" lang="en-US" altLang="ja-JP" dirty="0" smtClean="0"/>
              <a:t> </a:t>
            </a:r>
            <a:r>
              <a:rPr kumimoji="1" lang="ja-JP" altLang="en-US" dirty="0" smtClean="0"/>
              <a:t>リポジトリで新しいバージョンが公開された場合は、その差分を取り込む必要がある。この際に、マージを行なう必要が生じる。この際は、</a:t>
            </a:r>
            <a:r>
              <a:rPr lang="en-US" altLang="ja-JP" dirty="0" err="1" smtClean="0"/>
              <a:t>Git</a:t>
            </a:r>
            <a:r>
              <a:rPr lang="en-US" altLang="ja-JP" dirty="0" smtClean="0"/>
              <a:t> </a:t>
            </a:r>
            <a:r>
              <a:rPr lang="ja-JP" altLang="en-US" dirty="0"/>
              <a:t>に関する標準的知識が必要となる</a:t>
            </a:r>
            <a:r>
              <a:rPr lang="ja-JP" altLang="en-US" dirty="0" smtClean="0"/>
              <a:t>。</a:t>
            </a:r>
            <a:endParaRPr lang="en-US" altLang="ja-JP" dirty="0" smtClean="0"/>
          </a:p>
          <a:p>
            <a:pPr>
              <a:lnSpc>
                <a:spcPct val="120000"/>
              </a:lnSpc>
            </a:pPr>
            <a:r>
              <a:rPr lang="en-US" altLang="ja-JP" dirty="0" err="1"/>
              <a:t>Git</a:t>
            </a:r>
            <a:r>
              <a:rPr lang="en-US" altLang="ja-JP" dirty="0"/>
              <a:t> </a:t>
            </a:r>
            <a:r>
              <a:rPr lang="ja-JP" altLang="en-US" dirty="0"/>
              <a:t>に関する標準的</a:t>
            </a:r>
            <a:r>
              <a:rPr lang="ja-JP" altLang="en-US" dirty="0" smtClean="0"/>
              <a:t>知識は、本ドキュメントの対象外であるため、</a:t>
            </a:r>
            <a:r>
              <a:rPr lang="en-US" altLang="ja-JP" dirty="0" err="1" smtClean="0"/>
              <a:t>Git</a:t>
            </a:r>
            <a:r>
              <a:rPr lang="en-US" altLang="ja-JP" dirty="0" smtClean="0"/>
              <a:t> </a:t>
            </a:r>
            <a:r>
              <a:rPr lang="ja-JP" altLang="en-US" dirty="0" smtClean="0"/>
              <a:t>のマニュアルや、豊富な解説書類 </a:t>
            </a:r>
            <a:r>
              <a:rPr lang="en-US" altLang="ja-JP" dirty="0" smtClean="0"/>
              <a:t>(</a:t>
            </a:r>
            <a:r>
              <a:rPr lang="ja-JP" altLang="en-US" dirty="0" smtClean="0"/>
              <a:t>日本語も相当数出版されている</a:t>
            </a:r>
            <a:r>
              <a:rPr lang="en-US" altLang="ja-JP" dirty="0" smtClean="0"/>
              <a:t>) </a:t>
            </a:r>
            <a:r>
              <a:rPr lang="ja-JP" altLang="en-US" dirty="0" smtClean="0"/>
              <a:t>を参考にすること。</a:t>
            </a:r>
            <a:endParaRPr lang="en-US" altLang="ja-JP" dirty="0" smtClean="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168</a:t>
            </a:fld>
            <a:endParaRPr kumimoji="1" lang="ja-JP" altLang="en-US" dirty="0"/>
          </a:p>
        </p:txBody>
      </p:sp>
      <p:sp>
        <p:nvSpPr>
          <p:cNvPr id="4" name="タイトル 3"/>
          <p:cNvSpPr>
            <a:spLocks noGrp="1"/>
          </p:cNvSpPr>
          <p:nvPr>
            <p:ph type="title"/>
          </p:nvPr>
        </p:nvSpPr>
        <p:spPr/>
        <p:txBody>
          <a:bodyPr>
            <a:noAutofit/>
          </a:bodyPr>
          <a:lstStyle/>
          <a:p>
            <a:r>
              <a:rPr kumimoji="1" lang="en-US" altLang="ja-JP" sz="2400" dirty="0" smtClean="0"/>
              <a:t>8-17. </a:t>
            </a:r>
            <a:r>
              <a:rPr kumimoji="1" lang="ja-JP" altLang="en-US" sz="2400" dirty="0" smtClean="0"/>
              <a:t>コントローラ、中継ゲートウェイ、アプリケーションのソースコード等のファイルのカスタマイズを行なう場合</a:t>
            </a:r>
            <a:endParaRPr kumimoji="1" lang="ja-JP" altLang="en-US" sz="2400" dirty="0"/>
          </a:p>
        </p:txBody>
      </p:sp>
    </p:spTree>
    <p:extLst>
      <p:ext uri="{BB962C8B-B14F-4D97-AF65-F5344CB8AC3E}">
        <p14:creationId xmlns:p14="http://schemas.microsoft.com/office/powerpoint/2010/main" val="3241524398"/>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032641"/>
            <a:ext cx="11545223" cy="1671145"/>
          </a:xfrm>
        </p:spPr>
        <p:txBody>
          <a:bodyPr>
            <a:normAutofit fontScale="85000" lnSpcReduction="10000"/>
          </a:bodyPr>
          <a:lstStyle/>
          <a:p>
            <a:r>
              <a:rPr kumimoji="1" lang="ja-JP" altLang="en-US" sz="2000" dirty="0" smtClean="0"/>
              <a:t>第 </a:t>
            </a:r>
            <a:r>
              <a:rPr kumimoji="1" lang="en-US" altLang="ja-JP" sz="2000" dirty="0" smtClean="0"/>
              <a:t>6 </a:t>
            </a:r>
            <a:r>
              <a:rPr kumimoji="1" lang="ja-JP" altLang="en-US" sz="2000" dirty="0" smtClean="0"/>
              <a:t>章では、単純にアプリケーションのソースコードをビルドしたが、せっかくインストールした </a:t>
            </a:r>
            <a:r>
              <a:rPr kumimoji="1" lang="en-US" altLang="ja-JP" sz="2000" dirty="0" smtClean="0"/>
              <a:t>Visual Studio 2019 </a:t>
            </a:r>
            <a:r>
              <a:rPr kumimoji="1" lang="ja-JP" altLang="en-US" sz="2000" dirty="0" smtClean="0"/>
              <a:t>を用いると、ソースコードを快適に表示して読解・分析することができる。「</a:t>
            </a:r>
            <a:r>
              <a:rPr lang="en-US" altLang="ja-JP" sz="2000" dirty="0" smtClean="0"/>
              <a:t>IPA-DN-</a:t>
            </a:r>
            <a:r>
              <a:rPr lang="en-US" altLang="ja-JP" sz="2000" dirty="0" err="1" smtClean="0"/>
              <a:t>ThinApps</a:t>
            </a:r>
            <a:r>
              <a:rPr lang="en-US" altLang="ja-JP" sz="2000" dirty="0" smtClean="0"/>
              <a:t>-Private</a:t>
            </a:r>
            <a:r>
              <a:rPr lang="ja-JP" altLang="en-US" sz="2000" dirty="0" smtClean="0"/>
              <a:t>」の</a:t>
            </a:r>
            <a:r>
              <a:rPr kumimoji="1" lang="ja-JP" altLang="en-US" sz="2000" dirty="0" smtClean="0"/>
              <a:t>「</a:t>
            </a:r>
            <a:r>
              <a:rPr lang="en-US" altLang="ja-JP" sz="2000" dirty="0" err="1" smtClean="0"/>
              <a:t>src</a:t>
            </a:r>
            <a:r>
              <a:rPr lang="en-US" altLang="ja-JP" sz="2000" dirty="0" smtClean="0"/>
              <a:t>\IPA-DNP-ThinApps-Private.sln</a:t>
            </a:r>
            <a:r>
              <a:rPr lang="ja-JP" altLang="en-US" sz="2000" dirty="0" smtClean="0"/>
              <a:t>」ファイルをダブルクリックして起動するとよい。</a:t>
            </a:r>
            <a:endParaRPr lang="en-US" altLang="ja-JP" sz="2000" dirty="0" smtClean="0"/>
          </a:p>
          <a:p>
            <a:r>
              <a:rPr lang="ja-JP" altLang="en-US" sz="2000" dirty="0" smtClean="0"/>
              <a:t>同様に、コントローラのソースコードも、</a:t>
            </a:r>
            <a:r>
              <a:rPr lang="en-US" altLang="ja-JP" sz="2000" dirty="0"/>
              <a:t> Visual Studio 2019 </a:t>
            </a:r>
            <a:r>
              <a:rPr lang="ja-JP" altLang="en-US" sz="2000" dirty="0"/>
              <a:t>を用いると、ソースコードを快適に表示して読解・分析することができる</a:t>
            </a:r>
            <a:r>
              <a:rPr lang="ja-JP" altLang="en-US" sz="2000" dirty="0" smtClean="0"/>
              <a:t>。「</a:t>
            </a:r>
            <a:r>
              <a:rPr lang="en-US" altLang="ja-JP" sz="2000" dirty="0" smtClean="0"/>
              <a:t>IPA-DN-</a:t>
            </a:r>
            <a:r>
              <a:rPr lang="en-US" altLang="ja-JP" sz="2000" dirty="0" err="1" smtClean="0"/>
              <a:t>ThinController</a:t>
            </a:r>
            <a:r>
              <a:rPr lang="en-US" altLang="ja-JP" sz="2000" dirty="0" smtClean="0"/>
              <a:t>-Private</a:t>
            </a:r>
            <a:r>
              <a:rPr lang="ja-JP" altLang="en-US" sz="2000" dirty="0" smtClean="0"/>
              <a:t>」の「</a:t>
            </a:r>
            <a:r>
              <a:rPr lang="en-US" altLang="ja-JP" sz="2000" dirty="0"/>
              <a:t> </a:t>
            </a:r>
            <a:r>
              <a:rPr lang="en-US" altLang="ja-JP" sz="2000" dirty="0" smtClean="0"/>
              <a:t>IPA-DN-ThinController-Private.sln</a:t>
            </a:r>
            <a:r>
              <a:rPr lang="ja-JP" altLang="en-US" sz="2000" dirty="0" smtClean="0"/>
              <a:t>」</a:t>
            </a:r>
            <a:r>
              <a:rPr lang="ja-JP" altLang="en-US" sz="2000" dirty="0"/>
              <a:t>ファイルをダブルクリックして起動するとよい。</a:t>
            </a:r>
            <a:endParaRPr lang="en-US" altLang="ja-JP" sz="2000" dirty="0" smtClean="0"/>
          </a:p>
          <a:p>
            <a:r>
              <a:rPr kumimoji="1" lang="ja-JP" altLang="en-US" sz="2000" dirty="0" smtClean="0"/>
              <a:t>ある処理がどのように実装されているのか知りたい場合は、ソースコードを参照するとよい。</a:t>
            </a:r>
            <a:endParaRPr kumimoji="1" lang="ja-JP" altLang="en-US"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169</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600" dirty="0" smtClean="0"/>
              <a:t>8-18. </a:t>
            </a:r>
            <a:r>
              <a:rPr kumimoji="1" lang="ja-JP" altLang="en-US" sz="3600" dirty="0" smtClean="0"/>
              <a:t>シン・テレワークシステムのソースコードの確認方法</a:t>
            </a:r>
            <a:endParaRPr kumimoji="1" lang="ja-JP" altLang="en-US" sz="3600" dirty="0"/>
          </a:p>
        </p:txBody>
      </p:sp>
      <p:pic>
        <p:nvPicPr>
          <p:cNvPr id="5" name="図 4"/>
          <p:cNvPicPr>
            <a:picLocks noChangeAspect="1"/>
          </p:cNvPicPr>
          <p:nvPr/>
        </p:nvPicPr>
        <p:blipFill>
          <a:blip r:embed="rId2"/>
          <a:stretch>
            <a:fillRect/>
          </a:stretch>
        </p:blipFill>
        <p:spPr>
          <a:xfrm>
            <a:off x="3768097" y="2641712"/>
            <a:ext cx="7102227" cy="3993053"/>
          </a:xfrm>
          <a:prstGeom prst="rect">
            <a:avLst/>
          </a:prstGeom>
        </p:spPr>
      </p:pic>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72225" y="5174035"/>
            <a:ext cx="1397999" cy="1460730"/>
          </a:xfrm>
          <a:prstGeom prst="rect">
            <a:avLst/>
          </a:prstGeom>
        </p:spPr>
      </p:pic>
    </p:spTree>
    <p:extLst>
      <p:ext uri="{BB962C8B-B14F-4D97-AF65-F5344CB8AC3E}">
        <p14:creationId xmlns:p14="http://schemas.microsoft.com/office/powerpoint/2010/main" val="21117642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a:bodyPr>
          <a:lstStyle/>
          <a:p>
            <a:r>
              <a:rPr kumimoji="1" lang="ja-JP" altLang="en-US" sz="2400" dirty="0" smtClean="0"/>
              <a:t>中継ゲートウェイ </a:t>
            </a:r>
            <a:r>
              <a:rPr kumimoji="1" lang="en-US" altLang="ja-JP" sz="2400" dirty="0" smtClean="0"/>
              <a:t>(1 </a:t>
            </a:r>
            <a:r>
              <a:rPr kumimoji="1" lang="ja-JP" altLang="en-US" sz="2400" dirty="0" smtClean="0"/>
              <a:t>台以上</a:t>
            </a:r>
            <a:r>
              <a:rPr kumimoji="1" lang="en-US" altLang="ja-JP" sz="2400" dirty="0" smtClean="0"/>
              <a:t>)</a:t>
            </a:r>
            <a:endParaRPr lang="en-US" altLang="ja-JP" sz="2400" dirty="0" smtClean="0"/>
          </a:p>
          <a:p>
            <a:pPr lvl="1"/>
            <a:r>
              <a:rPr lang="en-US" altLang="ja-JP" sz="2000" dirty="0"/>
              <a:t>CPU: (</a:t>
            </a:r>
            <a:r>
              <a:rPr lang="en-US" altLang="ja-JP" sz="2000" dirty="0" smtClean="0"/>
              <a:t>Intel/AMD </a:t>
            </a:r>
            <a:r>
              <a:rPr lang="en-US" altLang="ja-JP" sz="2000" dirty="0"/>
              <a:t>x64) 2.0GHz </a:t>
            </a:r>
            <a:r>
              <a:rPr lang="ja-JP" altLang="en-US" sz="2000" dirty="0"/>
              <a:t>程度、</a:t>
            </a:r>
            <a:r>
              <a:rPr lang="en-US" altLang="ja-JP" sz="2000" dirty="0"/>
              <a:t>4 </a:t>
            </a:r>
            <a:r>
              <a:rPr lang="ja-JP" altLang="en-US" sz="2000" dirty="0"/>
              <a:t>コア</a:t>
            </a:r>
            <a:r>
              <a:rPr lang="ja-JP" altLang="en-US" sz="2000" dirty="0" smtClean="0"/>
              <a:t>以上</a:t>
            </a:r>
            <a:r>
              <a:rPr lang="en-US" altLang="ja-JP" sz="2000" dirty="0" smtClean="0"/>
              <a:t/>
            </a:r>
            <a:br>
              <a:rPr lang="en-US" altLang="ja-JP" sz="2000" dirty="0" smtClean="0"/>
            </a:br>
            <a:r>
              <a:rPr lang="ja-JP" altLang="en-US" sz="2000" dirty="0" smtClean="0"/>
              <a:t>または </a:t>
            </a:r>
            <a:r>
              <a:rPr lang="en-US" altLang="ja-JP" sz="2000" dirty="0" smtClean="0"/>
              <a:t>Raspberry Pi 4 Model B (ARM 4 </a:t>
            </a:r>
            <a:r>
              <a:rPr lang="ja-JP" altLang="en-US" sz="2000" dirty="0" smtClean="0"/>
              <a:t>コア</a:t>
            </a:r>
            <a:r>
              <a:rPr lang="en-US" altLang="ja-JP" sz="2000" dirty="0" smtClean="0"/>
              <a:t>)</a:t>
            </a:r>
            <a:endParaRPr lang="en-US" altLang="ja-JP" sz="2000" dirty="0"/>
          </a:p>
          <a:p>
            <a:pPr lvl="1"/>
            <a:r>
              <a:rPr lang="en-US" altLang="ja-JP" sz="2000" dirty="0"/>
              <a:t>RAM: 4GB </a:t>
            </a:r>
            <a:r>
              <a:rPr lang="ja-JP" altLang="en-US" sz="2000" dirty="0" smtClean="0"/>
              <a:t>以上</a:t>
            </a:r>
            <a:endParaRPr lang="en-US" altLang="ja-JP" sz="2000" dirty="0"/>
          </a:p>
          <a:p>
            <a:pPr lvl="1"/>
            <a:r>
              <a:rPr lang="ja-JP" altLang="en-US" sz="2000" dirty="0"/>
              <a:t>ストレージ</a:t>
            </a:r>
            <a:r>
              <a:rPr lang="en-US" altLang="ja-JP" sz="2000" dirty="0"/>
              <a:t>:</a:t>
            </a:r>
            <a:r>
              <a:rPr lang="ja-JP" altLang="en-US" sz="2000" dirty="0"/>
              <a:t> </a:t>
            </a:r>
            <a:r>
              <a:rPr lang="en-US" altLang="ja-JP" sz="2000" dirty="0" smtClean="0"/>
              <a:t>32GB</a:t>
            </a:r>
            <a:r>
              <a:rPr lang="ja-JP" altLang="en-US" sz="2000" dirty="0" smtClean="0"/>
              <a:t> </a:t>
            </a:r>
            <a:r>
              <a:rPr lang="ja-JP" altLang="en-US" sz="2000" dirty="0"/>
              <a:t>以上</a:t>
            </a:r>
            <a:endParaRPr lang="en-US" altLang="ja-JP" sz="2000" dirty="0"/>
          </a:p>
          <a:p>
            <a:pPr lvl="1"/>
            <a:r>
              <a:rPr lang="en-US" altLang="ja-JP" sz="2000" dirty="0"/>
              <a:t>VM: </a:t>
            </a:r>
            <a:r>
              <a:rPr lang="ja-JP" altLang="en-US" sz="2000" dirty="0"/>
              <a:t>不要 </a:t>
            </a:r>
            <a:r>
              <a:rPr lang="en-US" altLang="ja-JP" sz="2000" dirty="0"/>
              <a:t>(VM </a:t>
            </a:r>
            <a:r>
              <a:rPr lang="ja-JP" altLang="en-US" sz="2000" dirty="0"/>
              <a:t>上のホストでも可</a:t>
            </a:r>
            <a:r>
              <a:rPr lang="en-US" altLang="ja-JP" sz="2000" dirty="0"/>
              <a:t>)</a:t>
            </a:r>
          </a:p>
          <a:p>
            <a:pPr lvl="1"/>
            <a:r>
              <a:rPr lang="en-US" altLang="ja-JP" sz="2000" dirty="0"/>
              <a:t>OS:</a:t>
            </a:r>
            <a:br>
              <a:rPr lang="en-US" altLang="ja-JP" sz="2000" dirty="0"/>
            </a:br>
            <a:r>
              <a:rPr lang="en-US" altLang="ja-JP" sz="2000" dirty="0" smtClean="0"/>
              <a:t>Linux </a:t>
            </a:r>
            <a:r>
              <a:rPr lang="en-US" altLang="ja-JP" sz="2000" dirty="0"/>
              <a:t>(Ubuntu 16.04/18.04/20.04</a:t>
            </a:r>
            <a:r>
              <a:rPr lang="ja-JP" altLang="en-US" sz="2000" dirty="0"/>
              <a:t> を推奨</a:t>
            </a:r>
            <a:r>
              <a:rPr lang="en-US" altLang="ja-JP" sz="2000" dirty="0" smtClean="0"/>
              <a:t>)</a:t>
            </a:r>
            <a:endParaRPr lang="en-US" altLang="ja-JP" sz="2000" dirty="0"/>
          </a:p>
          <a:p>
            <a:r>
              <a:rPr kumimoji="1" lang="ja-JP" altLang="en-US" sz="2400" dirty="0" smtClean="0"/>
              <a:t>中継ゲートウェイ </a:t>
            </a:r>
            <a:r>
              <a:rPr kumimoji="1" lang="en-US" altLang="ja-JP" sz="2400" dirty="0" smtClean="0"/>
              <a:t>1 </a:t>
            </a:r>
            <a:r>
              <a:rPr kumimoji="1" lang="ja-JP" altLang="en-US" sz="2400" dirty="0" smtClean="0"/>
              <a:t>台あたりのサーバーセッション数</a:t>
            </a:r>
            <a:endParaRPr kumimoji="1" lang="en-US" altLang="ja-JP" sz="2400" dirty="0" smtClean="0"/>
          </a:p>
          <a:p>
            <a:pPr lvl="1"/>
            <a:r>
              <a:rPr lang="en-US" altLang="ja-JP" sz="2000" dirty="0" smtClean="0"/>
              <a:t>500 </a:t>
            </a:r>
            <a:r>
              <a:rPr lang="ja-JP" altLang="en-US" sz="2000" dirty="0" smtClean="0"/>
              <a:t>サーバーセッション程度を通常値として</a:t>
            </a:r>
            <a:r>
              <a:rPr lang="ja-JP" altLang="en-US" sz="2000" dirty="0"/>
              <a:t>設計することを推奨</a:t>
            </a:r>
            <a:r>
              <a:rPr lang="ja-JP" altLang="en-US" sz="2000" dirty="0" smtClean="0"/>
              <a:t>。← 高品質サービスの基準値</a:t>
            </a:r>
          </a:p>
          <a:p>
            <a:pPr lvl="1"/>
            <a:r>
              <a:rPr lang="en-US" altLang="ja-JP" sz="2000" dirty="0" smtClean="0"/>
              <a:t>1,000 </a:t>
            </a:r>
            <a:r>
              <a:rPr lang="ja-JP" altLang="en-US" sz="2000" dirty="0" smtClean="0"/>
              <a:t>サーバーセッション程度を上限として設計することを推奨。</a:t>
            </a:r>
            <a:endParaRPr lang="en-US" altLang="ja-JP" sz="2000" dirty="0" smtClean="0"/>
          </a:p>
          <a:p>
            <a:pPr lvl="1"/>
            <a:r>
              <a:rPr lang="ja-JP" altLang="en-US" sz="2000" dirty="0" smtClean="0"/>
              <a:t>参考</a:t>
            </a:r>
            <a:endParaRPr lang="en-US" altLang="ja-JP" sz="2000" dirty="0" smtClean="0"/>
          </a:p>
          <a:p>
            <a:pPr lvl="2"/>
            <a:r>
              <a:rPr lang="ja-JP" altLang="en-US" sz="1600" dirty="0" smtClean="0"/>
              <a:t>パブリック版の実験中、実際には上記スペックで </a:t>
            </a:r>
            <a:r>
              <a:rPr lang="en-US" altLang="ja-JP" sz="1600" dirty="0" smtClean="0"/>
              <a:t>3,000 </a:t>
            </a:r>
            <a:r>
              <a:rPr lang="ja-JP" altLang="en-US" sz="1600" dirty="0" smtClean="0"/>
              <a:t>サーバーセッション程度まで処理の実績あり。</a:t>
            </a:r>
          </a:p>
          <a:p>
            <a:pPr lvl="2"/>
            <a:r>
              <a:rPr lang="ja-JP" altLang="en-US" sz="1600" dirty="0" smtClean="0"/>
              <a:t>理論上限値は </a:t>
            </a:r>
            <a:r>
              <a:rPr lang="en-US" altLang="ja-JP" sz="1600" dirty="0" smtClean="0"/>
              <a:t>1 </a:t>
            </a:r>
            <a:r>
              <a:rPr lang="ja-JP" altLang="en-US" sz="1600" dirty="0" smtClean="0"/>
              <a:t>中継ゲートウェイあたり </a:t>
            </a:r>
            <a:r>
              <a:rPr lang="en-US" altLang="ja-JP" sz="1600" dirty="0" smtClean="0"/>
              <a:t>5,000 </a:t>
            </a:r>
            <a:r>
              <a:rPr lang="ja-JP" altLang="en-US" sz="1600" dirty="0" smtClean="0"/>
              <a:t>サーバーセッション程度。</a:t>
            </a:r>
            <a:endParaRPr lang="en-US" altLang="ja-JP" sz="1600" dirty="0"/>
          </a:p>
          <a:p>
            <a:endParaRPr kumimoji="1" lang="ja-JP" altLang="en-US" sz="24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17</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Tree>
    <p:extLst>
      <p:ext uri="{BB962C8B-B14F-4D97-AF65-F5344CB8AC3E}">
        <p14:creationId xmlns:p14="http://schemas.microsoft.com/office/powerpoint/2010/main" val="3561103566"/>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2569235"/>
          </a:xfrm>
        </p:spPr>
        <p:txBody>
          <a:bodyPr>
            <a:normAutofit fontScale="92500" lnSpcReduction="10000"/>
          </a:bodyPr>
          <a:lstStyle/>
          <a:p>
            <a:r>
              <a:rPr kumimoji="1" lang="en-US" altLang="ja-JP" sz="2000" dirty="0" smtClean="0"/>
              <a:t>OTP </a:t>
            </a:r>
            <a:r>
              <a:rPr kumimoji="1" lang="ja-JP" altLang="en-US" sz="2000" dirty="0" smtClean="0"/>
              <a:t>を電子メールの代わりに </a:t>
            </a:r>
            <a:r>
              <a:rPr kumimoji="1" lang="en-US" altLang="ja-JP" sz="2000" dirty="0" smtClean="0"/>
              <a:t>SMS </a:t>
            </a:r>
            <a:r>
              <a:rPr kumimoji="1" lang="ja-JP" altLang="en-US" sz="2000" dirty="0" smtClean="0"/>
              <a:t>で送信することが可能です。これには、</a:t>
            </a:r>
            <a:r>
              <a:rPr kumimoji="1" lang="en-US" altLang="ja-JP" sz="2000" dirty="0" smtClean="0"/>
              <a:t>AWS </a:t>
            </a:r>
            <a:r>
              <a:rPr kumimoji="1" lang="ja-JP" altLang="en-US" sz="2000" dirty="0" smtClean="0"/>
              <a:t>の </a:t>
            </a:r>
            <a:r>
              <a:rPr lang="en-US" altLang="ja-JP" sz="2000" dirty="0"/>
              <a:t>Amazon Simple Notification </a:t>
            </a:r>
            <a:r>
              <a:rPr lang="en-US" altLang="ja-JP" sz="2000" dirty="0" smtClean="0"/>
              <a:t>Service</a:t>
            </a:r>
            <a:r>
              <a:rPr lang="ja-JP" altLang="en-US" sz="2000" dirty="0" smtClean="0"/>
              <a:t> </a:t>
            </a:r>
            <a:r>
              <a:rPr lang="en-US" altLang="ja-JP" sz="2000" dirty="0" smtClean="0"/>
              <a:t>(SNS) </a:t>
            </a:r>
            <a:r>
              <a:rPr lang="ja-JP" altLang="en-US" sz="2000" dirty="0" smtClean="0"/>
              <a:t>を利用可能です。コントローラ側の</a:t>
            </a:r>
            <a:r>
              <a:rPr kumimoji="1" lang="ja-JP" altLang="en-US" sz="2000" dirty="0" smtClean="0"/>
              <a:t>実現方法は、以下のとおりです。</a:t>
            </a:r>
            <a:endParaRPr kumimoji="1" lang="en-US" altLang="ja-JP" sz="2000" dirty="0" smtClean="0"/>
          </a:p>
          <a:p>
            <a:pPr lvl="1"/>
            <a:r>
              <a:rPr lang="en-US" altLang="ja-JP" sz="1800" dirty="0"/>
              <a:t>8-14 </a:t>
            </a:r>
            <a:r>
              <a:rPr lang="ja-JP" altLang="en-US" sz="1800" dirty="0" smtClean="0"/>
              <a:t>の「コントローラ</a:t>
            </a:r>
            <a:r>
              <a:rPr lang="ja-JP" altLang="en-US" sz="1800" dirty="0"/>
              <a:t>設定変数</a:t>
            </a:r>
            <a:r>
              <a:rPr lang="ja-JP" altLang="en-US" sz="1800" dirty="0" smtClean="0"/>
              <a:t>解説書」で解説されている以下の </a:t>
            </a:r>
            <a:r>
              <a:rPr lang="en-US" altLang="ja-JP" sz="1800" dirty="0" smtClean="0"/>
              <a:t>SMTP </a:t>
            </a:r>
            <a:r>
              <a:rPr lang="ja-JP" altLang="en-US" sz="1800" dirty="0" smtClean="0"/>
              <a:t>サーバーに関する設定変数を、以下のように変更します。</a:t>
            </a:r>
            <a:endParaRPr lang="en-US" altLang="ja-JP" sz="1800" dirty="0" smtClean="0"/>
          </a:p>
          <a:p>
            <a:pPr lvl="2"/>
            <a:r>
              <a:rPr lang="en-US" altLang="ja-JP" sz="1600" dirty="0" err="1" smtClean="0"/>
              <a:t>SmtpOtpFrom</a:t>
            </a:r>
            <a:r>
              <a:rPr lang="en-US" altLang="ja-JP" sz="1600" dirty="0" smtClean="0"/>
              <a:t>: “SMS” (</a:t>
            </a:r>
            <a:r>
              <a:rPr lang="ja-JP" altLang="en-US" sz="1600" dirty="0" smtClean="0"/>
              <a:t>固定文字列</a:t>
            </a:r>
            <a:r>
              <a:rPr lang="en-US" altLang="ja-JP" sz="1600" dirty="0" smtClean="0"/>
              <a:t>)</a:t>
            </a:r>
            <a:r>
              <a:rPr lang="ja-JP" altLang="en-US" sz="1600" dirty="0" smtClean="0"/>
              <a:t> に変更します。</a:t>
            </a:r>
            <a:endParaRPr lang="en-US" altLang="ja-JP" sz="1600" dirty="0"/>
          </a:p>
          <a:p>
            <a:pPr lvl="2"/>
            <a:r>
              <a:rPr lang="en-US" altLang="ja-JP" sz="1600" dirty="0" err="1"/>
              <a:t>SmtpServerHostname</a:t>
            </a:r>
            <a:r>
              <a:rPr lang="en-US" altLang="ja-JP" sz="1600" dirty="0"/>
              <a:t> : </a:t>
            </a:r>
            <a:r>
              <a:rPr lang="en-US" altLang="ja-JP" sz="1600" dirty="0" smtClean="0"/>
              <a:t>AWS </a:t>
            </a:r>
            <a:r>
              <a:rPr lang="ja-JP" altLang="en-US" sz="1600" dirty="0" smtClean="0"/>
              <a:t>のリージョン名を指定します。通常は、</a:t>
            </a:r>
            <a:r>
              <a:rPr lang="en-US" altLang="ja-JP" sz="1600" dirty="0" smtClean="0"/>
              <a:t>”ap-northeast-1”</a:t>
            </a:r>
            <a:r>
              <a:rPr lang="ja-JP" altLang="en-US" sz="1600" dirty="0" smtClean="0"/>
              <a:t> を指定します。</a:t>
            </a:r>
            <a:endParaRPr lang="en-US" altLang="ja-JP" sz="1600" dirty="0" smtClean="0"/>
          </a:p>
          <a:p>
            <a:pPr lvl="2"/>
            <a:r>
              <a:rPr lang="en-US" altLang="ja-JP" sz="1600" dirty="0" err="1" smtClean="0"/>
              <a:t>SmtpUsername</a:t>
            </a:r>
            <a:r>
              <a:rPr lang="en-US" altLang="ja-JP" sz="1600" dirty="0" smtClean="0"/>
              <a:t>: AWS </a:t>
            </a:r>
            <a:r>
              <a:rPr lang="ja-JP" altLang="en-US" sz="1600" dirty="0" smtClean="0"/>
              <a:t>の </a:t>
            </a:r>
            <a:r>
              <a:rPr lang="en-US" altLang="ja-JP" sz="1600" dirty="0" smtClean="0"/>
              <a:t>SNS </a:t>
            </a:r>
            <a:r>
              <a:rPr lang="ja-JP" altLang="en-US" sz="1600" dirty="0" smtClean="0"/>
              <a:t>サービスを利用するための </a:t>
            </a:r>
            <a:r>
              <a:rPr lang="en-US" altLang="ja-JP" sz="1600" dirty="0" smtClean="0"/>
              <a:t>AWS </a:t>
            </a:r>
            <a:r>
              <a:rPr lang="ja-JP" altLang="en-US" sz="1600" dirty="0" smtClean="0"/>
              <a:t>から発行された「アクセスキー </a:t>
            </a:r>
            <a:r>
              <a:rPr lang="en-US" altLang="ja-JP" sz="1600" dirty="0" smtClean="0"/>
              <a:t>ID</a:t>
            </a:r>
            <a:r>
              <a:rPr lang="ja-JP" altLang="en-US" sz="1600" dirty="0" smtClean="0"/>
              <a:t>」文字列を指定します。</a:t>
            </a:r>
            <a:endParaRPr lang="en-US" altLang="ja-JP" sz="1600" dirty="0" smtClean="0"/>
          </a:p>
          <a:p>
            <a:pPr lvl="2"/>
            <a:r>
              <a:rPr lang="en-US" altLang="ja-JP" sz="1600" dirty="0" err="1" smtClean="0"/>
              <a:t>SmtpPassword</a:t>
            </a:r>
            <a:r>
              <a:rPr lang="en-US" altLang="ja-JP" sz="1600" dirty="0" smtClean="0"/>
              <a:t>: </a:t>
            </a:r>
            <a:r>
              <a:rPr lang="en-US" altLang="ja-JP" sz="1600" dirty="0"/>
              <a:t>AWS </a:t>
            </a:r>
            <a:r>
              <a:rPr lang="ja-JP" altLang="en-US" sz="1600" dirty="0"/>
              <a:t>の </a:t>
            </a:r>
            <a:r>
              <a:rPr lang="en-US" altLang="ja-JP" sz="1600" dirty="0"/>
              <a:t>SNS </a:t>
            </a:r>
            <a:r>
              <a:rPr lang="ja-JP" altLang="en-US" sz="1600" dirty="0"/>
              <a:t>サービスを利用するための </a:t>
            </a:r>
            <a:r>
              <a:rPr lang="en-US" altLang="ja-JP" sz="1600" dirty="0"/>
              <a:t>AWS </a:t>
            </a:r>
            <a:r>
              <a:rPr lang="ja-JP" altLang="en-US" sz="1600" dirty="0"/>
              <a:t>から発行</a:t>
            </a:r>
            <a:r>
              <a:rPr lang="ja-JP" altLang="en-US" sz="1600" dirty="0" smtClean="0"/>
              <a:t>された「シークレットアクセスキー」文字列を指定します。</a:t>
            </a:r>
            <a:endParaRPr lang="en-US" altLang="ja-JP" sz="1600" dirty="0" smtClean="0"/>
          </a:p>
          <a:p>
            <a:pPr lvl="1"/>
            <a:r>
              <a:rPr lang="ja-JP" altLang="en-US" sz="2000" dirty="0" smtClean="0"/>
              <a:t>上記の設定を行なった場合、コントローラは、</a:t>
            </a:r>
            <a:r>
              <a:rPr lang="en-US" altLang="ja-JP" sz="2000" dirty="0" smtClean="0"/>
              <a:t>SMTP </a:t>
            </a:r>
            <a:r>
              <a:rPr lang="ja-JP" altLang="en-US" sz="2000" dirty="0" smtClean="0"/>
              <a:t>サーバーを使用する代わりに、</a:t>
            </a:r>
            <a:r>
              <a:rPr lang="en-US" altLang="ja-JP" sz="2000" dirty="0" smtClean="0"/>
              <a:t>AWS </a:t>
            </a:r>
            <a:r>
              <a:rPr lang="ja-JP" altLang="en-US" sz="2000" dirty="0" smtClean="0"/>
              <a:t>の </a:t>
            </a:r>
            <a:r>
              <a:rPr lang="en-US" altLang="ja-JP" sz="2000" dirty="0" smtClean="0"/>
              <a:t>SNS API </a:t>
            </a:r>
            <a:r>
              <a:rPr lang="ja-JP" altLang="en-US" sz="2000" dirty="0" smtClean="0"/>
              <a:t>を用いて </a:t>
            </a:r>
            <a:r>
              <a:rPr lang="en-US" altLang="ja-JP" sz="2000" dirty="0" smtClean="0"/>
              <a:t>SMS </a:t>
            </a:r>
            <a:r>
              <a:rPr lang="ja-JP" altLang="en-US" sz="2000" dirty="0" smtClean="0"/>
              <a:t>を送信します。</a:t>
            </a:r>
            <a:endParaRPr lang="en-US" altLang="ja-JP" sz="2000" dirty="0" smtClean="0"/>
          </a:p>
          <a:p>
            <a:pPr lvl="1"/>
            <a:endParaRPr kumimoji="1" lang="ja-JP" altLang="en-US"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170</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200" dirty="0" smtClean="0"/>
              <a:t>8-19. OTP </a:t>
            </a:r>
            <a:r>
              <a:rPr kumimoji="1" lang="ja-JP" altLang="en-US" sz="3200" dirty="0" smtClean="0"/>
              <a:t>を電子メールの代わりに </a:t>
            </a:r>
            <a:r>
              <a:rPr kumimoji="1" lang="en-US" altLang="ja-JP" sz="3200" dirty="0" smtClean="0"/>
              <a:t>SMS </a:t>
            </a:r>
            <a:r>
              <a:rPr kumimoji="1" lang="ja-JP" altLang="en-US" sz="3200" dirty="0" smtClean="0"/>
              <a:t>で送信する方法</a:t>
            </a:r>
            <a:endParaRPr kumimoji="1" lang="ja-JP" altLang="en-US" sz="3200" dirty="0"/>
          </a:p>
        </p:txBody>
      </p:sp>
      <p:sp>
        <p:nvSpPr>
          <p:cNvPr id="6" name="テキスト ボックス 5"/>
          <p:cNvSpPr txBox="1"/>
          <p:nvPr/>
        </p:nvSpPr>
        <p:spPr>
          <a:xfrm>
            <a:off x="1517483" y="3518841"/>
            <a:ext cx="9439413" cy="3139321"/>
          </a:xfrm>
          <a:prstGeom prst="rect">
            <a:avLst/>
          </a:prstGeom>
          <a:solidFill>
            <a:srgbClr val="FFFFCC"/>
          </a:solidFill>
          <a:ln w="12700">
            <a:solidFill>
              <a:srgbClr val="FF0000"/>
            </a:solidFill>
          </a:ln>
        </p:spPr>
        <p:txBody>
          <a:bodyPr wrap="square" rtlCol="0">
            <a:spAutoFit/>
          </a:bodyPr>
          <a:lstStyle/>
          <a:p>
            <a:r>
              <a:rPr lang="ja-JP" altLang="en-US" sz="1050" b="1" dirty="0" smtClean="0"/>
              <a:t>解説と注意事項 </a:t>
            </a:r>
            <a:r>
              <a:rPr lang="en-US" altLang="ja-JP" sz="1050" b="1" dirty="0" smtClean="0"/>
              <a:t>(SMS </a:t>
            </a:r>
            <a:r>
              <a:rPr lang="ja-JP" altLang="en-US" sz="1050" b="1" dirty="0" smtClean="0"/>
              <a:t>機能を利用するために、必ずお読みください</a:t>
            </a:r>
            <a:r>
              <a:rPr lang="en-US" altLang="ja-JP" sz="1050" b="1" dirty="0" smtClean="0"/>
              <a:t>)</a:t>
            </a:r>
          </a:p>
          <a:p>
            <a:endParaRPr lang="en-US" altLang="ja-JP" sz="900" dirty="0" smtClean="0"/>
          </a:p>
          <a:p>
            <a:r>
              <a:rPr lang="en-US" altLang="ja-JP" sz="900" dirty="0" smtClean="0"/>
              <a:t>AWS </a:t>
            </a:r>
            <a:r>
              <a:rPr lang="ja-JP" altLang="en-US" sz="900" dirty="0"/>
              <a:t>アカウント全体のフル権限を有する「アクセスキー </a:t>
            </a:r>
            <a:r>
              <a:rPr lang="en-US" altLang="ja-JP" sz="900" dirty="0"/>
              <a:t>ID</a:t>
            </a:r>
            <a:r>
              <a:rPr lang="ja-JP" altLang="en-US" sz="900" dirty="0"/>
              <a:t>」と「シークレットアクセスキー」を取得するには、以下にアクセスします</a:t>
            </a:r>
            <a:r>
              <a:rPr lang="ja-JP" altLang="en-US" sz="900" dirty="0" smtClean="0"/>
              <a:t>。</a:t>
            </a:r>
            <a:r>
              <a:rPr lang="en-US" altLang="ja-JP" sz="900" dirty="0" smtClean="0"/>
              <a:t>(</a:t>
            </a:r>
            <a:r>
              <a:rPr lang="ja-JP" altLang="en-US" sz="900" dirty="0" smtClean="0"/>
              <a:t>テスト等の一時的な利用に便利です。</a:t>
            </a:r>
            <a:r>
              <a:rPr lang="en-US" altLang="ja-JP" sz="900" dirty="0" smtClean="0"/>
              <a:t>)</a:t>
            </a:r>
            <a:endParaRPr lang="ja-JP" altLang="en-US" sz="900" dirty="0"/>
          </a:p>
          <a:p>
            <a:r>
              <a:rPr lang="en-US" altLang="ja-JP" sz="900" dirty="0">
                <a:hlinkClick r:id="rId2"/>
              </a:rPr>
              <a:t>https://console.aws.amazon.com/iam/home#/security_credentials</a:t>
            </a:r>
            <a:endParaRPr lang="en-US" altLang="ja-JP" sz="900" dirty="0"/>
          </a:p>
          <a:p>
            <a:endParaRPr lang="en-US" altLang="ja-JP" sz="900" dirty="0"/>
          </a:p>
          <a:p>
            <a:r>
              <a:rPr lang="en-US" altLang="ja-JP" sz="900" dirty="0"/>
              <a:t>AWS </a:t>
            </a:r>
            <a:r>
              <a:rPr lang="ja-JP" altLang="en-US" sz="900" dirty="0"/>
              <a:t>のフル権限を有するアクセスキーの取扱いには、セキュリティ上のリスクがあります。</a:t>
            </a:r>
            <a:r>
              <a:rPr lang="en-US" altLang="ja-JP" sz="900" dirty="0"/>
              <a:t>AWS </a:t>
            </a:r>
            <a:r>
              <a:rPr lang="ja-JP" altLang="en-US" sz="900" dirty="0"/>
              <a:t>の </a:t>
            </a:r>
            <a:r>
              <a:rPr lang="en-US" altLang="ja-JP" sz="900" dirty="0"/>
              <a:t>IAM </a:t>
            </a:r>
            <a:r>
              <a:rPr lang="ja-JP" altLang="en-US" sz="900" dirty="0"/>
              <a:t>機能を用いて、代わりに限定的なキーを発行することが強く推奨されます。詳しくは </a:t>
            </a:r>
            <a:r>
              <a:rPr lang="en-US" altLang="ja-JP" sz="900" dirty="0"/>
              <a:t>AWS </a:t>
            </a:r>
            <a:r>
              <a:rPr lang="ja-JP" altLang="en-US" sz="900" dirty="0"/>
              <a:t>の以下のドキュメントを参照してください。</a:t>
            </a:r>
          </a:p>
          <a:p>
            <a:r>
              <a:rPr lang="en-US" altLang="ja-JP" sz="900" dirty="0">
                <a:hlinkClick r:id="rId3"/>
              </a:rPr>
              <a:t>https://docs.aws.amazon.com/ja_jp/IAM/latest/UserGuide/id_credentials_access-keys.html</a:t>
            </a:r>
            <a:endParaRPr lang="en-US" altLang="ja-JP" sz="900" dirty="0"/>
          </a:p>
          <a:p>
            <a:endParaRPr lang="en-US" altLang="ja-JP" sz="900" dirty="0"/>
          </a:p>
          <a:p>
            <a:r>
              <a:rPr lang="en-US" altLang="ja-JP" sz="900" dirty="0"/>
              <a:t>AWS </a:t>
            </a:r>
            <a:r>
              <a:rPr lang="ja-JP" altLang="en-US" sz="900" dirty="0"/>
              <a:t>を経由した </a:t>
            </a:r>
            <a:r>
              <a:rPr lang="en-US" altLang="ja-JP" sz="900" dirty="0"/>
              <a:t>SMS </a:t>
            </a:r>
            <a:r>
              <a:rPr lang="ja-JP" altLang="en-US" sz="900" dirty="0"/>
              <a:t>の送信には課金が発生する場合があります。課金は </a:t>
            </a:r>
            <a:r>
              <a:rPr lang="en-US" altLang="ja-JP" sz="900" dirty="0"/>
              <a:t>AWS </a:t>
            </a:r>
            <a:r>
              <a:rPr lang="ja-JP" altLang="en-US" sz="900" dirty="0"/>
              <a:t>アカウントに対して行なわれるため、十分注意してください。料金は以下に記載されています。</a:t>
            </a:r>
          </a:p>
          <a:p>
            <a:r>
              <a:rPr lang="en-US" altLang="ja-JP" sz="900" dirty="0">
                <a:hlinkClick r:id="rId4"/>
              </a:rPr>
              <a:t>https://aws.amazon.com/jp/sns/pricing/</a:t>
            </a:r>
            <a:endParaRPr lang="en-US" altLang="ja-JP" sz="900" dirty="0"/>
          </a:p>
          <a:p>
            <a:endParaRPr lang="en-US" altLang="ja-JP" sz="900" dirty="0"/>
          </a:p>
          <a:p>
            <a:r>
              <a:rPr lang="en-US" altLang="ja-JP" sz="900" dirty="0"/>
              <a:t>AWS </a:t>
            </a:r>
            <a:r>
              <a:rPr lang="ja-JP" altLang="en-US" sz="900" dirty="0"/>
              <a:t>を経由した </a:t>
            </a:r>
            <a:r>
              <a:rPr lang="en-US" altLang="ja-JP" sz="900" dirty="0"/>
              <a:t>SMS </a:t>
            </a:r>
            <a:r>
              <a:rPr lang="ja-JP" altLang="en-US" sz="900" dirty="0"/>
              <a:t>の送信のために、</a:t>
            </a:r>
            <a:r>
              <a:rPr lang="en-US" altLang="ja-JP" sz="900" dirty="0"/>
              <a:t>SNS (Simple Notification Service) API </a:t>
            </a:r>
            <a:r>
              <a:rPr lang="ja-JP" altLang="en-US" sz="900" dirty="0"/>
              <a:t>を呼び出すことになります。</a:t>
            </a:r>
            <a:r>
              <a:rPr lang="en-US" altLang="ja-JP" sz="900" dirty="0"/>
              <a:t>SMS </a:t>
            </a:r>
            <a:r>
              <a:rPr lang="ja-JP" altLang="en-US" sz="900" dirty="0"/>
              <a:t>送信回数は、</a:t>
            </a:r>
            <a:r>
              <a:rPr lang="en-US" altLang="ja-JP" sz="900" dirty="0"/>
              <a:t>SNS </a:t>
            </a:r>
            <a:r>
              <a:rPr lang="ja-JP" altLang="en-US" sz="900" dirty="0"/>
              <a:t>によって、デフォルトで一定回数までに制限されています。このクオータ値を引き上げなければ、一定回数 </a:t>
            </a:r>
            <a:r>
              <a:rPr lang="en-US" altLang="ja-JP" sz="900" dirty="0"/>
              <a:t>SMS </a:t>
            </a:r>
            <a:r>
              <a:rPr lang="ja-JP" altLang="en-US" sz="900" dirty="0"/>
              <a:t>が送信された後、それ以降送信されなくなる可能性があります。クオータの引き上げ方法は以下に記載されています。</a:t>
            </a:r>
          </a:p>
          <a:p>
            <a:r>
              <a:rPr lang="en-US" altLang="ja-JP" sz="900" dirty="0">
                <a:hlinkClick r:id="rId5"/>
              </a:rPr>
              <a:t>https://docs.aws.amazon.com/ja_jp/sns/latest/dg/channels-sms-awssupport-spend-threshold.html</a:t>
            </a:r>
            <a:endParaRPr lang="en-US" altLang="ja-JP" sz="900" dirty="0"/>
          </a:p>
          <a:p>
            <a:endParaRPr lang="en-US" altLang="ja-JP" sz="900" dirty="0"/>
          </a:p>
          <a:p>
            <a:r>
              <a:rPr lang="ja-JP" altLang="en-US" sz="900" dirty="0"/>
              <a:t>その他、</a:t>
            </a:r>
            <a:r>
              <a:rPr lang="en-US" altLang="ja-JP" sz="900" dirty="0"/>
              <a:t>AWS </a:t>
            </a:r>
            <a:r>
              <a:rPr lang="ja-JP" altLang="en-US" sz="900" dirty="0"/>
              <a:t>の </a:t>
            </a:r>
            <a:r>
              <a:rPr lang="en-US" altLang="ja-JP" sz="900" dirty="0"/>
              <a:t>SMS </a:t>
            </a:r>
            <a:r>
              <a:rPr lang="ja-JP" altLang="en-US" sz="900" dirty="0" smtClean="0"/>
              <a:t>送信機能の</a:t>
            </a:r>
            <a:r>
              <a:rPr lang="ja-JP" altLang="en-US" sz="900" dirty="0"/>
              <a:t>利用や課金に関するお問い合わせは、</a:t>
            </a:r>
            <a:r>
              <a:rPr lang="en-US" altLang="ja-JP" sz="900" dirty="0"/>
              <a:t>AWS </a:t>
            </a:r>
            <a:r>
              <a:rPr lang="ja-JP" altLang="en-US" sz="900" dirty="0"/>
              <a:t>に直接行なってください。シン・テレワークシステムのソースコードの提供者は、</a:t>
            </a:r>
            <a:r>
              <a:rPr lang="en-US" altLang="ja-JP" sz="900" dirty="0"/>
              <a:t>AWS </a:t>
            </a:r>
            <a:r>
              <a:rPr lang="ja-JP" altLang="en-US" sz="900" dirty="0"/>
              <a:t>のユーザーが </a:t>
            </a:r>
            <a:r>
              <a:rPr lang="en-US" altLang="ja-JP" sz="900" dirty="0"/>
              <a:t>AWS </a:t>
            </a:r>
            <a:r>
              <a:rPr lang="ja-JP" altLang="en-US" sz="900" dirty="0"/>
              <a:t>のアクセスキーを用いて本ソースコードを運用した結果、ユーザーと </a:t>
            </a:r>
            <a:r>
              <a:rPr lang="en-US" altLang="ja-JP" sz="900" dirty="0"/>
              <a:t>Amazon </a:t>
            </a:r>
            <a:r>
              <a:rPr lang="ja-JP" altLang="en-US" sz="900" dirty="0"/>
              <a:t>社との間に発生したトラブルについて、一切責任を負いません。</a:t>
            </a:r>
          </a:p>
          <a:p>
            <a:endParaRPr lang="ja-JP" altLang="en-US" sz="900" dirty="0"/>
          </a:p>
          <a:p>
            <a:r>
              <a:rPr lang="ja-JP" altLang="en-US" sz="900" dirty="0"/>
              <a:t>シン・テレワークシステムのコントローラのコードに万一脆弱性があり、</a:t>
            </a:r>
            <a:r>
              <a:rPr lang="en-US" altLang="ja-JP" sz="900" dirty="0"/>
              <a:t>AWS </a:t>
            </a:r>
            <a:r>
              <a:rPr lang="ja-JP" altLang="en-US" sz="900" dirty="0"/>
              <a:t>アカウントのキーが漏えいしたり、むやみ</a:t>
            </a:r>
            <a:r>
              <a:rPr lang="ja-JP" altLang="en-US" sz="900" dirty="0" smtClean="0"/>
              <a:t>に多数の </a:t>
            </a:r>
            <a:r>
              <a:rPr lang="en-US" altLang="ja-JP" sz="900" dirty="0"/>
              <a:t>SMS </a:t>
            </a:r>
            <a:r>
              <a:rPr lang="ja-JP" altLang="en-US" sz="900" dirty="0"/>
              <a:t>が送信されたりした結果、</a:t>
            </a:r>
            <a:r>
              <a:rPr lang="en-US" altLang="ja-JP" sz="900" dirty="0"/>
              <a:t>AWS </a:t>
            </a:r>
            <a:r>
              <a:rPr lang="ja-JP" altLang="en-US" sz="900" dirty="0"/>
              <a:t>アカウントの所有者に損害が発生する可能性があります。シン・テレワークシステムのコントローラのコードは </a:t>
            </a:r>
            <a:r>
              <a:rPr lang="en-US" altLang="ja-JP" sz="900" dirty="0"/>
              <a:t>Apache </a:t>
            </a:r>
            <a:r>
              <a:rPr lang="ja-JP" altLang="en-US" sz="900" dirty="0"/>
              <a:t>ライセンスで無保証で公開されているオープンソースであり、脆弱性があり </a:t>
            </a:r>
            <a:r>
              <a:rPr lang="en-US" altLang="ja-JP" sz="900" dirty="0"/>
              <a:t>AWS </a:t>
            </a:r>
            <a:r>
              <a:rPr lang="ja-JP" altLang="en-US" sz="900" dirty="0"/>
              <a:t>アカウントに損害が発生しても、ソースコード提供元は一切責任を負いません。</a:t>
            </a:r>
          </a:p>
        </p:txBody>
      </p:sp>
    </p:spTree>
    <p:extLst>
      <p:ext uri="{BB962C8B-B14F-4D97-AF65-F5344CB8AC3E}">
        <p14:creationId xmlns:p14="http://schemas.microsoft.com/office/powerpoint/2010/main" val="3580499189"/>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945241"/>
            <a:ext cx="11545223" cy="2108060"/>
          </a:xfrm>
        </p:spPr>
        <p:txBody>
          <a:bodyPr>
            <a:normAutofit/>
          </a:bodyPr>
          <a:lstStyle/>
          <a:p>
            <a:r>
              <a:rPr kumimoji="1" lang="en-US" altLang="ja-JP" sz="2400" dirty="0" smtClean="0"/>
              <a:t>OTP </a:t>
            </a:r>
            <a:r>
              <a:rPr kumimoji="1" lang="ja-JP" altLang="en-US" sz="2400" dirty="0" smtClean="0"/>
              <a:t>を </a:t>
            </a:r>
            <a:r>
              <a:rPr kumimoji="1" lang="en-US" altLang="ja-JP" sz="2400" dirty="0" smtClean="0"/>
              <a:t>SMS </a:t>
            </a:r>
            <a:r>
              <a:rPr kumimoji="1" lang="ja-JP" altLang="en-US" sz="2400" dirty="0" smtClean="0"/>
              <a:t>で送信するシステムを構築したい場合は、サーバーアプリ側のビルド前に、ソースコードの設定変更が必要です。</a:t>
            </a:r>
            <a:r>
              <a:rPr kumimoji="1" lang="en-US" altLang="ja-JP" sz="2400" dirty="0" smtClean="0"/>
              <a:t/>
            </a:r>
            <a:br>
              <a:rPr kumimoji="1" lang="en-US" altLang="ja-JP" sz="2400" dirty="0" smtClean="0"/>
            </a:br>
            <a:r>
              <a:rPr kumimoji="1" lang="ja-JP" altLang="en-US" sz="2400" dirty="0" smtClean="0"/>
              <a:t>この設定変更を行なうことにより、「シン・テレワークシステム サーバー設定ツール」の画面で、メールアドレスの代わりに携帯電話番号 </a:t>
            </a:r>
            <a:r>
              <a:rPr kumimoji="1" lang="en-US" altLang="ja-JP" sz="2400" dirty="0" smtClean="0"/>
              <a:t>(</a:t>
            </a:r>
            <a:r>
              <a:rPr kumimoji="1" lang="ja-JP" altLang="en-US" sz="2400" dirty="0" smtClean="0"/>
              <a:t>例</a:t>
            </a:r>
            <a:r>
              <a:rPr kumimoji="1" lang="en-US" altLang="ja-JP" sz="2400" dirty="0" smtClean="0"/>
              <a:t>: 09001234567) </a:t>
            </a:r>
            <a:r>
              <a:rPr kumimoji="1" lang="ja-JP" altLang="en-US" sz="2400" dirty="0" smtClean="0"/>
              <a:t>を入力することが可能になります。</a:t>
            </a:r>
            <a:endParaRPr kumimoji="1" lang="en-US" altLang="ja-JP" sz="2400" dirty="0" smtClean="0"/>
          </a:p>
          <a:p>
            <a:pPr marL="914400" lvl="1" indent="-457200">
              <a:buFont typeface="+mj-lt"/>
              <a:buAutoNum type="arabicPeriod"/>
            </a:pPr>
            <a:r>
              <a:rPr lang="ja-JP" altLang="en-US" sz="2000" dirty="0" smtClean="0"/>
              <a:t>ソースコード中の「</a:t>
            </a:r>
            <a:r>
              <a:rPr lang="en-US" altLang="ja-JP" sz="2000" dirty="0" smtClean="0"/>
              <a:t>IPA-DN-</a:t>
            </a:r>
            <a:r>
              <a:rPr lang="en-US" altLang="ja-JP" sz="2000" dirty="0" err="1" smtClean="0"/>
              <a:t>ThinApps</a:t>
            </a:r>
            <a:r>
              <a:rPr lang="en-US" altLang="ja-JP" sz="2000" dirty="0" smtClean="0"/>
              <a:t>-Private\</a:t>
            </a:r>
            <a:r>
              <a:rPr lang="en-US" altLang="ja-JP" sz="2000" dirty="0" err="1" smtClean="0"/>
              <a:t>src</a:t>
            </a:r>
            <a:r>
              <a:rPr lang="en-US" altLang="ja-JP" sz="2000" dirty="0" smtClean="0"/>
              <a:t>\</a:t>
            </a:r>
            <a:r>
              <a:rPr lang="en-US" altLang="ja-JP" sz="2000" dirty="0" err="1" smtClean="0"/>
              <a:t>Vars</a:t>
            </a:r>
            <a:r>
              <a:rPr lang="en-US" altLang="ja-JP" sz="2000" dirty="0" smtClean="0"/>
              <a:t>\</a:t>
            </a:r>
            <a:r>
              <a:rPr lang="en-US" altLang="ja-JP" sz="2000" dirty="0" err="1" smtClean="0"/>
              <a:t>VarsActivePatch.h</a:t>
            </a:r>
            <a:r>
              <a:rPr lang="ja-JP" altLang="en-US" sz="2000" dirty="0" smtClean="0"/>
              <a:t>」ファイルを開きます。</a:t>
            </a:r>
            <a:endParaRPr lang="en-US" altLang="ja-JP" sz="2000" dirty="0"/>
          </a:p>
          <a:p>
            <a:pPr marL="914400" lvl="1" indent="-457200">
              <a:buFont typeface="+mj-lt"/>
              <a:buAutoNum type="arabicPeriod"/>
            </a:pPr>
            <a:r>
              <a:rPr lang="en-US" altLang="ja-JP" sz="2000" dirty="0"/>
              <a:t>“</a:t>
            </a:r>
            <a:r>
              <a:rPr lang="en-US" altLang="ja-JP" sz="2000" dirty="0" err="1"/>
              <a:t>ThinSupportSms</a:t>
            </a:r>
            <a:r>
              <a:rPr lang="en-US" altLang="ja-JP" sz="2000" dirty="0"/>
              <a:t>” </a:t>
            </a:r>
            <a:r>
              <a:rPr lang="ja-JP" altLang="en-US" sz="2000" dirty="0" smtClean="0"/>
              <a:t>の設定項目を </a:t>
            </a:r>
            <a:r>
              <a:rPr lang="en-US" altLang="ja-JP" sz="2000" dirty="0" smtClean="0"/>
              <a:t>“false” </a:t>
            </a:r>
            <a:r>
              <a:rPr lang="ja-JP" altLang="en-US" sz="2000" dirty="0" smtClean="0"/>
              <a:t>から </a:t>
            </a:r>
            <a:r>
              <a:rPr lang="en-US" altLang="ja-JP" sz="2000" dirty="0" smtClean="0"/>
              <a:t>“true” </a:t>
            </a:r>
            <a:r>
              <a:rPr lang="ja-JP" altLang="en-US" sz="2000" dirty="0" smtClean="0"/>
              <a:t>に変更します。</a:t>
            </a:r>
            <a:endParaRPr kumimoji="1" lang="ja-JP" altLang="en-US"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171</a:t>
            </a:fld>
            <a:endParaRPr kumimoji="1" lang="ja-JP" altLang="en-US" dirty="0"/>
          </a:p>
        </p:txBody>
      </p:sp>
      <p:sp>
        <p:nvSpPr>
          <p:cNvPr id="4" name="タイトル 3"/>
          <p:cNvSpPr>
            <a:spLocks noGrp="1"/>
          </p:cNvSpPr>
          <p:nvPr>
            <p:ph type="title"/>
          </p:nvPr>
        </p:nvSpPr>
        <p:spPr/>
        <p:txBody>
          <a:bodyPr>
            <a:normAutofit/>
          </a:bodyPr>
          <a:lstStyle/>
          <a:p>
            <a:r>
              <a:rPr lang="en-US" altLang="ja-JP" sz="3200" dirty="0"/>
              <a:t>OTP </a:t>
            </a:r>
            <a:r>
              <a:rPr lang="ja-JP" altLang="en-US" sz="3200" dirty="0"/>
              <a:t>を電子メールの代わりに </a:t>
            </a:r>
            <a:r>
              <a:rPr lang="en-US" altLang="ja-JP" sz="3200" dirty="0"/>
              <a:t>SMS </a:t>
            </a:r>
            <a:r>
              <a:rPr lang="ja-JP" altLang="en-US" sz="3200" dirty="0"/>
              <a:t>で送信</a:t>
            </a:r>
            <a:r>
              <a:rPr lang="ja-JP" altLang="en-US" sz="3200" dirty="0" smtClean="0"/>
              <a:t>する </a:t>
            </a:r>
            <a:r>
              <a:rPr lang="en-US" altLang="ja-JP" sz="3200" dirty="0" smtClean="0"/>
              <a:t>(</a:t>
            </a:r>
            <a:r>
              <a:rPr lang="ja-JP" altLang="en-US" sz="3200" dirty="0" smtClean="0"/>
              <a:t>続き</a:t>
            </a:r>
            <a:r>
              <a:rPr lang="en-US" altLang="ja-JP" sz="3200" dirty="0" smtClean="0"/>
              <a:t>)</a:t>
            </a:r>
            <a:endParaRPr kumimoji="1" lang="ja-JP" altLang="en-US" sz="3200" dirty="0"/>
          </a:p>
        </p:txBody>
      </p:sp>
      <p:pic>
        <p:nvPicPr>
          <p:cNvPr id="5" name="図 4"/>
          <p:cNvPicPr>
            <a:picLocks noChangeAspect="1"/>
          </p:cNvPicPr>
          <p:nvPr/>
        </p:nvPicPr>
        <p:blipFill>
          <a:blip r:embed="rId2"/>
          <a:stretch>
            <a:fillRect/>
          </a:stretch>
        </p:blipFill>
        <p:spPr>
          <a:xfrm>
            <a:off x="3356321" y="3528598"/>
            <a:ext cx="7705725" cy="723900"/>
          </a:xfrm>
          <a:prstGeom prst="rect">
            <a:avLst/>
          </a:prstGeom>
          <a:ln w="38100">
            <a:solidFill>
              <a:schemeClr val="tx1"/>
            </a:solidFill>
          </a:ln>
        </p:spPr>
      </p:pic>
      <p:sp>
        <p:nvSpPr>
          <p:cNvPr id="6" name="正方形/長方形 5"/>
          <p:cNvSpPr/>
          <p:nvPr/>
        </p:nvSpPr>
        <p:spPr>
          <a:xfrm>
            <a:off x="6715677" y="4056605"/>
            <a:ext cx="607475" cy="25329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7187980" y="4397361"/>
            <a:ext cx="2329732" cy="369332"/>
          </a:xfrm>
          <a:prstGeom prst="rect">
            <a:avLst/>
          </a:prstGeom>
          <a:noFill/>
        </p:spPr>
        <p:txBody>
          <a:bodyPr wrap="square" rtlCol="0">
            <a:spAutoFit/>
          </a:bodyPr>
          <a:lstStyle/>
          <a:p>
            <a:r>
              <a:rPr kumimoji="1" lang="ja-JP" altLang="en-US" b="1" dirty="0" smtClean="0"/>
              <a:t>→ </a:t>
            </a:r>
            <a:r>
              <a:rPr kumimoji="1" lang="en-US" altLang="ja-JP" b="1" dirty="0" smtClean="0"/>
              <a:t>true </a:t>
            </a:r>
            <a:r>
              <a:rPr kumimoji="1" lang="ja-JP" altLang="en-US" b="1" dirty="0" smtClean="0"/>
              <a:t>に変更</a:t>
            </a:r>
            <a:endParaRPr kumimoji="1" lang="ja-JP" altLang="en-US" b="1" dirty="0"/>
          </a:p>
        </p:txBody>
      </p:sp>
      <p:pic>
        <p:nvPicPr>
          <p:cNvPr id="9" name="図 8"/>
          <p:cNvPicPr>
            <a:picLocks noChangeAspect="1"/>
          </p:cNvPicPr>
          <p:nvPr/>
        </p:nvPicPr>
        <p:blipFill>
          <a:blip r:embed="rId3"/>
          <a:stretch>
            <a:fillRect/>
          </a:stretch>
        </p:blipFill>
        <p:spPr>
          <a:xfrm>
            <a:off x="778358" y="4434188"/>
            <a:ext cx="3390011" cy="2024011"/>
          </a:xfrm>
          <a:prstGeom prst="rect">
            <a:avLst/>
          </a:prstGeom>
          <a:ln w="28575">
            <a:solidFill>
              <a:schemeClr val="tx1"/>
            </a:solidFill>
          </a:ln>
        </p:spPr>
      </p:pic>
      <p:sp>
        <p:nvSpPr>
          <p:cNvPr id="10" name="テキスト ボックス 9"/>
          <p:cNvSpPr txBox="1"/>
          <p:nvPr/>
        </p:nvSpPr>
        <p:spPr>
          <a:xfrm>
            <a:off x="560676" y="6536809"/>
            <a:ext cx="4330517" cy="369332"/>
          </a:xfrm>
          <a:prstGeom prst="rect">
            <a:avLst/>
          </a:prstGeom>
          <a:noFill/>
        </p:spPr>
        <p:txBody>
          <a:bodyPr wrap="square" rtlCol="0">
            <a:spAutoFit/>
          </a:bodyPr>
          <a:lstStyle/>
          <a:p>
            <a:r>
              <a:rPr kumimoji="1" lang="en-US" altLang="ja-JP" dirty="0" smtClean="0"/>
              <a:t>SMS </a:t>
            </a:r>
            <a:r>
              <a:rPr kumimoji="1" lang="ja-JP" altLang="en-US" dirty="0" smtClean="0"/>
              <a:t>で </a:t>
            </a:r>
            <a:r>
              <a:rPr kumimoji="1" lang="en-US" altLang="ja-JP" dirty="0" smtClean="0"/>
              <a:t>OTP </a:t>
            </a:r>
            <a:r>
              <a:rPr kumimoji="1" lang="ja-JP" altLang="en-US" dirty="0" smtClean="0"/>
              <a:t>を送信した際の受信側画面例</a:t>
            </a:r>
            <a:endParaRPr kumimoji="1" lang="ja-JP" altLang="en-US" dirty="0"/>
          </a:p>
        </p:txBody>
      </p:sp>
      <p:sp>
        <p:nvSpPr>
          <p:cNvPr id="11" name="テキスト ボックス 10"/>
          <p:cNvSpPr txBox="1"/>
          <p:nvPr/>
        </p:nvSpPr>
        <p:spPr>
          <a:xfrm>
            <a:off x="5287618" y="5241990"/>
            <a:ext cx="6375661" cy="1200329"/>
          </a:xfrm>
          <a:prstGeom prst="rect">
            <a:avLst/>
          </a:prstGeom>
          <a:solidFill>
            <a:srgbClr val="FFFFCC"/>
          </a:solidFill>
          <a:ln w="19050">
            <a:solidFill>
              <a:srgbClr val="FF0000"/>
            </a:solidFill>
          </a:ln>
        </p:spPr>
        <p:txBody>
          <a:bodyPr wrap="square" rtlCol="0">
            <a:spAutoFit/>
          </a:bodyPr>
          <a:lstStyle/>
          <a:p>
            <a:r>
              <a:rPr kumimoji="1" lang="en-US" altLang="ja-JP" dirty="0" smtClean="0"/>
              <a:t>SMS </a:t>
            </a:r>
            <a:r>
              <a:rPr kumimoji="1" lang="ja-JP" altLang="en-US" dirty="0" smtClean="0"/>
              <a:t>は、通信キャリアや </a:t>
            </a:r>
            <a:r>
              <a:rPr kumimoji="1" lang="en-US" altLang="ja-JP" dirty="0" smtClean="0"/>
              <a:t>Amazon </a:t>
            </a:r>
            <a:r>
              <a:rPr kumimoji="1" lang="ja-JP" altLang="en-US" dirty="0" smtClean="0"/>
              <a:t>のシステムの負荷や電波状況などにより、正常に送信されない可能性があります。</a:t>
            </a:r>
          </a:p>
          <a:p>
            <a:r>
              <a:rPr kumimoji="1" lang="en-US" altLang="ja-JP" dirty="0" smtClean="0"/>
              <a:t>OTP </a:t>
            </a:r>
            <a:r>
              <a:rPr kumimoji="1" lang="ja-JP" altLang="en-US" dirty="0" smtClean="0"/>
              <a:t>を利用する場合は、必ず、「非常用 </a:t>
            </a:r>
            <a:r>
              <a:rPr kumimoji="1" lang="en-US" altLang="ja-JP" dirty="0" smtClean="0"/>
              <a:t>OTP </a:t>
            </a:r>
            <a:r>
              <a:rPr kumimoji="1" lang="ja-JP" altLang="en-US" dirty="0" smtClean="0"/>
              <a:t>代替コード </a:t>
            </a:r>
            <a:r>
              <a:rPr kumimoji="1" lang="en-US" altLang="ja-JP" dirty="0" smtClean="0"/>
              <a:t>(30 </a:t>
            </a:r>
            <a:r>
              <a:rPr kumimoji="1" lang="ja-JP" altLang="en-US" dirty="0" smtClean="0"/>
              <a:t>桁</a:t>
            </a:r>
            <a:r>
              <a:rPr kumimoji="1" lang="en-US" altLang="ja-JP" dirty="0" smtClean="0"/>
              <a:t>)</a:t>
            </a:r>
            <a:r>
              <a:rPr kumimoji="1" lang="ja-JP" altLang="en-US" dirty="0" smtClean="0"/>
              <a:t>」をユーザーに控えておくよう指示してください。</a:t>
            </a:r>
          </a:p>
        </p:txBody>
      </p:sp>
    </p:spTree>
    <p:extLst>
      <p:ext uri="{BB962C8B-B14F-4D97-AF65-F5344CB8AC3E}">
        <p14:creationId xmlns:p14="http://schemas.microsoft.com/office/powerpoint/2010/main" val="3678889790"/>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172</a:t>
            </a:fld>
            <a:endParaRPr kumimoji="1" lang="ja-JP" altLang="en-US" dirty="0"/>
          </a:p>
        </p:txBody>
      </p:sp>
      <p:sp>
        <p:nvSpPr>
          <p:cNvPr id="3" name="テキスト ボックス 2"/>
          <p:cNvSpPr txBox="1"/>
          <p:nvPr/>
        </p:nvSpPr>
        <p:spPr>
          <a:xfrm>
            <a:off x="275896" y="1191459"/>
            <a:ext cx="11603421" cy="1107996"/>
          </a:xfrm>
          <a:prstGeom prst="rect">
            <a:avLst/>
          </a:prstGeom>
          <a:solidFill>
            <a:schemeClr val="accent4"/>
          </a:solidFill>
        </p:spPr>
        <p:txBody>
          <a:bodyPr wrap="square" rtlCol="0" anchor="ctr">
            <a:spAutoFit/>
          </a:bodyPr>
          <a:lstStyle/>
          <a:p>
            <a:pPr algn="ctr"/>
            <a:r>
              <a:rPr kumimoji="1" lang="en-US" altLang="ja-JP" sz="6600" dirty="0" smtClean="0"/>
              <a:t>9. </a:t>
            </a:r>
            <a:r>
              <a:rPr kumimoji="1" lang="ja-JP" altLang="en-US" sz="6600" dirty="0" smtClean="0"/>
              <a:t>セキュリティ設定</a:t>
            </a:r>
            <a:endParaRPr kumimoji="1" lang="ja-JP" altLang="en-US" sz="6600" dirty="0"/>
          </a:p>
        </p:txBody>
      </p:sp>
      <p:grpSp>
        <p:nvGrpSpPr>
          <p:cNvPr id="6" name="Group 82"/>
          <p:cNvGrpSpPr>
            <a:grpSpLocks noChangeAspect="1"/>
          </p:cNvGrpSpPr>
          <p:nvPr/>
        </p:nvGrpSpPr>
        <p:grpSpPr bwMode="auto">
          <a:xfrm>
            <a:off x="9940484" y="4152119"/>
            <a:ext cx="1262904" cy="2569356"/>
            <a:chOff x="6422" y="1669"/>
            <a:chExt cx="928" cy="1888"/>
          </a:xfrm>
        </p:grpSpPr>
        <p:sp>
          <p:nvSpPr>
            <p:cNvPr id="7" name="AutoShape 81"/>
            <p:cNvSpPr>
              <a:spLocks noChangeAspect="1" noChangeArrowheads="1" noTextEdit="1"/>
            </p:cNvSpPr>
            <p:nvPr/>
          </p:nvSpPr>
          <p:spPr bwMode="auto">
            <a:xfrm>
              <a:off x="6422" y="1669"/>
              <a:ext cx="928" cy="1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nvGrpSpPr>
            <p:cNvPr id="8" name="Group 152"/>
            <p:cNvGrpSpPr>
              <a:grpSpLocks/>
            </p:cNvGrpSpPr>
            <p:nvPr/>
          </p:nvGrpSpPr>
          <p:grpSpPr bwMode="auto">
            <a:xfrm>
              <a:off x="6427" y="1674"/>
              <a:ext cx="918" cy="1807"/>
              <a:chOff x="6427" y="1674"/>
              <a:chExt cx="918" cy="1807"/>
            </a:xfrm>
          </p:grpSpPr>
          <p:grpSp>
            <p:nvGrpSpPr>
              <p:cNvPr id="9" name="Group 89"/>
              <p:cNvGrpSpPr>
                <a:grpSpLocks/>
              </p:cNvGrpSpPr>
              <p:nvPr/>
            </p:nvGrpSpPr>
            <p:grpSpPr bwMode="auto">
              <a:xfrm>
                <a:off x="6852" y="3268"/>
                <a:ext cx="354" cy="213"/>
                <a:chOff x="6852" y="3268"/>
                <a:chExt cx="354" cy="213"/>
              </a:xfrm>
            </p:grpSpPr>
            <p:sp>
              <p:nvSpPr>
                <p:cNvPr id="72" name="Freeform 83"/>
                <p:cNvSpPr>
                  <a:spLocks/>
                </p:cNvSpPr>
                <p:nvPr/>
              </p:nvSpPr>
              <p:spPr bwMode="auto">
                <a:xfrm>
                  <a:off x="6852" y="3268"/>
                  <a:ext cx="354" cy="213"/>
                </a:xfrm>
                <a:custGeom>
                  <a:avLst/>
                  <a:gdLst>
                    <a:gd name="T0" fmla="*/ 247 w 707"/>
                    <a:gd name="T1" fmla="*/ 48 h 427"/>
                    <a:gd name="T2" fmla="*/ 151 w 707"/>
                    <a:gd name="T3" fmla="*/ 124 h 427"/>
                    <a:gd name="T4" fmla="*/ 0 w 707"/>
                    <a:gd name="T5" fmla="*/ 192 h 427"/>
                    <a:gd name="T6" fmla="*/ 0 w 707"/>
                    <a:gd name="T7" fmla="*/ 241 h 427"/>
                    <a:gd name="T8" fmla="*/ 82 w 707"/>
                    <a:gd name="T9" fmla="*/ 268 h 427"/>
                    <a:gd name="T10" fmla="*/ 220 w 707"/>
                    <a:gd name="T11" fmla="*/ 261 h 427"/>
                    <a:gd name="T12" fmla="*/ 364 w 707"/>
                    <a:gd name="T13" fmla="*/ 234 h 427"/>
                    <a:gd name="T14" fmla="*/ 460 w 707"/>
                    <a:gd name="T15" fmla="*/ 213 h 427"/>
                    <a:gd name="T16" fmla="*/ 440 w 707"/>
                    <a:gd name="T17" fmla="*/ 316 h 427"/>
                    <a:gd name="T18" fmla="*/ 419 w 707"/>
                    <a:gd name="T19" fmla="*/ 365 h 427"/>
                    <a:gd name="T20" fmla="*/ 426 w 707"/>
                    <a:gd name="T21" fmla="*/ 399 h 427"/>
                    <a:gd name="T22" fmla="*/ 536 w 707"/>
                    <a:gd name="T23" fmla="*/ 427 h 427"/>
                    <a:gd name="T24" fmla="*/ 653 w 707"/>
                    <a:gd name="T25" fmla="*/ 365 h 427"/>
                    <a:gd name="T26" fmla="*/ 680 w 707"/>
                    <a:gd name="T27" fmla="*/ 303 h 427"/>
                    <a:gd name="T28" fmla="*/ 680 w 707"/>
                    <a:gd name="T29" fmla="*/ 247 h 427"/>
                    <a:gd name="T30" fmla="*/ 707 w 707"/>
                    <a:gd name="T31" fmla="*/ 206 h 427"/>
                    <a:gd name="T32" fmla="*/ 694 w 707"/>
                    <a:gd name="T33" fmla="*/ 0 h 427"/>
                    <a:gd name="T34" fmla="*/ 247 w 707"/>
                    <a:gd name="T35" fmla="*/ 48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7" h="427">
                      <a:moveTo>
                        <a:pt x="247" y="48"/>
                      </a:moveTo>
                      <a:lnTo>
                        <a:pt x="151" y="124"/>
                      </a:lnTo>
                      <a:lnTo>
                        <a:pt x="0" y="192"/>
                      </a:lnTo>
                      <a:lnTo>
                        <a:pt x="0" y="241"/>
                      </a:lnTo>
                      <a:lnTo>
                        <a:pt x="82" y="268"/>
                      </a:lnTo>
                      <a:lnTo>
                        <a:pt x="220" y="261"/>
                      </a:lnTo>
                      <a:lnTo>
                        <a:pt x="364" y="234"/>
                      </a:lnTo>
                      <a:lnTo>
                        <a:pt x="460" y="213"/>
                      </a:lnTo>
                      <a:lnTo>
                        <a:pt x="440" y="316"/>
                      </a:lnTo>
                      <a:lnTo>
                        <a:pt x="419" y="365"/>
                      </a:lnTo>
                      <a:lnTo>
                        <a:pt x="426" y="399"/>
                      </a:lnTo>
                      <a:lnTo>
                        <a:pt x="536" y="427"/>
                      </a:lnTo>
                      <a:lnTo>
                        <a:pt x="653" y="365"/>
                      </a:lnTo>
                      <a:lnTo>
                        <a:pt x="680" y="303"/>
                      </a:lnTo>
                      <a:lnTo>
                        <a:pt x="680" y="247"/>
                      </a:lnTo>
                      <a:lnTo>
                        <a:pt x="707" y="206"/>
                      </a:lnTo>
                      <a:lnTo>
                        <a:pt x="694" y="0"/>
                      </a:lnTo>
                      <a:lnTo>
                        <a:pt x="247" y="48"/>
                      </a:lnTo>
                      <a:close/>
                    </a:path>
                  </a:pathLst>
                </a:custGeom>
                <a:solidFill>
                  <a:srgbClr val="404040"/>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grpSp>
              <p:nvGrpSpPr>
                <p:cNvPr id="73" name="Group 88"/>
                <p:cNvGrpSpPr>
                  <a:grpSpLocks/>
                </p:cNvGrpSpPr>
                <p:nvPr/>
              </p:nvGrpSpPr>
              <p:grpSpPr bwMode="auto">
                <a:xfrm>
                  <a:off x="6861" y="3312"/>
                  <a:ext cx="316" cy="146"/>
                  <a:chOff x="6861" y="3312"/>
                  <a:chExt cx="316" cy="146"/>
                </a:xfrm>
              </p:grpSpPr>
              <p:sp>
                <p:nvSpPr>
                  <p:cNvPr id="74" name="Freeform 84"/>
                  <p:cNvSpPr>
                    <a:spLocks/>
                  </p:cNvSpPr>
                  <p:nvPr/>
                </p:nvSpPr>
                <p:spPr bwMode="auto">
                  <a:xfrm>
                    <a:off x="6861" y="3334"/>
                    <a:ext cx="111" cy="36"/>
                  </a:xfrm>
                  <a:custGeom>
                    <a:avLst/>
                    <a:gdLst>
                      <a:gd name="T0" fmla="*/ 0 w 222"/>
                      <a:gd name="T1" fmla="*/ 65 h 71"/>
                      <a:gd name="T2" fmla="*/ 116 w 222"/>
                      <a:gd name="T3" fmla="*/ 71 h 71"/>
                      <a:gd name="T4" fmla="*/ 222 w 222"/>
                      <a:gd name="T5" fmla="*/ 43 h 71"/>
                      <a:gd name="T6" fmla="*/ 138 w 222"/>
                      <a:gd name="T7" fmla="*/ 0 h 71"/>
                      <a:gd name="T8" fmla="*/ 0 w 222"/>
                      <a:gd name="T9" fmla="*/ 65 h 71"/>
                    </a:gdLst>
                    <a:ahLst/>
                    <a:cxnLst>
                      <a:cxn ang="0">
                        <a:pos x="T0" y="T1"/>
                      </a:cxn>
                      <a:cxn ang="0">
                        <a:pos x="T2" y="T3"/>
                      </a:cxn>
                      <a:cxn ang="0">
                        <a:pos x="T4" y="T5"/>
                      </a:cxn>
                      <a:cxn ang="0">
                        <a:pos x="T6" y="T7"/>
                      </a:cxn>
                      <a:cxn ang="0">
                        <a:pos x="T8" y="T9"/>
                      </a:cxn>
                    </a:cxnLst>
                    <a:rect l="0" t="0" r="r" b="b"/>
                    <a:pathLst>
                      <a:path w="222" h="71">
                        <a:moveTo>
                          <a:pt x="0" y="65"/>
                        </a:moveTo>
                        <a:lnTo>
                          <a:pt x="116" y="71"/>
                        </a:lnTo>
                        <a:lnTo>
                          <a:pt x="222" y="43"/>
                        </a:lnTo>
                        <a:lnTo>
                          <a:pt x="138" y="0"/>
                        </a:lnTo>
                        <a:lnTo>
                          <a:pt x="0" y="65"/>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75" name="Freeform 85"/>
                  <p:cNvSpPr>
                    <a:spLocks/>
                  </p:cNvSpPr>
                  <p:nvPr/>
                </p:nvSpPr>
                <p:spPr bwMode="auto">
                  <a:xfrm>
                    <a:off x="6935" y="3312"/>
                    <a:ext cx="121" cy="39"/>
                  </a:xfrm>
                  <a:custGeom>
                    <a:avLst/>
                    <a:gdLst>
                      <a:gd name="T0" fmla="*/ 50 w 243"/>
                      <a:gd name="T1" fmla="*/ 0 h 78"/>
                      <a:gd name="T2" fmla="*/ 0 w 243"/>
                      <a:gd name="T3" fmla="*/ 40 h 78"/>
                      <a:gd name="T4" fmla="*/ 72 w 243"/>
                      <a:gd name="T5" fmla="*/ 78 h 78"/>
                      <a:gd name="T6" fmla="*/ 129 w 243"/>
                      <a:gd name="T7" fmla="*/ 68 h 78"/>
                      <a:gd name="T8" fmla="*/ 192 w 243"/>
                      <a:gd name="T9" fmla="*/ 50 h 78"/>
                      <a:gd name="T10" fmla="*/ 243 w 243"/>
                      <a:gd name="T11" fmla="*/ 37 h 78"/>
                      <a:gd name="T12" fmla="*/ 130 w 243"/>
                      <a:gd name="T13" fmla="*/ 27 h 78"/>
                      <a:gd name="T14" fmla="*/ 50 w 243"/>
                      <a:gd name="T15" fmla="*/ 0 h 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78">
                        <a:moveTo>
                          <a:pt x="50" y="0"/>
                        </a:moveTo>
                        <a:lnTo>
                          <a:pt x="0" y="40"/>
                        </a:lnTo>
                        <a:lnTo>
                          <a:pt x="72" y="78"/>
                        </a:lnTo>
                        <a:lnTo>
                          <a:pt x="129" y="68"/>
                        </a:lnTo>
                        <a:lnTo>
                          <a:pt x="192" y="50"/>
                        </a:lnTo>
                        <a:lnTo>
                          <a:pt x="243" y="37"/>
                        </a:lnTo>
                        <a:lnTo>
                          <a:pt x="130" y="27"/>
                        </a:lnTo>
                        <a:lnTo>
                          <a:pt x="5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76" name="Freeform 86"/>
                  <p:cNvSpPr>
                    <a:spLocks/>
                  </p:cNvSpPr>
                  <p:nvPr/>
                </p:nvSpPr>
                <p:spPr bwMode="auto">
                  <a:xfrm>
                    <a:off x="7071" y="3389"/>
                    <a:ext cx="106" cy="69"/>
                  </a:xfrm>
                  <a:custGeom>
                    <a:avLst/>
                    <a:gdLst>
                      <a:gd name="T0" fmla="*/ 31 w 212"/>
                      <a:gd name="T1" fmla="*/ 39 h 137"/>
                      <a:gd name="T2" fmla="*/ 24 w 212"/>
                      <a:gd name="T3" fmla="*/ 77 h 137"/>
                      <a:gd name="T4" fmla="*/ 0 w 212"/>
                      <a:gd name="T5" fmla="*/ 118 h 137"/>
                      <a:gd name="T6" fmla="*/ 62 w 212"/>
                      <a:gd name="T7" fmla="*/ 135 h 137"/>
                      <a:gd name="T8" fmla="*/ 120 w 212"/>
                      <a:gd name="T9" fmla="*/ 137 h 137"/>
                      <a:gd name="T10" fmla="*/ 174 w 212"/>
                      <a:gd name="T11" fmla="*/ 111 h 137"/>
                      <a:gd name="T12" fmla="*/ 199 w 212"/>
                      <a:gd name="T13" fmla="*/ 80 h 137"/>
                      <a:gd name="T14" fmla="*/ 212 w 212"/>
                      <a:gd name="T15" fmla="*/ 11 h 137"/>
                      <a:gd name="T16" fmla="*/ 151 w 212"/>
                      <a:gd name="T17" fmla="*/ 25 h 137"/>
                      <a:gd name="T18" fmla="*/ 88 w 212"/>
                      <a:gd name="T19" fmla="*/ 24 h 137"/>
                      <a:gd name="T20" fmla="*/ 37 w 212"/>
                      <a:gd name="T21" fmla="*/ 0 h 137"/>
                      <a:gd name="T22" fmla="*/ 31 w 212"/>
                      <a:gd name="T23" fmla="*/ 39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2" h="137">
                        <a:moveTo>
                          <a:pt x="31" y="39"/>
                        </a:moveTo>
                        <a:lnTo>
                          <a:pt x="24" y="77"/>
                        </a:lnTo>
                        <a:lnTo>
                          <a:pt x="0" y="118"/>
                        </a:lnTo>
                        <a:lnTo>
                          <a:pt x="62" y="135"/>
                        </a:lnTo>
                        <a:lnTo>
                          <a:pt x="120" y="137"/>
                        </a:lnTo>
                        <a:lnTo>
                          <a:pt x="174" y="111"/>
                        </a:lnTo>
                        <a:lnTo>
                          <a:pt x="199" y="80"/>
                        </a:lnTo>
                        <a:lnTo>
                          <a:pt x="212" y="11"/>
                        </a:lnTo>
                        <a:lnTo>
                          <a:pt x="151" y="25"/>
                        </a:lnTo>
                        <a:lnTo>
                          <a:pt x="88" y="24"/>
                        </a:lnTo>
                        <a:lnTo>
                          <a:pt x="37" y="0"/>
                        </a:lnTo>
                        <a:lnTo>
                          <a:pt x="31" y="39"/>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77" name="Freeform 87"/>
                  <p:cNvSpPr>
                    <a:spLocks/>
                  </p:cNvSpPr>
                  <p:nvPr/>
                </p:nvSpPr>
                <p:spPr bwMode="auto">
                  <a:xfrm>
                    <a:off x="7091" y="3348"/>
                    <a:ext cx="84" cy="50"/>
                  </a:xfrm>
                  <a:custGeom>
                    <a:avLst/>
                    <a:gdLst>
                      <a:gd name="T0" fmla="*/ 0 w 170"/>
                      <a:gd name="T1" fmla="*/ 76 h 101"/>
                      <a:gd name="T2" fmla="*/ 45 w 170"/>
                      <a:gd name="T3" fmla="*/ 98 h 101"/>
                      <a:gd name="T4" fmla="*/ 118 w 170"/>
                      <a:gd name="T5" fmla="*/ 101 h 101"/>
                      <a:gd name="T6" fmla="*/ 170 w 170"/>
                      <a:gd name="T7" fmla="*/ 90 h 101"/>
                      <a:gd name="T8" fmla="*/ 165 w 170"/>
                      <a:gd name="T9" fmla="*/ 39 h 101"/>
                      <a:gd name="T10" fmla="*/ 165 w 170"/>
                      <a:gd name="T11" fmla="*/ 0 h 101"/>
                      <a:gd name="T12" fmla="*/ 132 w 170"/>
                      <a:gd name="T13" fmla="*/ 17 h 101"/>
                      <a:gd name="T14" fmla="*/ 31 w 170"/>
                      <a:gd name="T15" fmla="*/ 32 h 101"/>
                      <a:gd name="T16" fmla="*/ 14 w 170"/>
                      <a:gd name="T17" fmla="*/ 22 h 101"/>
                      <a:gd name="T18" fmla="*/ 0 w 170"/>
                      <a:gd name="T19" fmla="*/ 76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0" h="101">
                        <a:moveTo>
                          <a:pt x="0" y="76"/>
                        </a:moveTo>
                        <a:lnTo>
                          <a:pt x="45" y="98"/>
                        </a:lnTo>
                        <a:lnTo>
                          <a:pt x="118" y="101"/>
                        </a:lnTo>
                        <a:lnTo>
                          <a:pt x="170" y="90"/>
                        </a:lnTo>
                        <a:lnTo>
                          <a:pt x="165" y="39"/>
                        </a:lnTo>
                        <a:lnTo>
                          <a:pt x="165" y="0"/>
                        </a:lnTo>
                        <a:lnTo>
                          <a:pt x="132" y="17"/>
                        </a:lnTo>
                        <a:lnTo>
                          <a:pt x="31" y="32"/>
                        </a:lnTo>
                        <a:lnTo>
                          <a:pt x="14" y="22"/>
                        </a:lnTo>
                        <a:lnTo>
                          <a:pt x="0" y="76"/>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grpSp>
          <p:grpSp>
            <p:nvGrpSpPr>
              <p:cNvPr id="10" name="Group 109"/>
              <p:cNvGrpSpPr>
                <a:grpSpLocks/>
              </p:cNvGrpSpPr>
              <p:nvPr/>
            </p:nvGrpSpPr>
            <p:grpSpPr bwMode="auto">
              <a:xfrm>
                <a:off x="6561" y="1862"/>
                <a:ext cx="784" cy="1497"/>
                <a:chOff x="6561" y="1862"/>
                <a:chExt cx="784" cy="1497"/>
              </a:xfrm>
            </p:grpSpPr>
            <p:sp>
              <p:nvSpPr>
                <p:cNvPr id="53" name="Freeform 90"/>
                <p:cNvSpPr>
                  <a:spLocks/>
                </p:cNvSpPr>
                <p:nvPr/>
              </p:nvSpPr>
              <p:spPr bwMode="auto">
                <a:xfrm>
                  <a:off x="6561" y="1887"/>
                  <a:ext cx="784" cy="1472"/>
                </a:xfrm>
                <a:custGeom>
                  <a:avLst/>
                  <a:gdLst>
                    <a:gd name="T0" fmla="*/ 0 w 1569"/>
                    <a:gd name="T1" fmla="*/ 332 h 2944"/>
                    <a:gd name="T2" fmla="*/ 76 w 1569"/>
                    <a:gd name="T3" fmla="*/ 300 h 2944"/>
                    <a:gd name="T4" fmla="*/ 102 w 1569"/>
                    <a:gd name="T5" fmla="*/ 225 h 2944"/>
                    <a:gd name="T6" fmla="*/ 116 w 1569"/>
                    <a:gd name="T7" fmla="*/ 206 h 2944"/>
                    <a:gd name="T8" fmla="*/ 384 w 1569"/>
                    <a:gd name="T9" fmla="*/ 389 h 2944"/>
                    <a:gd name="T10" fmla="*/ 418 w 1569"/>
                    <a:gd name="T11" fmla="*/ 382 h 2944"/>
                    <a:gd name="T12" fmla="*/ 452 w 1569"/>
                    <a:gd name="T13" fmla="*/ 369 h 2944"/>
                    <a:gd name="T14" fmla="*/ 573 w 1569"/>
                    <a:gd name="T15" fmla="*/ 227 h 2944"/>
                    <a:gd name="T16" fmla="*/ 623 w 1569"/>
                    <a:gd name="T17" fmla="*/ 152 h 2944"/>
                    <a:gd name="T18" fmla="*/ 678 w 1569"/>
                    <a:gd name="T19" fmla="*/ 97 h 2944"/>
                    <a:gd name="T20" fmla="*/ 788 w 1569"/>
                    <a:gd name="T21" fmla="*/ 69 h 2944"/>
                    <a:gd name="T22" fmla="*/ 1170 w 1569"/>
                    <a:gd name="T23" fmla="*/ 0 h 2944"/>
                    <a:gd name="T24" fmla="*/ 1281 w 1569"/>
                    <a:gd name="T25" fmla="*/ 86 h 2944"/>
                    <a:gd name="T26" fmla="*/ 1435 w 1569"/>
                    <a:gd name="T27" fmla="*/ 148 h 2944"/>
                    <a:gd name="T28" fmla="*/ 1466 w 1569"/>
                    <a:gd name="T29" fmla="*/ 293 h 2944"/>
                    <a:gd name="T30" fmla="*/ 1528 w 1569"/>
                    <a:gd name="T31" fmla="*/ 536 h 2944"/>
                    <a:gd name="T32" fmla="*/ 1569 w 1569"/>
                    <a:gd name="T33" fmla="*/ 777 h 2944"/>
                    <a:gd name="T34" fmla="*/ 1548 w 1569"/>
                    <a:gd name="T35" fmla="*/ 1053 h 2944"/>
                    <a:gd name="T36" fmla="*/ 1435 w 1569"/>
                    <a:gd name="T37" fmla="*/ 1226 h 2944"/>
                    <a:gd name="T38" fmla="*/ 1380 w 1569"/>
                    <a:gd name="T39" fmla="*/ 1509 h 2944"/>
                    <a:gd name="T40" fmla="*/ 1319 w 1569"/>
                    <a:gd name="T41" fmla="*/ 2465 h 2944"/>
                    <a:gd name="T42" fmla="*/ 1305 w 1569"/>
                    <a:gd name="T43" fmla="*/ 2768 h 2944"/>
                    <a:gd name="T44" fmla="*/ 1182 w 1569"/>
                    <a:gd name="T45" fmla="*/ 2930 h 2944"/>
                    <a:gd name="T46" fmla="*/ 1048 w 1569"/>
                    <a:gd name="T47" fmla="*/ 2872 h 2944"/>
                    <a:gd name="T48" fmla="*/ 876 w 1569"/>
                    <a:gd name="T49" fmla="*/ 2865 h 2944"/>
                    <a:gd name="T50" fmla="*/ 773 w 1569"/>
                    <a:gd name="T51" fmla="*/ 2741 h 2944"/>
                    <a:gd name="T52" fmla="*/ 699 w 1569"/>
                    <a:gd name="T53" fmla="*/ 2100 h 2944"/>
                    <a:gd name="T54" fmla="*/ 624 w 1569"/>
                    <a:gd name="T55" fmla="*/ 1406 h 2944"/>
                    <a:gd name="T56" fmla="*/ 683 w 1569"/>
                    <a:gd name="T57" fmla="*/ 785 h 2944"/>
                    <a:gd name="T58" fmla="*/ 514 w 1569"/>
                    <a:gd name="T59" fmla="*/ 665 h 2944"/>
                    <a:gd name="T60" fmla="*/ 396 w 1569"/>
                    <a:gd name="T61" fmla="*/ 678 h 2944"/>
                    <a:gd name="T62" fmla="*/ 202 w 1569"/>
                    <a:gd name="T63" fmla="*/ 541 h 2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69" h="2944">
                      <a:moveTo>
                        <a:pt x="4" y="348"/>
                      </a:moveTo>
                      <a:lnTo>
                        <a:pt x="0" y="332"/>
                      </a:lnTo>
                      <a:lnTo>
                        <a:pt x="35" y="331"/>
                      </a:lnTo>
                      <a:lnTo>
                        <a:pt x="76" y="300"/>
                      </a:lnTo>
                      <a:lnTo>
                        <a:pt x="102" y="255"/>
                      </a:lnTo>
                      <a:lnTo>
                        <a:pt x="102" y="225"/>
                      </a:lnTo>
                      <a:lnTo>
                        <a:pt x="98" y="212"/>
                      </a:lnTo>
                      <a:lnTo>
                        <a:pt x="116" y="206"/>
                      </a:lnTo>
                      <a:lnTo>
                        <a:pt x="370" y="393"/>
                      </a:lnTo>
                      <a:lnTo>
                        <a:pt x="384" y="389"/>
                      </a:lnTo>
                      <a:lnTo>
                        <a:pt x="418" y="400"/>
                      </a:lnTo>
                      <a:lnTo>
                        <a:pt x="418" y="382"/>
                      </a:lnTo>
                      <a:lnTo>
                        <a:pt x="449" y="382"/>
                      </a:lnTo>
                      <a:lnTo>
                        <a:pt x="452" y="369"/>
                      </a:lnTo>
                      <a:lnTo>
                        <a:pt x="497" y="317"/>
                      </a:lnTo>
                      <a:lnTo>
                        <a:pt x="573" y="227"/>
                      </a:lnTo>
                      <a:lnTo>
                        <a:pt x="592" y="207"/>
                      </a:lnTo>
                      <a:lnTo>
                        <a:pt x="623" y="152"/>
                      </a:lnTo>
                      <a:lnTo>
                        <a:pt x="647" y="117"/>
                      </a:lnTo>
                      <a:lnTo>
                        <a:pt x="678" y="97"/>
                      </a:lnTo>
                      <a:lnTo>
                        <a:pt x="736" y="76"/>
                      </a:lnTo>
                      <a:lnTo>
                        <a:pt x="788" y="69"/>
                      </a:lnTo>
                      <a:lnTo>
                        <a:pt x="843" y="35"/>
                      </a:lnTo>
                      <a:lnTo>
                        <a:pt x="1170" y="0"/>
                      </a:lnTo>
                      <a:lnTo>
                        <a:pt x="1185" y="38"/>
                      </a:lnTo>
                      <a:lnTo>
                        <a:pt x="1281" y="86"/>
                      </a:lnTo>
                      <a:lnTo>
                        <a:pt x="1388" y="117"/>
                      </a:lnTo>
                      <a:lnTo>
                        <a:pt x="1435" y="148"/>
                      </a:lnTo>
                      <a:lnTo>
                        <a:pt x="1453" y="179"/>
                      </a:lnTo>
                      <a:lnTo>
                        <a:pt x="1466" y="293"/>
                      </a:lnTo>
                      <a:lnTo>
                        <a:pt x="1491" y="409"/>
                      </a:lnTo>
                      <a:lnTo>
                        <a:pt x="1528" y="536"/>
                      </a:lnTo>
                      <a:lnTo>
                        <a:pt x="1562" y="667"/>
                      </a:lnTo>
                      <a:lnTo>
                        <a:pt x="1569" y="777"/>
                      </a:lnTo>
                      <a:lnTo>
                        <a:pt x="1555" y="922"/>
                      </a:lnTo>
                      <a:lnTo>
                        <a:pt x="1548" y="1053"/>
                      </a:lnTo>
                      <a:lnTo>
                        <a:pt x="1510" y="1240"/>
                      </a:lnTo>
                      <a:lnTo>
                        <a:pt x="1435" y="1226"/>
                      </a:lnTo>
                      <a:lnTo>
                        <a:pt x="1442" y="1460"/>
                      </a:lnTo>
                      <a:lnTo>
                        <a:pt x="1380" y="1509"/>
                      </a:lnTo>
                      <a:lnTo>
                        <a:pt x="1351" y="2114"/>
                      </a:lnTo>
                      <a:lnTo>
                        <a:pt x="1319" y="2465"/>
                      </a:lnTo>
                      <a:lnTo>
                        <a:pt x="1299" y="2679"/>
                      </a:lnTo>
                      <a:lnTo>
                        <a:pt x="1305" y="2768"/>
                      </a:lnTo>
                      <a:lnTo>
                        <a:pt x="1299" y="2868"/>
                      </a:lnTo>
                      <a:lnTo>
                        <a:pt x="1182" y="2930"/>
                      </a:lnTo>
                      <a:lnTo>
                        <a:pt x="1089" y="2944"/>
                      </a:lnTo>
                      <a:lnTo>
                        <a:pt x="1048" y="2872"/>
                      </a:lnTo>
                      <a:lnTo>
                        <a:pt x="993" y="2872"/>
                      </a:lnTo>
                      <a:lnTo>
                        <a:pt x="876" y="2865"/>
                      </a:lnTo>
                      <a:lnTo>
                        <a:pt x="790" y="2834"/>
                      </a:lnTo>
                      <a:lnTo>
                        <a:pt x="773" y="2741"/>
                      </a:lnTo>
                      <a:lnTo>
                        <a:pt x="777" y="2662"/>
                      </a:lnTo>
                      <a:lnTo>
                        <a:pt x="699" y="2100"/>
                      </a:lnTo>
                      <a:lnTo>
                        <a:pt x="700" y="1502"/>
                      </a:lnTo>
                      <a:lnTo>
                        <a:pt x="624" y="1406"/>
                      </a:lnTo>
                      <a:lnTo>
                        <a:pt x="693" y="901"/>
                      </a:lnTo>
                      <a:lnTo>
                        <a:pt x="683" y="785"/>
                      </a:lnTo>
                      <a:lnTo>
                        <a:pt x="686" y="551"/>
                      </a:lnTo>
                      <a:lnTo>
                        <a:pt x="514" y="665"/>
                      </a:lnTo>
                      <a:lnTo>
                        <a:pt x="458" y="682"/>
                      </a:lnTo>
                      <a:lnTo>
                        <a:pt x="396" y="678"/>
                      </a:lnTo>
                      <a:lnTo>
                        <a:pt x="290" y="630"/>
                      </a:lnTo>
                      <a:lnTo>
                        <a:pt x="202" y="541"/>
                      </a:lnTo>
                      <a:lnTo>
                        <a:pt x="4" y="348"/>
                      </a:lnTo>
                      <a:close/>
                    </a:path>
                  </a:pathLst>
                </a:custGeom>
                <a:solidFill>
                  <a:srgbClr val="606060"/>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54" name="Freeform 91"/>
                <p:cNvSpPr>
                  <a:spLocks/>
                </p:cNvSpPr>
                <p:nvPr/>
              </p:nvSpPr>
              <p:spPr bwMode="auto">
                <a:xfrm>
                  <a:off x="7000" y="1862"/>
                  <a:ext cx="143" cy="373"/>
                </a:xfrm>
                <a:custGeom>
                  <a:avLst/>
                  <a:gdLst>
                    <a:gd name="T0" fmla="*/ 0 w 286"/>
                    <a:gd name="T1" fmla="*/ 149 h 745"/>
                    <a:gd name="T2" fmla="*/ 0 w 286"/>
                    <a:gd name="T3" fmla="*/ 283 h 745"/>
                    <a:gd name="T4" fmla="*/ 7 w 286"/>
                    <a:gd name="T5" fmla="*/ 497 h 745"/>
                    <a:gd name="T6" fmla="*/ 52 w 286"/>
                    <a:gd name="T7" fmla="*/ 683 h 745"/>
                    <a:gd name="T8" fmla="*/ 69 w 286"/>
                    <a:gd name="T9" fmla="*/ 745 h 745"/>
                    <a:gd name="T10" fmla="*/ 90 w 286"/>
                    <a:gd name="T11" fmla="*/ 572 h 745"/>
                    <a:gd name="T12" fmla="*/ 121 w 286"/>
                    <a:gd name="T13" fmla="*/ 397 h 745"/>
                    <a:gd name="T14" fmla="*/ 165 w 286"/>
                    <a:gd name="T15" fmla="*/ 283 h 745"/>
                    <a:gd name="T16" fmla="*/ 207 w 286"/>
                    <a:gd name="T17" fmla="*/ 194 h 745"/>
                    <a:gd name="T18" fmla="*/ 227 w 286"/>
                    <a:gd name="T19" fmla="*/ 163 h 745"/>
                    <a:gd name="T20" fmla="*/ 286 w 286"/>
                    <a:gd name="T21" fmla="*/ 63 h 745"/>
                    <a:gd name="T22" fmla="*/ 269 w 286"/>
                    <a:gd name="T23" fmla="*/ 0 h 745"/>
                    <a:gd name="T24" fmla="*/ 4 w 286"/>
                    <a:gd name="T25" fmla="*/ 56 h 745"/>
                    <a:gd name="T26" fmla="*/ 0 w 286"/>
                    <a:gd name="T27" fmla="*/ 149 h 7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6" h="745">
                      <a:moveTo>
                        <a:pt x="0" y="149"/>
                      </a:moveTo>
                      <a:lnTo>
                        <a:pt x="0" y="283"/>
                      </a:lnTo>
                      <a:lnTo>
                        <a:pt x="7" y="497"/>
                      </a:lnTo>
                      <a:lnTo>
                        <a:pt x="52" y="683"/>
                      </a:lnTo>
                      <a:lnTo>
                        <a:pt x="69" y="745"/>
                      </a:lnTo>
                      <a:lnTo>
                        <a:pt x="90" y="572"/>
                      </a:lnTo>
                      <a:lnTo>
                        <a:pt x="121" y="397"/>
                      </a:lnTo>
                      <a:lnTo>
                        <a:pt x="165" y="283"/>
                      </a:lnTo>
                      <a:lnTo>
                        <a:pt x="207" y="194"/>
                      </a:lnTo>
                      <a:lnTo>
                        <a:pt x="227" y="163"/>
                      </a:lnTo>
                      <a:lnTo>
                        <a:pt x="286" y="63"/>
                      </a:lnTo>
                      <a:lnTo>
                        <a:pt x="269" y="0"/>
                      </a:lnTo>
                      <a:lnTo>
                        <a:pt x="4" y="56"/>
                      </a:lnTo>
                      <a:lnTo>
                        <a:pt x="0" y="149"/>
                      </a:lnTo>
                      <a:close/>
                    </a:path>
                  </a:pathLst>
                </a:custGeom>
                <a:solidFill>
                  <a:srgbClr val="C0C0C0"/>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55" name="Freeform 92"/>
                <p:cNvSpPr>
                  <a:spLocks/>
                </p:cNvSpPr>
                <p:nvPr/>
              </p:nvSpPr>
              <p:spPr bwMode="auto">
                <a:xfrm>
                  <a:off x="7009" y="1956"/>
                  <a:ext cx="55" cy="258"/>
                </a:xfrm>
                <a:custGeom>
                  <a:avLst/>
                  <a:gdLst>
                    <a:gd name="T0" fmla="*/ 57 w 109"/>
                    <a:gd name="T1" fmla="*/ 7 h 516"/>
                    <a:gd name="T2" fmla="*/ 44 w 109"/>
                    <a:gd name="T3" fmla="*/ 43 h 516"/>
                    <a:gd name="T4" fmla="*/ 50 w 109"/>
                    <a:gd name="T5" fmla="*/ 82 h 516"/>
                    <a:gd name="T6" fmla="*/ 23 w 109"/>
                    <a:gd name="T7" fmla="*/ 162 h 516"/>
                    <a:gd name="T8" fmla="*/ 3 w 109"/>
                    <a:gd name="T9" fmla="*/ 229 h 516"/>
                    <a:gd name="T10" fmla="*/ 0 w 109"/>
                    <a:gd name="T11" fmla="*/ 291 h 516"/>
                    <a:gd name="T12" fmla="*/ 9 w 109"/>
                    <a:gd name="T13" fmla="*/ 344 h 516"/>
                    <a:gd name="T14" fmla="*/ 47 w 109"/>
                    <a:gd name="T15" fmla="*/ 516 h 516"/>
                    <a:gd name="T16" fmla="*/ 67 w 109"/>
                    <a:gd name="T17" fmla="*/ 351 h 516"/>
                    <a:gd name="T18" fmla="*/ 81 w 109"/>
                    <a:gd name="T19" fmla="*/ 268 h 516"/>
                    <a:gd name="T20" fmla="*/ 81 w 109"/>
                    <a:gd name="T21" fmla="*/ 169 h 516"/>
                    <a:gd name="T22" fmla="*/ 81 w 109"/>
                    <a:gd name="T23" fmla="*/ 79 h 516"/>
                    <a:gd name="T24" fmla="*/ 109 w 109"/>
                    <a:gd name="T25" fmla="*/ 64 h 516"/>
                    <a:gd name="T26" fmla="*/ 99 w 109"/>
                    <a:gd name="T27" fmla="*/ 12 h 516"/>
                    <a:gd name="T28" fmla="*/ 81 w 109"/>
                    <a:gd name="T29" fmla="*/ 0 h 516"/>
                    <a:gd name="T30" fmla="*/ 57 w 109"/>
                    <a:gd name="T31" fmla="*/ 7 h 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9" h="516">
                      <a:moveTo>
                        <a:pt x="57" y="7"/>
                      </a:moveTo>
                      <a:lnTo>
                        <a:pt x="44" y="43"/>
                      </a:lnTo>
                      <a:lnTo>
                        <a:pt x="50" y="82"/>
                      </a:lnTo>
                      <a:lnTo>
                        <a:pt x="23" y="162"/>
                      </a:lnTo>
                      <a:lnTo>
                        <a:pt x="3" y="229"/>
                      </a:lnTo>
                      <a:lnTo>
                        <a:pt x="0" y="291"/>
                      </a:lnTo>
                      <a:lnTo>
                        <a:pt x="9" y="344"/>
                      </a:lnTo>
                      <a:lnTo>
                        <a:pt x="47" y="516"/>
                      </a:lnTo>
                      <a:lnTo>
                        <a:pt x="67" y="351"/>
                      </a:lnTo>
                      <a:lnTo>
                        <a:pt x="81" y="268"/>
                      </a:lnTo>
                      <a:lnTo>
                        <a:pt x="81" y="169"/>
                      </a:lnTo>
                      <a:lnTo>
                        <a:pt x="81" y="79"/>
                      </a:lnTo>
                      <a:lnTo>
                        <a:pt x="109" y="64"/>
                      </a:lnTo>
                      <a:lnTo>
                        <a:pt x="99" y="12"/>
                      </a:lnTo>
                      <a:lnTo>
                        <a:pt x="81" y="0"/>
                      </a:lnTo>
                      <a:lnTo>
                        <a:pt x="57" y="7"/>
                      </a:lnTo>
                      <a:close/>
                    </a:path>
                  </a:pathLst>
                </a:custGeom>
                <a:solidFill>
                  <a:srgbClr val="800000"/>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56" name="Freeform 93"/>
                <p:cNvSpPr>
                  <a:spLocks/>
                </p:cNvSpPr>
                <p:nvPr/>
              </p:nvSpPr>
              <p:spPr bwMode="auto">
                <a:xfrm>
                  <a:off x="6930" y="1913"/>
                  <a:ext cx="108" cy="452"/>
                </a:xfrm>
                <a:custGeom>
                  <a:avLst/>
                  <a:gdLst>
                    <a:gd name="T0" fmla="*/ 99 w 216"/>
                    <a:gd name="T1" fmla="*/ 0 h 904"/>
                    <a:gd name="T2" fmla="*/ 40 w 216"/>
                    <a:gd name="T3" fmla="*/ 34 h 904"/>
                    <a:gd name="T4" fmla="*/ 22 w 216"/>
                    <a:gd name="T5" fmla="*/ 69 h 904"/>
                    <a:gd name="T6" fmla="*/ 0 w 216"/>
                    <a:gd name="T7" fmla="*/ 141 h 904"/>
                    <a:gd name="T8" fmla="*/ 48 w 216"/>
                    <a:gd name="T9" fmla="*/ 168 h 904"/>
                    <a:gd name="T10" fmla="*/ 13 w 216"/>
                    <a:gd name="T11" fmla="*/ 206 h 904"/>
                    <a:gd name="T12" fmla="*/ 27 w 216"/>
                    <a:gd name="T13" fmla="*/ 292 h 904"/>
                    <a:gd name="T14" fmla="*/ 44 w 216"/>
                    <a:gd name="T15" fmla="*/ 375 h 904"/>
                    <a:gd name="T16" fmla="*/ 65 w 216"/>
                    <a:gd name="T17" fmla="*/ 489 h 904"/>
                    <a:gd name="T18" fmla="*/ 82 w 216"/>
                    <a:gd name="T19" fmla="*/ 554 h 904"/>
                    <a:gd name="T20" fmla="*/ 96 w 216"/>
                    <a:gd name="T21" fmla="*/ 637 h 904"/>
                    <a:gd name="T22" fmla="*/ 175 w 216"/>
                    <a:gd name="T23" fmla="*/ 904 h 904"/>
                    <a:gd name="T24" fmla="*/ 216 w 216"/>
                    <a:gd name="T25" fmla="*/ 804 h 904"/>
                    <a:gd name="T26" fmla="*/ 164 w 216"/>
                    <a:gd name="T27" fmla="*/ 582 h 904"/>
                    <a:gd name="T28" fmla="*/ 137 w 216"/>
                    <a:gd name="T29" fmla="*/ 454 h 904"/>
                    <a:gd name="T30" fmla="*/ 127 w 216"/>
                    <a:gd name="T31" fmla="*/ 337 h 904"/>
                    <a:gd name="T32" fmla="*/ 123 w 216"/>
                    <a:gd name="T33" fmla="*/ 193 h 904"/>
                    <a:gd name="T34" fmla="*/ 120 w 216"/>
                    <a:gd name="T35" fmla="*/ 107 h 904"/>
                    <a:gd name="T36" fmla="*/ 130 w 216"/>
                    <a:gd name="T37" fmla="*/ 72 h 904"/>
                    <a:gd name="T38" fmla="*/ 113 w 216"/>
                    <a:gd name="T39" fmla="*/ 41 h 904"/>
                    <a:gd name="T40" fmla="*/ 106 w 216"/>
                    <a:gd name="T41" fmla="*/ 24 h 904"/>
                    <a:gd name="T42" fmla="*/ 99 w 216"/>
                    <a:gd name="T43" fmla="*/ 0 h 9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6" h="904">
                      <a:moveTo>
                        <a:pt x="99" y="0"/>
                      </a:moveTo>
                      <a:lnTo>
                        <a:pt x="40" y="34"/>
                      </a:lnTo>
                      <a:lnTo>
                        <a:pt x="22" y="69"/>
                      </a:lnTo>
                      <a:lnTo>
                        <a:pt x="0" y="141"/>
                      </a:lnTo>
                      <a:lnTo>
                        <a:pt x="48" y="168"/>
                      </a:lnTo>
                      <a:lnTo>
                        <a:pt x="13" y="206"/>
                      </a:lnTo>
                      <a:lnTo>
                        <a:pt x="27" y="292"/>
                      </a:lnTo>
                      <a:lnTo>
                        <a:pt x="44" y="375"/>
                      </a:lnTo>
                      <a:lnTo>
                        <a:pt x="65" y="489"/>
                      </a:lnTo>
                      <a:lnTo>
                        <a:pt x="82" y="554"/>
                      </a:lnTo>
                      <a:lnTo>
                        <a:pt x="96" y="637"/>
                      </a:lnTo>
                      <a:lnTo>
                        <a:pt x="175" y="904"/>
                      </a:lnTo>
                      <a:lnTo>
                        <a:pt x="216" y="804"/>
                      </a:lnTo>
                      <a:lnTo>
                        <a:pt x="164" y="582"/>
                      </a:lnTo>
                      <a:lnTo>
                        <a:pt x="137" y="454"/>
                      </a:lnTo>
                      <a:lnTo>
                        <a:pt x="127" y="337"/>
                      </a:lnTo>
                      <a:lnTo>
                        <a:pt x="123" y="193"/>
                      </a:lnTo>
                      <a:lnTo>
                        <a:pt x="120" y="107"/>
                      </a:lnTo>
                      <a:lnTo>
                        <a:pt x="130" y="72"/>
                      </a:lnTo>
                      <a:lnTo>
                        <a:pt x="113" y="41"/>
                      </a:lnTo>
                      <a:lnTo>
                        <a:pt x="106" y="24"/>
                      </a:lnTo>
                      <a:lnTo>
                        <a:pt x="99"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57" name="Freeform 94"/>
                <p:cNvSpPr>
                  <a:spLocks/>
                </p:cNvSpPr>
                <p:nvPr/>
              </p:nvSpPr>
              <p:spPr bwMode="auto">
                <a:xfrm>
                  <a:off x="7021" y="1901"/>
                  <a:ext cx="154" cy="449"/>
                </a:xfrm>
                <a:custGeom>
                  <a:avLst/>
                  <a:gdLst>
                    <a:gd name="T0" fmla="*/ 254 w 309"/>
                    <a:gd name="T1" fmla="*/ 0 h 897"/>
                    <a:gd name="T2" fmla="*/ 257 w 309"/>
                    <a:gd name="T3" fmla="*/ 17 h 897"/>
                    <a:gd name="T4" fmla="*/ 309 w 309"/>
                    <a:gd name="T5" fmla="*/ 44 h 897"/>
                    <a:gd name="T6" fmla="*/ 288 w 309"/>
                    <a:gd name="T7" fmla="*/ 100 h 897"/>
                    <a:gd name="T8" fmla="*/ 278 w 309"/>
                    <a:gd name="T9" fmla="*/ 165 h 897"/>
                    <a:gd name="T10" fmla="*/ 223 w 309"/>
                    <a:gd name="T11" fmla="*/ 162 h 897"/>
                    <a:gd name="T12" fmla="*/ 271 w 309"/>
                    <a:gd name="T13" fmla="*/ 217 h 897"/>
                    <a:gd name="T14" fmla="*/ 230 w 309"/>
                    <a:gd name="T15" fmla="*/ 251 h 897"/>
                    <a:gd name="T16" fmla="*/ 182 w 309"/>
                    <a:gd name="T17" fmla="*/ 330 h 897"/>
                    <a:gd name="T18" fmla="*/ 151 w 309"/>
                    <a:gd name="T19" fmla="*/ 427 h 897"/>
                    <a:gd name="T20" fmla="*/ 127 w 309"/>
                    <a:gd name="T21" fmla="*/ 533 h 897"/>
                    <a:gd name="T22" fmla="*/ 106 w 309"/>
                    <a:gd name="T23" fmla="*/ 644 h 897"/>
                    <a:gd name="T24" fmla="*/ 55 w 309"/>
                    <a:gd name="T25" fmla="*/ 897 h 897"/>
                    <a:gd name="T26" fmla="*/ 0 w 309"/>
                    <a:gd name="T27" fmla="*/ 794 h 897"/>
                    <a:gd name="T28" fmla="*/ 51 w 309"/>
                    <a:gd name="T29" fmla="*/ 625 h 897"/>
                    <a:gd name="T30" fmla="*/ 61 w 309"/>
                    <a:gd name="T31" fmla="*/ 526 h 897"/>
                    <a:gd name="T32" fmla="*/ 79 w 309"/>
                    <a:gd name="T33" fmla="*/ 420 h 897"/>
                    <a:gd name="T34" fmla="*/ 96 w 309"/>
                    <a:gd name="T35" fmla="*/ 330 h 897"/>
                    <a:gd name="T36" fmla="*/ 127 w 309"/>
                    <a:gd name="T37" fmla="*/ 234 h 897"/>
                    <a:gd name="T38" fmla="*/ 165 w 309"/>
                    <a:gd name="T39" fmla="*/ 158 h 897"/>
                    <a:gd name="T40" fmla="*/ 213 w 309"/>
                    <a:gd name="T41" fmla="*/ 79 h 897"/>
                    <a:gd name="T42" fmla="*/ 254 w 309"/>
                    <a:gd name="T43" fmla="*/ 0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9" h="897">
                      <a:moveTo>
                        <a:pt x="254" y="0"/>
                      </a:moveTo>
                      <a:lnTo>
                        <a:pt x="257" y="17"/>
                      </a:lnTo>
                      <a:lnTo>
                        <a:pt x="309" y="44"/>
                      </a:lnTo>
                      <a:lnTo>
                        <a:pt x="288" y="100"/>
                      </a:lnTo>
                      <a:lnTo>
                        <a:pt x="278" y="165"/>
                      </a:lnTo>
                      <a:lnTo>
                        <a:pt x="223" y="162"/>
                      </a:lnTo>
                      <a:lnTo>
                        <a:pt x="271" y="217"/>
                      </a:lnTo>
                      <a:lnTo>
                        <a:pt x="230" y="251"/>
                      </a:lnTo>
                      <a:lnTo>
                        <a:pt x="182" y="330"/>
                      </a:lnTo>
                      <a:lnTo>
                        <a:pt x="151" y="427"/>
                      </a:lnTo>
                      <a:lnTo>
                        <a:pt x="127" y="533"/>
                      </a:lnTo>
                      <a:lnTo>
                        <a:pt x="106" y="644"/>
                      </a:lnTo>
                      <a:lnTo>
                        <a:pt x="55" y="897"/>
                      </a:lnTo>
                      <a:lnTo>
                        <a:pt x="0" y="794"/>
                      </a:lnTo>
                      <a:lnTo>
                        <a:pt x="51" y="625"/>
                      </a:lnTo>
                      <a:lnTo>
                        <a:pt x="61" y="526"/>
                      </a:lnTo>
                      <a:lnTo>
                        <a:pt x="79" y="420"/>
                      </a:lnTo>
                      <a:lnTo>
                        <a:pt x="96" y="330"/>
                      </a:lnTo>
                      <a:lnTo>
                        <a:pt x="127" y="234"/>
                      </a:lnTo>
                      <a:lnTo>
                        <a:pt x="165" y="158"/>
                      </a:lnTo>
                      <a:lnTo>
                        <a:pt x="213" y="79"/>
                      </a:lnTo>
                      <a:lnTo>
                        <a:pt x="254"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58" name="Freeform 95"/>
                <p:cNvSpPr>
                  <a:spLocks/>
                </p:cNvSpPr>
                <p:nvPr/>
              </p:nvSpPr>
              <p:spPr bwMode="auto">
                <a:xfrm>
                  <a:off x="7019" y="1925"/>
                  <a:ext cx="253" cy="734"/>
                </a:xfrm>
                <a:custGeom>
                  <a:avLst/>
                  <a:gdLst>
                    <a:gd name="T0" fmla="*/ 320 w 505"/>
                    <a:gd name="T1" fmla="*/ 0 h 1469"/>
                    <a:gd name="T2" fmla="*/ 306 w 505"/>
                    <a:gd name="T3" fmla="*/ 62 h 1469"/>
                    <a:gd name="T4" fmla="*/ 306 w 505"/>
                    <a:gd name="T5" fmla="*/ 120 h 1469"/>
                    <a:gd name="T6" fmla="*/ 292 w 505"/>
                    <a:gd name="T7" fmla="*/ 131 h 1469"/>
                    <a:gd name="T8" fmla="*/ 251 w 505"/>
                    <a:gd name="T9" fmla="*/ 124 h 1469"/>
                    <a:gd name="T10" fmla="*/ 272 w 505"/>
                    <a:gd name="T11" fmla="*/ 144 h 1469"/>
                    <a:gd name="T12" fmla="*/ 285 w 505"/>
                    <a:gd name="T13" fmla="*/ 165 h 1469"/>
                    <a:gd name="T14" fmla="*/ 282 w 505"/>
                    <a:gd name="T15" fmla="*/ 179 h 1469"/>
                    <a:gd name="T16" fmla="*/ 261 w 505"/>
                    <a:gd name="T17" fmla="*/ 186 h 1469"/>
                    <a:gd name="T18" fmla="*/ 223 w 505"/>
                    <a:gd name="T19" fmla="*/ 248 h 1469"/>
                    <a:gd name="T20" fmla="*/ 199 w 505"/>
                    <a:gd name="T21" fmla="*/ 286 h 1469"/>
                    <a:gd name="T22" fmla="*/ 179 w 505"/>
                    <a:gd name="T23" fmla="*/ 355 h 1469"/>
                    <a:gd name="T24" fmla="*/ 158 w 505"/>
                    <a:gd name="T25" fmla="*/ 437 h 1469"/>
                    <a:gd name="T26" fmla="*/ 141 w 505"/>
                    <a:gd name="T27" fmla="*/ 537 h 1469"/>
                    <a:gd name="T28" fmla="*/ 110 w 505"/>
                    <a:gd name="T29" fmla="*/ 605 h 1469"/>
                    <a:gd name="T30" fmla="*/ 72 w 505"/>
                    <a:gd name="T31" fmla="*/ 677 h 1469"/>
                    <a:gd name="T32" fmla="*/ 4 w 505"/>
                    <a:gd name="T33" fmla="*/ 839 h 1469"/>
                    <a:gd name="T34" fmla="*/ 0 w 505"/>
                    <a:gd name="T35" fmla="*/ 973 h 1469"/>
                    <a:gd name="T36" fmla="*/ 11 w 505"/>
                    <a:gd name="T37" fmla="*/ 1270 h 1469"/>
                    <a:gd name="T38" fmla="*/ 47 w 505"/>
                    <a:gd name="T39" fmla="*/ 1469 h 1469"/>
                    <a:gd name="T40" fmla="*/ 172 w 505"/>
                    <a:gd name="T41" fmla="*/ 1468 h 1469"/>
                    <a:gd name="T42" fmla="*/ 378 w 505"/>
                    <a:gd name="T43" fmla="*/ 1451 h 1469"/>
                    <a:gd name="T44" fmla="*/ 505 w 505"/>
                    <a:gd name="T45" fmla="*/ 1377 h 1469"/>
                    <a:gd name="T46" fmla="*/ 488 w 505"/>
                    <a:gd name="T47" fmla="*/ 1111 h 1469"/>
                    <a:gd name="T48" fmla="*/ 359 w 505"/>
                    <a:gd name="T49" fmla="*/ 1086 h 1469"/>
                    <a:gd name="T50" fmla="*/ 365 w 505"/>
                    <a:gd name="T51" fmla="*/ 1019 h 1469"/>
                    <a:gd name="T52" fmla="*/ 399 w 505"/>
                    <a:gd name="T53" fmla="*/ 831 h 1469"/>
                    <a:gd name="T54" fmla="*/ 409 w 505"/>
                    <a:gd name="T55" fmla="*/ 690 h 1469"/>
                    <a:gd name="T56" fmla="*/ 409 w 505"/>
                    <a:gd name="T57" fmla="*/ 641 h 1469"/>
                    <a:gd name="T58" fmla="*/ 388 w 505"/>
                    <a:gd name="T59" fmla="*/ 607 h 1469"/>
                    <a:gd name="T60" fmla="*/ 402 w 505"/>
                    <a:gd name="T61" fmla="*/ 590 h 1469"/>
                    <a:gd name="T62" fmla="*/ 388 w 505"/>
                    <a:gd name="T63" fmla="*/ 542 h 1469"/>
                    <a:gd name="T64" fmla="*/ 364 w 505"/>
                    <a:gd name="T65" fmla="*/ 442 h 1469"/>
                    <a:gd name="T66" fmla="*/ 347 w 505"/>
                    <a:gd name="T67" fmla="*/ 368 h 1469"/>
                    <a:gd name="T68" fmla="*/ 320 w 505"/>
                    <a:gd name="T69" fmla="*/ 317 h 1469"/>
                    <a:gd name="T70" fmla="*/ 347 w 505"/>
                    <a:gd name="T71" fmla="*/ 334 h 1469"/>
                    <a:gd name="T72" fmla="*/ 347 w 505"/>
                    <a:gd name="T73" fmla="*/ 268 h 1469"/>
                    <a:gd name="T74" fmla="*/ 361 w 505"/>
                    <a:gd name="T75" fmla="*/ 196 h 1469"/>
                    <a:gd name="T76" fmla="*/ 388 w 505"/>
                    <a:gd name="T77" fmla="*/ 138 h 1469"/>
                    <a:gd name="T78" fmla="*/ 419 w 505"/>
                    <a:gd name="T79" fmla="*/ 96 h 1469"/>
                    <a:gd name="T80" fmla="*/ 443 w 505"/>
                    <a:gd name="T81" fmla="*/ 69 h 1469"/>
                    <a:gd name="T82" fmla="*/ 464 w 505"/>
                    <a:gd name="T83" fmla="*/ 52 h 1469"/>
                    <a:gd name="T84" fmla="*/ 426 w 505"/>
                    <a:gd name="T85" fmla="*/ 38 h 1469"/>
                    <a:gd name="T86" fmla="*/ 378 w 505"/>
                    <a:gd name="T87" fmla="*/ 24 h 1469"/>
                    <a:gd name="T88" fmla="*/ 320 w 505"/>
                    <a:gd name="T89" fmla="*/ 0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05" h="1469">
                      <a:moveTo>
                        <a:pt x="320" y="0"/>
                      </a:moveTo>
                      <a:lnTo>
                        <a:pt x="306" y="62"/>
                      </a:lnTo>
                      <a:lnTo>
                        <a:pt x="306" y="120"/>
                      </a:lnTo>
                      <a:lnTo>
                        <a:pt x="292" y="131"/>
                      </a:lnTo>
                      <a:lnTo>
                        <a:pt x="251" y="124"/>
                      </a:lnTo>
                      <a:lnTo>
                        <a:pt x="272" y="144"/>
                      </a:lnTo>
                      <a:lnTo>
                        <a:pt x="285" y="165"/>
                      </a:lnTo>
                      <a:lnTo>
                        <a:pt x="282" y="179"/>
                      </a:lnTo>
                      <a:lnTo>
                        <a:pt x="261" y="186"/>
                      </a:lnTo>
                      <a:lnTo>
                        <a:pt x="223" y="248"/>
                      </a:lnTo>
                      <a:lnTo>
                        <a:pt x="199" y="286"/>
                      </a:lnTo>
                      <a:lnTo>
                        <a:pt x="179" y="355"/>
                      </a:lnTo>
                      <a:lnTo>
                        <a:pt x="158" y="437"/>
                      </a:lnTo>
                      <a:lnTo>
                        <a:pt x="141" y="537"/>
                      </a:lnTo>
                      <a:lnTo>
                        <a:pt x="110" y="605"/>
                      </a:lnTo>
                      <a:lnTo>
                        <a:pt x="72" y="677"/>
                      </a:lnTo>
                      <a:lnTo>
                        <a:pt x="4" y="839"/>
                      </a:lnTo>
                      <a:lnTo>
                        <a:pt x="0" y="973"/>
                      </a:lnTo>
                      <a:lnTo>
                        <a:pt x="11" y="1270"/>
                      </a:lnTo>
                      <a:lnTo>
                        <a:pt x="47" y="1469"/>
                      </a:lnTo>
                      <a:lnTo>
                        <a:pt x="172" y="1468"/>
                      </a:lnTo>
                      <a:lnTo>
                        <a:pt x="378" y="1451"/>
                      </a:lnTo>
                      <a:lnTo>
                        <a:pt x="505" y="1377"/>
                      </a:lnTo>
                      <a:lnTo>
                        <a:pt x="488" y="1111"/>
                      </a:lnTo>
                      <a:lnTo>
                        <a:pt x="359" y="1086"/>
                      </a:lnTo>
                      <a:lnTo>
                        <a:pt x="365" y="1019"/>
                      </a:lnTo>
                      <a:lnTo>
                        <a:pt x="399" y="831"/>
                      </a:lnTo>
                      <a:lnTo>
                        <a:pt x="409" y="690"/>
                      </a:lnTo>
                      <a:lnTo>
                        <a:pt x="409" y="641"/>
                      </a:lnTo>
                      <a:lnTo>
                        <a:pt x="388" y="607"/>
                      </a:lnTo>
                      <a:lnTo>
                        <a:pt x="402" y="590"/>
                      </a:lnTo>
                      <a:lnTo>
                        <a:pt x="388" y="542"/>
                      </a:lnTo>
                      <a:lnTo>
                        <a:pt x="364" y="442"/>
                      </a:lnTo>
                      <a:lnTo>
                        <a:pt x="347" y="368"/>
                      </a:lnTo>
                      <a:lnTo>
                        <a:pt x="320" y="317"/>
                      </a:lnTo>
                      <a:lnTo>
                        <a:pt x="347" y="334"/>
                      </a:lnTo>
                      <a:lnTo>
                        <a:pt x="347" y="268"/>
                      </a:lnTo>
                      <a:lnTo>
                        <a:pt x="361" y="196"/>
                      </a:lnTo>
                      <a:lnTo>
                        <a:pt x="388" y="138"/>
                      </a:lnTo>
                      <a:lnTo>
                        <a:pt x="419" y="96"/>
                      </a:lnTo>
                      <a:lnTo>
                        <a:pt x="443" y="69"/>
                      </a:lnTo>
                      <a:lnTo>
                        <a:pt x="464" y="52"/>
                      </a:lnTo>
                      <a:lnTo>
                        <a:pt x="426" y="38"/>
                      </a:lnTo>
                      <a:lnTo>
                        <a:pt x="378" y="24"/>
                      </a:lnTo>
                      <a:lnTo>
                        <a:pt x="320"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59" name="Freeform 96"/>
                <p:cNvSpPr>
                  <a:spLocks/>
                </p:cNvSpPr>
                <p:nvPr/>
              </p:nvSpPr>
              <p:spPr bwMode="auto">
                <a:xfrm>
                  <a:off x="7198" y="1952"/>
                  <a:ext cx="141" cy="543"/>
                </a:xfrm>
                <a:custGeom>
                  <a:avLst/>
                  <a:gdLst>
                    <a:gd name="T0" fmla="*/ 117 w 282"/>
                    <a:gd name="T1" fmla="*/ 0 h 1086"/>
                    <a:gd name="T2" fmla="*/ 69 w 282"/>
                    <a:gd name="T3" fmla="*/ 52 h 1086"/>
                    <a:gd name="T4" fmla="*/ 35 w 282"/>
                    <a:gd name="T5" fmla="*/ 103 h 1086"/>
                    <a:gd name="T6" fmla="*/ 11 w 282"/>
                    <a:gd name="T7" fmla="*/ 148 h 1086"/>
                    <a:gd name="T8" fmla="*/ 4 w 282"/>
                    <a:gd name="T9" fmla="*/ 193 h 1086"/>
                    <a:gd name="T10" fmla="*/ 0 w 282"/>
                    <a:gd name="T11" fmla="*/ 234 h 1086"/>
                    <a:gd name="T12" fmla="*/ 4 w 282"/>
                    <a:gd name="T13" fmla="*/ 279 h 1086"/>
                    <a:gd name="T14" fmla="*/ 14 w 282"/>
                    <a:gd name="T15" fmla="*/ 308 h 1086"/>
                    <a:gd name="T16" fmla="*/ 28 w 282"/>
                    <a:gd name="T17" fmla="*/ 387 h 1086"/>
                    <a:gd name="T18" fmla="*/ 42 w 282"/>
                    <a:gd name="T19" fmla="*/ 459 h 1086"/>
                    <a:gd name="T20" fmla="*/ 62 w 282"/>
                    <a:gd name="T21" fmla="*/ 523 h 1086"/>
                    <a:gd name="T22" fmla="*/ 152 w 282"/>
                    <a:gd name="T23" fmla="*/ 545 h 1086"/>
                    <a:gd name="T24" fmla="*/ 62 w 282"/>
                    <a:gd name="T25" fmla="*/ 552 h 1086"/>
                    <a:gd name="T26" fmla="*/ 73 w 282"/>
                    <a:gd name="T27" fmla="*/ 569 h 1086"/>
                    <a:gd name="T28" fmla="*/ 128 w 282"/>
                    <a:gd name="T29" fmla="*/ 583 h 1086"/>
                    <a:gd name="T30" fmla="*/ 186 w 282"/>
                    <a:gd name="T31" fmla="*/ 611 h 1086"/>
                    <a:gd name="T32" fmla="*/ 103 w 282"/>
                    <a:gd name="T33" fmla="*/ 604 h 1086"/>
                    <a:gd name="T34" fmla="*/ 66 w 282"/>
                    <a:gd name="T35" fmla="*/ 600 h 1086"/>
                    <a:gd name="T36" fmla="*/ 73 w 282"/>
                    <a:gd name="T37" fmla="*/ 635 h 1086"/>
                    <a:gd name="T38" fmla="*/ 66 w 282"/>
                    <a:gd name="T39" fmla="*/ 704 h 1086"/>
                    <a:gd name="T40" fmla="*/ 55 w 282"/>
                    <a:gd name="T41" fmla="*/ 810 h 1086"/>
                    <a:gd name="T42" fmla="*/ 10 w 282"/>
                    <a:gd name="T43" fmla="*/ 1024 h 1086"/>
                    <a:gd name="T44" fmla="*/ 70 w 282"/>
                    <a:gd name="T45" fmla="*/ 1025 h 1086"/>
                    <a:gd name="T46" fmla="*/ 147 w 282"/>
                    <a:gd name="T47" fmla="*/ 1031 h 1086"/>
                    <a:gd name="T48" fmla="*/ 191 w 282"/>
                    <a:gd name="T49" fmla="*/ 1051 h 1086"/>
                    <a:gd name="T50" fmla="*/ 228 w 282"/>
                    <a:gd name="T51" fmla="*/ 1086 h 1086"/>
                    <a:gd name="T52" fmla="*/ 255 w 282"/>
                    <a:gd name="T53" fmla="*/ 914 h 1086"/>
                    <a:gd name="T54" fmla="*/ 258 w 282"/>
                    <a:gd name="T55" fmla="*/ 769 h 1086"/>
                    <a:gd name="T56" fmla="*/ 282 w 282"/>
                    <a:gd name="T57" fmla="*/ 614 h 1086"/>
                    <a:gd name="T58" fmla="*/ 272 w 282"/>
                    <a:gd name="T59" fmla="*/ 535 h 1086"/>
                    <a:gd name="T60" fmla="*/ 244 w 282"/>
                    <a:gd name="T61" fmla="*/ 428 h 1086"/>
                    <a:gd name="T62" fmla="*/ 210 w 282"/>
                    <a:gd name="T63" fmla="*/ 308 h 1086"/>
                    <a:gd name="T64" fmla="*/ 193 w 282"/>
                    <a:gd name="T65" fmla="*/ 225 h 1086"/>
                    <a:gd name="T66" fmla="*/ 182 w 282"/>
                    <a:gd name="T67" fmla="*/ 165 h 1086"/>
                    <a:gd name="T68" fmla="*/ 172 w 282"/>
                    <a:gd name="T69" fmla="*/ 100 h 1086"/>
                    <a:gd name="T70" fmla="*/ 169 w 282"/>
                    <a:gd name="T71" fmla="*/ 55 h 1086"/>
                    <a:gd name="T72" fmla="*/ 155 w 282"/>
                    <a:gd name="T73" fmla="*/ 28 h 1086"/>
                    <a:gd name="T74" fmla="*/ 117 w 282"/>
                    <a:gd name="T75" fmla="*/ 0 h 10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2" h="1086">
                      <a:moveTo>
                        <a:pt x="117" y="0"/>
                      </a:moveTo>
                      <a:lnTo>
                        <a:pt x="69" y="52"/>
                      </a:lnTo>
                      <a:lnTo>
                        <a:pt x="35" y="103"/>
                      </a:lnTo>
                      <a:lnTo>
                        <a:pt x="11" y="148"/>
                      </a:lnTo>
                      <a:lnTo>
                        <a:pt x="4" y="193"/>
                      </a:lnTo>
                      <a:lnTo>
                        <a:pt x="0" y="234"/>
                      </a:lnTo>
                      <a:lnTo>
                        <a:pt x="4" y="279"/>
                      </a:lnTo>
                      <a:lnTo>
                        <a:pt x="14" y="308"/>
                      </a:lnTo>
                      <a:lnTo>
                        <a:pt x="28" y="387"/>
                      </a:lnTo>
                      <a:lnTo>
                        <a:pt x="42" y="459"/>
                      </a:lnTo>
                      <a:lnTo>
                        <a:pt x="62" y="523"/>
                      </a:lnTo>
                      <a:lnTo>
                        <a:pt x="152" y="545"/>
                      </a:lnTo>
                      <a:lnTo>
                        <a:pt x="62" y="552"/>
                      </a:lnTo>
                      <a:lnTo>
                        <a:pt x="73" y="569"/>
                      </a:lnTo>
                      <a:lnTo>
                        <a:pt x="128" y="583"/>
                      </a:lnTo>
                      <a:lnTo>
                        <a:pt x="186" y="611"/>
                      </a:lnTo>
                      <a:lnTo>
                        <a:pt x="103" y="604"/>
                      </a:lnTo>
                      <a:lnTo>
                        <a:pt x="66" y="600"/>
                      </a:lnTo>
                      <a:lnTo>
                        <a:pt x="73" y="635"/>
                      </a:lnTo>
                      <a:lnTo>
                        <a:pt x="66" y="704"/>
                      </a:lnTo>
                      <a:lnTo>
                        <a:pt x="55" y="810"/>
                      </a:lnTo>
                      <a:lnTo>
                        <a:pt x="10" y="1024"/>
                      </a:lnTo>
                      <a:lnTo>
                        <a:pt x="70" y="1025"/>
                      </a:lnTo>
                      <a:lnTo>
                        <a:pt x="147" y="1031"/>
                      </a:lnTo>
                      <a:lnTo>
                        <a:pt x="191" y="1051"/>
                      </a:lnTo>
                      <a:lnTo>
                        <a:pt x="228" y="1086"/>
                      </a:lnTo>
                      <a:lnTo>
                        <a:pt x="255" y="914"/>
                      </a:lnTo>
                      <a:lnTo>
                        <a:pt x="258" y="769"/>
                      </a:lnTo>
                      <a:lnTo>
                        <a:pt x="282" y="614"/>
                      </a:lnTo>
                      <a:lnTo>
                        <a:pt x="272" y="535"/>
                      </a:lnTo>
                      <a:lnTo>
                        <a:pt x="244" y="428"/>
                      </a:lnTo>
                      <a:lnTo>
                        <a:pt x="210" y="308"/>
                      </a:lnTo>
                      <a:lnTo>
                        <a:pt x="193" y="225"/>
                      </a:lnTo>
                      <a:lnTo>
                        <a:pt x="182" y="165"/>
                      </a:lnTo>
                      <a:lnTo>
                        <a:pt x="172" y="100"/>
                      </a:lnTo>
                      <a:lnTo>
                        <a:pt x="169" y="55"/>
                      </a:lnTo>
                      <a:lnTo>
                        <a:pt x="155" y="28"/>
                      </a:lnTo>
                      <a:lnTo>
                        <a:pt x="117"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0" name="Freeform 97"/>
                <p:cNvSpPr>
                  <a:spLocks/>
                </p:cNvSpPr>
                <p:nvPr/>
              </p:nvSpPr>
              <p:spPr bwMode="auto">
                <a:xfrm>
                  <a:off x="6567" y="1935"/>
                  <a:ext cx="354" cy="287"/>
                </a:xfrm>
                <a:custGeom>
                  <a:avLst/>
                  <a:gdLst>
                    <a:gd name="T0" fmla="*/ 706 w 706"/>
                    <a:gd name="T1" fmla="*/ 0 h 574"/>
                    <a:gd name="T2" fmla="*/ 683 w 706"/>
                    <a:gd name="T3" fmla="*/ 64 h 574"/>
                    <a:gd name="T4" fmla="*/ 670 w 706"/>
                    <a:gd name="T5" fmla="*/ 153 h 574"/>
                    <a:gd name="T6" fmla="*/ 670 w 706"/>
                    <a:gd name="T7" fmla="*/ 229 h 574"/>
                    <a:gd name="T8" fmla="*/ 666 w 706"/>
                    <a:gd name="T9" fmla="*/ 329 h 574"/>
                    <a:gd name="T10" fmla="*/ 673 w 706"/>
                    <a:gd name="T11" fmla="*/ 370 h 574"/>
                    <a:gd name="T12" fmla="*/ 673 w 706"/>
                    <a:gd name="T13" fmla="*/ 432 h 574"/>
                    <a:gd name="T14" fmla="*/ 501 w 706"/>
                    <a:gd name="T15" fmla="*/ 552 h 574"/>
                    <a:gd name="T16" fmla="*/ 417 w 706"/>
                    <a:gd name="T17" fmla="*/ 574 h 574"/>
                    <a:gd name="T18" fmla="*/ 362 w 706"/>
                    <a:gd name="T19" fmla="*/ 554 h 574"/>
                    <a:gd name="T20" fmla="*/ 286 w 706"/>
                    <a:gd name="T21" fmla="*/ 519 h 574"/>
                    <a:gd name="T22" fmla="*/ 172 w 706"/>
                    <a:gd name="T23" fmla="*/ 404 h 574"/>
                    <a:gd name="T24" fmla="*/ 80 w 706"/>
                    <a:gd name="T25" fmla="*/ 323 h 574"/>
                    <a:gd name="T26" fmla="*/ 57 w 706"/>
                    <a:gd name="T27" fmla="*/ 299 h 574"/>
                    <a:gd name="T28" fmla="*/ 0 w 706"/>
                    <a:gd name="T29" fmla="*/ 247 h 574"/>
                    <a:gd name="T30" fmla="*/ 23 w 706"/>
                    <a:gd name="T31" fmla="*/ 245 h 574"/>
                    <a:gd name="T32" fmla="*/ 51 w 706"/>
                    <a:gd name="T33" fmla="*/ 233 h 574"/>
                    <a:gd name="T34" fmla="*/ 80 w 706"/>
                    <a:gd name="T35" fmla="*/ 204 h 574"/>
                    <a:gd name="T36" fmla="*/ 103 w 706"/>
                    <a:gd name="T37" fmla="*/ 153 h 574"/>
                    <a:gd name="T38" fmla="*/ 98 w 706"/>
                    <a:gd name="T39" fmla="*/ 120 h 574"/>
                    <a:gd name="T40" fmla="*/ 323 w 706"/>
                    <a:gd name="T41" fmla="*/ 287 h 574"/>
                    <a:gd name="T42" fmla="*/ 330 w 706"/>
                    <a:gd name="T43" fmla="*/ 322 h 574"/>
                    <a:gd name="T44" fmla="*/ 336 w 706"/>
                    <a:gd name="T45" fmla="*/ 387 h 574"/>
                    <a:gd name="T46" fmla="*/ 347 w 706"/>
                    <a:gd name="T47" fmla="*/ 322 h 574"/>
                    <a:gd name="T48" fmla="*/ 357 w 706"/>
                    <a:gd name="T49" fmla="*/ 311 h 574"/>
                    <a:gd name="T50" fmla="*/ 398 w 706"/>
                    <a:gd name="T51" fmla="*/ 311 h 574"/>
                    <a:gd name="T52" fmla="*/ 405 w 706"/>
                    <a:gd name="T53" fmla="*/ 349 h 574"/>
                    <a:gd name="T54" fmla="*/ 443 w 706"/>
                    <a:gd name="T55" fmla="*/ 394 h 574"/>
                    <a:gd name="T56" fmla="*/ 422 w 706"/>
                    <a:gd name="T57" fmla="*/ 353 h 574"/>
                    <a:gd name="T58" fmla="*/ 419 w 706"/>
                    <a:gd name="T59" fmla="*/ 305 h 574"/>
                    <a:gd name="T60" fmla="*/ 436 w 706"/>
                    <a:gd name="T61" fmla="*/ 298 h 574"/>
                    <a:gd name="T62" fmla="*/ 460 w 706"/>
                    <a:gd name="T63" fmla="*/ 318 h 574"/>
                    <a:gd name="T64" fmla="*/ 501 w 706"/>
                    <a:gd name="T65" fmla="*/ 342 h 574"/>
                    <a:gd name="T66" fmla="*/ 484 w 706"/>
                    <a:gd name="T67" fmla="*/ 315 h 574"/>
                    <a:gd name="T68" fmla="*/ 457 w 706"/>
                    <a:gd name="T69" fmla="*/ 287 h 574"/>
                    <a:gd name="T70" fmla="*/ 488 w 706"/>
                    <a:gd name="T71" fmla="*/ 249 h 574"/>
                    <a:gd name="T72" fmla="*/ 512 w 706"/>
                    <a:gd name="T73" fmla="*/ 243 h 574"/>
                    <a:gd name="T74" fmla="*/ 560 w 706"/>
                    <a:gd name="T75" fmla="*/ 163 h 574"/>
                    <a:gd name="T76" fmla="*/ 577 w 706"/>
                    <a:gd name="T77" fmla="*/ 146 h 574"/>
                    <a:gd name="T78" fmla="*/ 622 w 706"/>
                    <a:gd name="T79" fmla="*/ 167 h 574"/>
                    <a:gd name="T80" fmla="*/ 604 w 706"/>
                    <a:gd name="T81" fmla="*/ 139 h 574"/>
                    <a:gd name="T82" fmla="*/ 594 w 706"/>
                    <a:gd name="T83" fmla="*/ 112 h 574"/>
                    <a:gd name="T84" fmla="*/ 611 w 706"/>
                    <a:gd name="T85" fmla="*/ 81 h 574"/>
                    <a:gd name="T86" fmla="*/ 628 w 706"/>
                    <a:gd name="T87" fmla="*/ 91 h 574"/>
                    <a:gd name="T88" fmla="*/ 632 w 706"/>
                    <a:gd name="T89" fmla="*/ 60 h 574"/>
                    <a:gd name="T90" fmla="*/ 652 w 706"/>
                    <a:gd name="T91" fmla="*/ 22 h 574"/>
                    <a:gd name="T92" fmla="*/ 706 w 706"/>
                    <a:gd name="T93" fmla="*/ 0 h 5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06" h="574">
                      <a:moveTo>
                        <a:pt x="706" y="0"/>
                      </a:moveTo>
                      <a:lnTo>
                        <a:pt x="683" y="64"/>
                      </a:lnTo>
                      <a:lnTo>
                        <a:pt x="670" y="153"/>
                      </a:lnTo>
                      <a:lnTo>
                        <a:pt x="670" y="229"/>
                      </a:lnTo>
                      <a:lnTo>
                        <a:pt x="666" y="329"/>
                      </a:lnTo>
                      <a:lnTo>
                        <a:pt x="673" y="370"/>
                      </a:lnTo>
                      <a:lnTo>
                        <a:pt x="673" y="432"/>
                      </a:lnTo>
                      <a:lnTo>
                        <a:pt x="501" y="552"/>
                      </a:lnTo>
                      <a:lnTo>
                        <a:pt x="417" y="574"/>
                      </a:lnTo>
                      <a:lnTo>
                        <a:pt x="362" y="554"/>
                      </a:lnTo>
                      <a:lnTo>
                        <a:pt x="286" y="519"/>
                      </a:lnTo>
                      <a:lnTo>
                        <a:pt x="172" y="404"/>
                      </a:lnTo>
                      <a:lnTo>
                        <a:pt x="80" y="323"/>
                      </a:lnTo>
                      <a:lnTo>
                        <a:pt x="57" y="299"/>
                      </a:lnTo>
                      <a:lnTo>
                        <a:pt x="0" y="247"/>
                      </a:lnTo>
                      <a:lnTo>
                        <a:pt x="23" y="245"/>
                      </a:lnTo>
                      <a:lnTo>
                        <a:pt x="51" y="233"/>
                      </a:lnTo>
                      <a:lnTo>
                        <a:pt x="80" y="204"/>
                      </a:lnTo>
                      <a:lnTo>
                        <a:pt x="103" y="153"/>
                      </a:lnTo>
                      <a:lnTo>
                        <a:pt x="98" y="120"/>
                      </a:lnTo>
                      <a:lnTo>
                        <a:pt x="323" y="287"/>
                      </a:lnTo>
                      <a:lnTo>
                        <a:pt x="330" y="322"/>
                      </a:lnTo>
                      <a:lnTo>
                        <a:pt x="336" y="387"/>
                      </a:lnTo>
                      <a:lnTo>
                        <a:pt x="347" y="322"/>
                      </a:lnTo>
                      <a:lnTo>
                        <a:pt x="357" y="311"/>
                      </a:lnTo>
                      <a:lnTo>
                        <a:pt x="398" y="311"/>
                      </a:lnTo>
                      <a:lnTo>
                        <a:pt x="405" y="349"/>
                      </a:lnTo>
                      <a:lnTo>
                        <a:pt x="443" y="394"/>
                      </a:lnTo>
                      <a:lnTo>
                        <a:pt x="422" y="353"/>
                      </a:lnTo>
                      <a:lnTo>
                        <a:pt x="419" y="305"/>
                      </a:lnTo>
                      <a:lnTo>
                        <a:pt x="436" y="298"/>
                      </a:lnTo>
                      <a:lnTo>
                        <a:pt x="460" y="318"/>
                      </a:lnTo>
                      <a:lnTo>
                        <a:pt x="501" y="342"/>
                      </a:lnTo>
                      <a:lnTo>
                        <a:pt x="484" y="315"/>
                      </a:lnTo>
                      <a:lnTo>
                        <a:pt x="457" y="287"/>
                      </a:lnTo>
                      <a:lnTo>
                        <a:pt x="488" y="249"/>
                      </a:lnTo>
                      <a:lnTo>
                        <a:pt x="512" y="243"/>
                      </a:lnTo>
                      <a:lnTo>
                        <a:pt x="560" y="163"/>
                      </a:lnTo>
                      <a:lnTo>
                        <a:pt x="577" y="146"/>
                      </a:lnTo>
                      <a:lnTo>
                        <a:pt x="622" y="167"/>
                      </a:lnTo>
                      <a:lnTo>
                        <a:pt x="604" y="139"/>
                      </a:lnTo>
                      <a:lnTo>
                        <a:pt x="594" y="112"/>
                      </a:lnTo>
                      <a:lnTo>
                        <a:pt x="611" y="81"/>
                      </a:lnTo>
                      <a:lnTo>
                        <a:pt x="628" y="91"/>
                      </a:lnTo>
                      <a:lnTo>
                        <a:pt x="632" y="60"/>
                      </a:lnTo>
                      <a:lnTo>
                        <a:pt x="652" y="22"/>
                      </a:lnTo>
                      <a:lnTo>
                        <a:pt x="706"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1" name="Freeform 98"/>
                <p:cNvSpPr>
                  <a:spLocks/>
                </p:cNvSpPr>
                <p:nvPr/>
              </p:nvSpPr>
              <p:spPr bwMode="auto">
                <a:xfrm>
                  <a:off x="6883" y="1930"/>
                  <a:ext cx="145" cy="724"/>
                </a:xfrm>
                <a:custGeom>
                  <a:avLst/>
                  <a:gdLst>
                    <a:gd name="T0" fmla="*/ 120 w 288"/>
                    <a:gd name="T1" fmla="*/ 0 h 1450"/>
                    <a:gd name="T2" fmla="*/ 96 w 288"/>
                    <a:gd name="T3" fmla="*/ 53 h 1450"/>
                    <a:gd name="T4" fmla="*/ 69 w 288"/>
                    <a:gd name="T5" fmla="*/ 111 h 1450"/>
                    <a:gd name="T6" fmla="*/ 117 w 288"/>
                    <a:gd name="T7" fmla="*/ 135 h 1450"/>
                    <a:gd name="T8" fmla="*/ 82 w 288"/>
                    <a:gd name="T9" fmla="*/ 187 h 1450"/>
                    <a:gd name="T10" fmla="*/ 96 w 288"/>
                    <a:gd name="T11" fmla="*/ 211 h 1450"/>
                    <a:gd name="T12" fmla="*/ 120 w 288"/>
                    <a:gd name="T13" fmla="*/ 352 h 1450"/>
                    <a:gd name="T14" fmla="*/ 148 w 288"/>
                    <a:gd name="T15" fmla="*/ 476 h 1450"/>
                    <a:gd name="T16" fmla="*/ 178 w 288"/>
                    <a:gd name="T17" fmla="*/ 590 h 1450"/>
                    <a:gd name="T18" fmla="*/ 288 w 288"/>
                    <a:gd name="T19" fmla="*/ 823 h 1450"/>
                    <a:gd name="T20" fmla="*/ 223 w 288"/>
                    <a:gd name="T21" fmla="*/ 1450 h 1450"/>
                    <a:gd name="T22" fmla="*/ 71 w 288"/>
                    <a:gd name="T23" fmla="*/ 1412 h 1450"/>
                    <a:gd name="T24" fmla="*/ 0 w 288"/>
                    <a:gd name="T25" fmla="*/ 1318 h 1450"/>
                    <a:gd name="T26" fmla="*/ 65 w 288"/>
                    <a:gd name="T27" fmla="*/ 816 h 1450"/>
                    <a:gd name="T28" fmla="*/ 48 w 288"/>
                    <a:gd name="T29" fmla="*/ 580 h 1450"/>
                    <a:gd name="T30" fmla="*/ 51 w 288"/>
                    <a:gd name="T31" fmla="*/ 487 h 1450"/>
                    <a:gd name="T32" fmla="*/ 58 w 288"/>
                    <a:gd name="T33" fmla="*/ 380 h 1450"/>
                    <a:gd name="T34" fmla="*/ 45 w 288"/>
                    <a:gd name="T35" fmla="*/ 311 h 1450"/>
                    <a:gd name="T36" fmla="*/ 45 w 288"/>
                    <a:gd name="T37" fmla="*/ 211 h 1450"/>
                    <a:gd name="T38" fmla="*/ 48 w 288"/>
                    <a:gd name="T39" fmla="*/ 146 h 1450"/>
                    <a:gd name="T40" fmla="*/ 55 w 288"/>
                    <a:gd name="T41" fmla="*/ 77 h 1450"/>
                    <a:gd name="T42" fmla="*/ 54 w 288"/>
                    <a:gd name="T43" fmla="*/ 25 h 1450"/>
                    <a:gd name="T44" fmla="*/ 75 w 288"/>
                    <a:gd name="T45" fmla="*/ 5 h 1450"/>
                    <a:gd name="T46" fmla="*/ 120 w 288"/>
                    <a:gd name="T47" fmla="*/ 0 h 14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88" h="1450">
                      <a:moveTo>
                        <a:pt x="120" y="0"/>
                      </a:moveTo>
                      <a:lnTo>
                        <a:pt x="96" y="53"/>
                      </a:lnTo>
                      <a:lnTo>
                        <a:pt x="69" y="111"/>
                      </a:lnTo>
                      <a:lnTo>
                        <a:pt x="117" y="135"/>
                      </a:lnTo>
                      <a:lnTo>
                        <a:pt x="82" y="187"/>
                      </a:lnTo>
                      <a:lnTo>
                        <a:pt x="96" y="211"/>
                      </a:lnTo>
                      <a:lnTo>
                        <a:pt x="120" y="352"/>
                      </a:lnTo>
                      <a:lnTo>
                        <a:pt x="148" y="476"/>
                      </a:lnTo>
                      <a:lnTo>
                        <a:pt x="178" y="590"/>
                      </a:lnTo>
                      <a:lnTo>
                        <a:pt x="288" y="823"/>
                      </a:lnTo>
                      <a:lnTo>
                        <a:pt x="223" y="1450"/>
                      </a:lnTo>
                      <a:lnTo>
                        <a:pt x="71" y="1412"/>
                      </a:lnTo>
                      <a:lnTo>
                        <a:pt x="0" y="1318"/>
                      </a:lnTo>
                      <a:lnTo>
                        <a:pt x="65" y="816"/>
                      </a:lnTo>
                      <a:lnTo>
                        <a:pt x="48" y="580"/>
                      </a:lnTo>
                      <a:lnTo>
                        <a:pt x="51" y="487"/>
                      </a:lnTo>
                      <a:lnTo>
                        <a:pt x="58" y="380"/>
                      </a:lnTo>
                      <a:lnTo>
                        <a:pt x="45" y="311"/>
                      </a:lnTo>
                      <a:lnTo>
                        <a:pt x="45" y="211"/>
                      </a:lnTo>
                      <a:lnTo>
                        <a:pt x="48" y="146"/>
                      </a:lnTo>
                      <a:lnTo>
                        <a:pt x="55" y="77"/>
                      </a:lnTo>
                      <a:lnTo>
                        <a:pt x="54" y="25"/>
                      </a:lnTo>
                      <a:lnTo>
                        <a:pt x="75" y="5"/>
                      </a:lnTo>
                      <a:lnTo>
                        <a:pt x="120"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2" name="Freeform 99"/>
                <p:cNvSpPr>
                  <a:spLocks/>
                </p:cNvSpPr>
                <p:nvPr/>
              </p:nvSpPr>
              <p:spPr bwMode="auto">
                <a:xfrm>
                  <a:off x="7051" y="1873"/>
                  <a:ext cx="87" cy="126"/>
                </a:xfrm>
                <a:custGeom>
                  <a:avLst/>
                  <a:gdLst>
                    <a:gd name="T0" fmla="*/ 0 w 175"/>
                    <a:gd name="T1" fmla="*/ 152 h 253"/>
                    <a:gd name="T2" fmla="*/ 31 w 175"/>
                    <a:gd name="T3" fmla="*/ 177 h 253"/>
                    <a:gd name="T4" fmla="*/ 33 w 175"/>
                    <a:gd name="T5" fmla="*/ 205 h 253"/>
                    <a:gd name="T6" fmla="*/ 37 w 175"/>
                    <a:gd name="T7" fmla="*/ 235 h 253"/>
                    <a:gd name="T8" fmla="*/ 54 w 175"/>
                    <a:gd name="T9" fmla="*/ 253 h 253"/>
                    <a:gd name="T10" fmla="*/ 75 w 175"/>
                    <a:gd name="T11" fmla="*/ 219 h 253"/>
                    <a:gd name="T12" fmla="*/ 95 w 175"/>
                    <a:gd name="T13" fmla="*/ 173 h 253"/>
                    <a:gd name="T14" fmla="*/ 114 w 175"/>
                    <a:gd name="T15" fmla="*/ 138 h 253"/>
                    <a:gd name="T16" fmla="*/ 147 w 175"/>
                    <a:gd name="T17" fmla="*/ 90 h 253"/>
                    <a:gd name="T18" fmla="*/ 167 w 175"/>
                    <a:gd name="T19" fmla="*/ 57 h 253"/>
                    <a:gd name="T20" fmla="*/ 175 w 175"/>
                    <a:gd name="T21" fmla="*/ 43 h 253"/>
                    <a:gd name="T22" fmla="*/ 163 w 175"/>
                    <a:gd name="T23" fmla="*/ 0 h 253"/>
                    <a:gd name="T24" fmla="*/ 131 w 175"/>
                    <a:gd name="T25" fmla="*/ 56 h 253"/>
                    <a:gd name="T26" fmla="*/ 103 w 175"/>
                    <a:gd name="T27" fmla="*/ 95 h 253"/>
                    <a:gd name="T28" fmla="*/ 73 w 175"/>
                    <a:gd name="T29" fmla="*/ 124 h 253"/>
                    <a:gd name="T30" fmla="*/ 45 w 175"/>
                    <a:gd name="T31" fmla="*/ 139 h 253"/>
                    <a:gd name="T32" fmla="*/ 0 w 175"/>
                    <a:gd name="T33" fmla="*/ 152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5" h="253">
                      <a:moveTo>
                        <a:pt x="0" y="152"/>
                      </a:moveTo>
                      <a:lnTo>
                        <a:pt x="31" y="177"/>
                      </a:lnTo>
                      <a:lnTo>
                        <a:pt x="33" y="205"/>
                      </a:lnTo>
                      <a:lnTo>
                        <a:pt x="37" y="235"/>
                      </a:lnTo>
                      <a:lnTo>
                        <a:pt x="54" y="253"/>
                      </a:lnTo>
                      <a:lnTo>
                        <a:pt x="75" y="219"/>
                      </a:lnTo>
                      <a:lnTo>
                        <a:pt x="95" y="173"/>
                      </a:lnTo>
                      <a:lnTo>
                        <a:pt x="114" y="138"/>
                      </a:lnTo>
                      <a:lnTo>
                        <a:pt x="147" y="90"/>
                      </a:lnTo>
                      <a:lnTo>
                        <a:pt x="167" y="57"/>
                      </a:lnTo>
                      <a:lnTo>
                        <a:pt x="175" y="43"/>
                      </a:lnTo>
                      <a:lnTo>
                        <a:pt x="163" y="0"/>
                      </a:lnTo>
                      <a:lnTo>
                        <a:pt x="131" y="56"/>
                      </a:lnTo>
                      <a:lnTo>
                        <a:pt x="103" y="95"/>
                      </a:lnTo>
                      <a:lnTo>
                        <a:pt x="73" y="124"/>
                      </a:lnTo>
                      <a:lnTo>
                        <a:pt x="45" y="139"/>
                      </a:lnTo>
                      <a:lnTo>
                        <a:pt x="0" y="152"/>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3" name="Freeform 100"/>
                <p:cNvSpPr>
                  <a:spLocks/>
                </p:cNvSpPr>
                <p:nvPr/>
              </p:nvSpPr>
              <p:spPr bwMode="auto">
                <a:xfrm>
                  <a:off x="7006" y="1934"/>
                  <a:ext cx="38" cy="60"/>
                </a:xfrm>
                <a:custGeom>
                  <a:avLst/>
                  <a:gdLst>
                    <a:gd name="T0" fmla="*/ 77 w 77"/>
                    <a:gd name="T1" fmla="*/ 30 h 121"/>
                    <a:gd name="T2" fmla="*/ 54 w 77"/>
                    <a:gd name="T3" fmla="*/ 47 h 121"/>
                    <a:gd name="T4" fmla="*/ 43 w 77"/>
                    <a:gd name="T5" fmla="*/ 71 h 121"/>
                    <a:gd name="T6" fmla="*/ 38 w 77"/>
                    <a:gd name="T7" fmla="*/ 90 h 121"/>
                    <a:gd name="T8" fmla="*/ 34 w 77"/>
                    <a:gd name="T9" fmla="*/ 121 h 121"/>
                    <a:gd name="T10" fmla="*/ 16 w 77"/>
                    <a:gd name="T11" fmla="*/ 102 h 121"/>
                    <a:gd name="T12" fmla="*/ 0 w 77"/>
                    <a:gd name="T13" fmla="*/ 82 h 121"/>
                    <a:gd name="T14" fmla="*/ 0 w 77"/>
                    <a:gd name="T15" fmla="*/ 44 h 121"/>
                    <a:gd name="T16" fmla="*/ 0 w 77"/>
                    <a:gd name="T17" fmla="*/ 2 h 121"/>
                    <a:gd name="T18" fmla="*/ 18 w 77"/>
                    <a:gd name="T19" fmla="*/ 0 h 121"/>
                    <a:gd name="T20" fmla="*/ 48 w 77"/>
                    <a:gd name="T21" fmla="*/ 0 h 121"/>
                    <a:gd name="T22" fmla="*/ 77 w 77"/>
                    <a:gd name="T23" fmla="*/ 3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21">
                      <a:moveTo>
                        <a:pt x="77" y="30"/>
                      </a:moveTo>
                      <a:lnTo>
                        <a:pt x="54" y="47"/>
                      </a:lnTo>
                      <a:lnTo>
                        <a:pt x="43" y="71"/>
                      </a:lnTo>
                      <a:lnTo>
                        <a:pt x="38" y="90"/>
                      </a:lnTo>
                      <a:lnTo>
                        <a:pt x="34" y="121"/>
                      </a:lnTo>
                      <a:lnTo>
                        <a:pt x="16" y="102"/>
                      </a:lnTo>
                      <a:lnTo>
                        <a:pt x="0" y="82"/>
                      </a:lnTo>
                      <a:lnTo>
                        <a:pt x="0" y="44"/>
                      </a:lnTo>
                      <a:lnTo>
                        <a:pt x="0" y="2"/>
                      </a:lnTo>
                      <a:lnTo>
                        <a:pt x="18" y="0"/>
                      </a:lnTo>
                      <a:lnTo>
                        <a:pt x="48" y="0"/>
                      </a:lnTo>
                      <a:lnTo>
                        <a:pt x="77" y="3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4" name="Freeform 101"/>
                <p:cNvSpPr>
                  <a:spLocks/>
                </p:cNvSpPr>
                <p:nvPr/>
              </p:nvSpPr>
              <p:spPr bwMode="auto">
                <a:xfrm>
                  <a:off x="7053" y="1993"/>
                  <a:ext cx="23" cy="82"/>
                </a:xfrm>
                <a:custGeom>
                  <a:avLst/>
                  <a:gdLst>
                    <a:gd name="T0" fmla="*/ 45 w 45"/>
                    <a:gd name="T1" fmla="*/ 21 h 163"/>
                    <a:gd name="T2" fmla="*/ 27 w 45"/>
                    <a:gd name="T3" fmla="*/ 0 h 163"/>
                    <a:gd name="T4" fmla="*/ 1 w 45"/>
                    <a:gd name="T5" fmla="*/ 12 h 163"/>
                    <a:gd name="T6" fmla="*/ 1 w 45"/>
                    <a:gd name="T7" fmla="*/ 59 h 163"/>
                    <a:gd name="T8" fmla="*/ 0 w 45"/>
                    <a:gd name="T9" fmla="*/ 112 h 163"/>
                    <a:gd name="T10" fmla="*/ 0 w 45"/>
                    <a:gd name="T11" fmla="*/ 163 h 163"/>
                    <a:gd name="T12" fmla="*/ 4 w 45"/>
                    <a:gd name="T13" fmla="*/ 126 h 163"/>
                    <a:gd name="T14" fmla="*/ 21 w 45"/>
                    <a:gd name="T15" fmla="*/ 84 h 163"/>
                    <a:gd name="T16" fmla="*/ 45 w 45"/>
                    <a:gd name="T17" fmla="*/ 21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163">
                      <a:moveTo>
                        <a:pt x="45" y="21"/>
                      </a:moveTo>
                      <a:lnTo>
                        <a:pt x="27" y="0"/>
                      </a:lnTo>
                      <a:lnTo>
                        <a:pt x="1" y="12"/>
                      </a:lnTo>
                      <a:lnTo>
                        <a:pt x="1" y="59"/>
                      </a:lnTo>
                      <a:lnTo>
                        <a:pt x="0" y="112"/>
                      </a:lnTo>
                      <a:lnTo>
                        <a:pt x="0" y="163"/>
                      </a:lnTo>
                      <a:lnTo>
                        <a:pt x="4" y="126"/>
                      </a:lnTo>
                      <a:lnTo>
                        <a:pt x="21" y="84"/>
                      </a:lnTo>
                      <a:lnTo>
                        <a:pt x="45" y="21"/>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5" name="Freeform 102"/>
                <p:cNvSpPr>
                  <a:spLocks/>
                </p:cNvSpPr>
                <p:nvPr/>
              </p:nvSpPr>
              <p:spPr bwMode="auto">
                <a:xfrm>
                  <a:off x="7004" y="1978"/>
                  <a:ext cx="23" cy="89"/>
                </a:xfrm>
                <a:custGeom>
                  <a:avLst/>
                  <a:gdLst>
                    <a:gd name="T0" fmla="*/ 3 w 45"/>
                    <a:gd name="T1" fmla="*/ 0 h 180"/>
                    <a:gd name="T2" fmla="*/ 24 w 45"/>
                    <a:gd name="T3" fmla="*/ 31 h 180"/>
                    <a:gd name="T4" fmla="*/ 37 w 45"/>
                    <a:gd name="T5" fmla="*/ 39 h 180"/>
                    <a:gd name="T6" fmla="*/ 45 w 45"/>
                    <a:gd name="T7" fmla="*/ 43 h 180"/>
                    <a:gd name="T8" fmla="*/ 35 w 45"/>
                    <a:gd name="T9" fmla="*/ 74 h 180"/>
                    <a:gd name="T10" fmla="*/ 23 w 45"/>
                    <a:gd name="T11" fmla="*/ 118 h 180"/>
                    <a:gd name="T12" fmla="*/ 7 w 45"/>
                    <a:gd name="T13" fmla="*/ 180 h 180"/>
                    <a:gd name="T14" fmla="*/ 6 w 45"/>
                    <a:gd name="T15" fmla="*/ 160 h 180"/>
                    <a:gd name="T16" fmla="*/ 3 w 45"/>
                    <a:gd name="T17" fmla="*/ 112 h 180"/>
                    <a:gd name="T18" fmla="*/ 0 w 45"/>
                    <a:gd name="T19" fmla="*/ 57 h 180"/>
                    <a:gd name="T20" fmla="*/ 3 w 45"/>
                    <a:gd name="T21"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180">
                      <a:moveTo>
                        <a:pt x="3" y="0"/>
                      </a:moveTo>
                      <a:lnTo>
                        <a:pt x="24" y="31"/>
                      </a:lnTo>
                      <a:lnTo>
                        <a:pt x="37" y="39"/>
                      </a:lnTo>
                      <a:lnTo>
                        <a:pt x="45" y="43"/>
                      </a:lnTo>
                      <a:lnTo>
                        <a:pt x="35" y="74"/>
                      </a:lnTo>
                      <a:lnTo>
                        <a:pt x="23" y="118"/>
                      </a:lnTo>
                      <a:lnTo>
                        <a:pt x="7" y="180"/>
                      </a:lnTo>
                      <a:lnTo>
                        <a:pt x="6" y="160"/>
                      </a:lnTo>
                      <a:lnTo>
                        <a:pt x="3" y="112"/>
                      </a:lnTo>
                      <a:lnTo>
                        <a:pt x="0" y="57"/>
                      </a:lnTo>
                      <a:lnTo>
                        <a:pt x="3"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6" name="Freeform 103"/>
                <p:cNvSpPr>
                  <a:spLocks/>
                </p:cNvSpPr>
                <p:nvPr/>
              </p:nvSpPr>
              <p:spPr bwMode="auto">
                <a:xfrm>
                  <a:off x="7243" y="2075"/>
                  <a:ext cx="48" cy="78"/>
                </a:xfrm>
                <a:custGeom>
                  <a:avLst/>
                  <a:gdLst>
                    <a:gd name="T0" fmla="*/ 96 w 96"/>
                    <a:gd name="T1" fmla="*/ 0 h 155"/>
                    <a:gd name="T2" fmla="*/ 48 w 96"/>
                    <a:gd name="T3" fmla="*/ 99 h 155"/>
                    <a:gd name="T4" fmla="*/ 0 w 96"/>
                    <a:gd name="T5" fmla="*/ 155 h 155"/>
                    <a:gd name="T6" fmla="*/ 34 w 96"/>
                    <a:gd name="T7" fmla="*/ 89 h 155"/>
                    <a:gd name="T8" fmla="*/ 51 w 96"/>
                    <a:gd name="T9" fmla="*/ 62 h 155"/>
                    <a:gd name="T10" fmla="*/ 96 w 96"/>
                    <a:gd name="T11" fmla="*/ 0 h 155"/>
                  </a:gdLst>
                  <a:ahLst/>
                  <a:cxnLst>
                    <a:cxn ang="0">
                      <a:pos x="T0" y="T1"/>
                    </a:cxn>
                    <a:cxn ang="0">
                      <a:pos x="T2" y="T3"/>
                    </a:cxn>
                    <a:cxn ang="0">
                      <a:pos x="T4" y="T5"/>
                    </a:cxn>
                    <a:cxn ang="0">
                      <a:pos x="T6" y="T7"/>
                    </a:cxn>
                    <a:cxn ang="0">
                      <a:pos x="T8" y="T9"/>
                    </a:cxn>
                    <a:cxn ang="0">
                      <a:pos x="T10" y="T11"/>
                    </a:cxn>
                  </a:cxnLst>
                  <a:rect l="0" t="0" r="r" b="b"/>
                  <a:pathLst>
                    <a:path w="96" h="155">
                      <a:moveTo>
                        <a:pt x="96" y="0"/>
                      </a:moveTo>
                      <a:lnTo>
                        <a:pt x="48" y="99"/>
                      </a:lnTo>
                      <a:lnTo>
                        <a:pt x="0" y="155"/>
                      </a:lnTo>
                      <a:lnTo>
                        <a:pt x="34" y="89"/>
                      </a:lnTo>
                      <a:lnTo>
                        <a:pt x="51" y="62"/>
                      </a:lnTo>
                      <a:lnTo>
                        <a:pt x="96"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7" name="Oval 104"/>
                <p:cNvSpPr>
                  <a:spLocks noChangeArrowheads="1"/>
                </p:cNvSpPr>
                <p:nvPr/>
              </p:nvSpPr>
              <p:spPr bwMode="auto">
                <a:xfrm>
                  <a:off x="7021" y="2313"/>
                  <a:ext cx="17" cy="21"/>
                </a:xfrm>
                <a:prstGeom prst="ellipse">
                  <a:avLst/>
                </a:pr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8" name="Oval 105"/>
                <p:cNvSpPr>
                  <a:spLocks noChangeArrowheads="1"/>
                </p:cNvSpPr>
                <p:nvPr/>
              </p:nvSpPr>
              <p:spPr bwMode="auto">
                <a:xfrm>
                  <a:off x="7021" y="2382"/>
                  <a:ext cx="17" cy="21"/>
                </a:xfrm>
                <a:prstGeom prst="ellipse">
                  <a:avLst/>
                </a:pr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9" name="Freeform 106"/>
                <p:cNvSpPr>
                  <a:spLocks/>
                </p:cNvSpPr>
                <p:nvPr/>
              </p:nvSpPr>
              <p:spPr bwMode="auto">
                <a:xfrm>
                  <a:off x="6916" y="2489"/>
                  <a:ext cx="327" cy="856"/>
                </a:xfrm>
                <a:custGeom>
                  <a:avLst/>
                  <a:gdLst>
                    <a:gd name="T0" fmla="*/ 214 w 654"/>
                    <a:gd name="T1" fmla="*/ 562 h 1712"/>
                    <a:gd name="T2" fmla="*/ 276 w 654"/>
                    <a:gd name="T3" fmla="*/ 1010 h 1712"/>
                    <a:gd name="T4" fmla="*/ 297 w 654"/>
                    <a:gd name="T5" fmla="*/ 1203 h 1712"/>
                    <a:gd name="T6" fmla="*/ 352 w 654"/>
                    <a:gd name="T7" fmla="*/ 1533 h 1712"/>
                    <a:gd name="T8" fmla="*/ 345 w 654"/>
                    <a:gd name="T9" fmla="*/ 1623 h 1712"/>
                    <a:gd name="T10" fmla="*/ 379 w 654"/>
                    <a:gd name="T11" fmla="*/ 1712 h 1712"/>
                    <a:gd name="T12" fmla="*/ 448 w 654"/>
                    <a:gd name="T13" fmla="*/ 1712 h 1712"/>
                    <a:gd name="T14" fmla="*/ 565 w 654"/>
                    <a:gd name="T15" fmla="*/ 1664 h 1712"/>
                    <a:gd name="T16" fmla="*/ 585 w 654"/>
                    <a:gd name="T17" fmla="*/ 1533 h 1712"/>
                    <a:gd name="T18" fmla="*/ 530 w 654"/>
                    <a:gd name="T19" fmla="*/ 1533 h 1712"/>
                    <a:gd name="T20" fmla="*/ 448 w 654"/>
                    <a:gd name="T21" fmla="*/ 1513 h 1712"/>
                    <a:gd name="T22" fmla="*/ 537 w 654"/>
                    <a:gd name="T23" fmla="*/ 1513 h 1712"/>
                    <a:gd name="T24" fmla="*/ 578 w 654"/>
                    <a:gd name="T25" fmla="*/ 1499 h 1712"/>
                    <a:gd name="T26" fmla="*/ 592 w 654"/>
                    <a:gd name="T27" fmla="*/ 1196 h 1712"/>
                    <a:gd name="T28" fmla="*/ 620 w 654"/>
                    <a:gd name="T29" fmla="*/ 934 h 1712"/>
                    <a:gd name="T30" fmla="*/ 631 w 654"/>
                    <a:gd name="T31" fmla="*/ 779 h 1712"/>
                    <a:gd name="T32" fmla="*/ 634 w 654"/>
                    <a:gd name="T33" fmla="*/ 595 h 1712"/>
                    <a:gd name="T34" fmla="*/ 654 w 654"/>
                    <a:gd name="T35" fmla="*/ 328 h 1712"/>
                    <a:gd name="T36" fmla="*/ 555 w 654"/>
                    <a:gd name="T37" fmla="*/ 338 h 1712"/>
                    <a:gd name="T38" fmla="*/ 368 w 654"/>
                    <a:gd name="T39" fmla="*/ 349 h 1712"/>
                    <a:gd name="T40" fmla="*/ 239 w 654"/>
                    <a:gd name="T41" fmla="*/ 349 h 1712"/>
                    <a:gd name="T42" fmla="*/ 206 w 654"/>
                    <a:gd name="T43" fmla="*/ 145 h 1712"/>
                    <a:gd name="T44" fmla="*/ 199 w 654"/>
                    <a:gd name="T45" fmla="*/ 0 h 1712"/>
                    <a:gd name="T46" fmla="*/ 192 w 654"/>
                    <a:gd name="T47" fmla="*/ 108 h 1712"/>
                    <a:gd name="T48" fmla="*/ 167 w 654"/>
                    <a:gd name="T49" fmla="*/ 344 h 1712"/>
                    <a:gd name="T50" fmla="*/ 6 w 654"/>
                    <a:gd name="T51" fmla="*/ 303 h 1712"/>
                    <a:gd name="T52" fmla="*/ 0 w 654"/>
                    <a:gd name="T53" fmla="*/ 475 h 1712"/>
                    <a:gd name="T54" fmla="*/ 15 w 654"/>
                    <a:gd name="T55" fmla="*/ 748 h 1712"/>
                    <a:gd name="T56" fmla="*/ 1 w 654"/>
                    <a:gd name="T57" fmla="*/ 907 h 1712"/>
                    <a:gd name="T58" fmla="*/ 29 w 654"/>
                    <a:gd name="T59" fmla="*/ 1058 h 1712"/>
                    <a:gd name="T60" fmla="*/ 91 w 654"/>
                    <a:gd name="T61" fmla="*/ 1444 h 1712"/>
                    <a:gd name="T62" fmla="*/ 159 w 654"/>
                    <a:gd name="T63" fmla="*/ 1485 h 1712"/>
                    <a:gd name="T64" fmla="*/ 97 w 654"/>
                    <a:gd name="T65" fmla="*/ 1492 h 1712"/>
                    <a:gd name="T66" fmla="*/ 97 w 654"/>
                    <a:gd name="T67" fmla="*/ 1589 h 1712"/>
                    <a:gd name="T68" fmla="*/ 166 w 654"/>
                    <a:gd name="T69" fmla="*/ 1644 h 1712"/>
                    <a:gd name="T70" fmla="*/ 310 w 654"/>
                    <a:gd name="T71" fmla="*/ 1651 h 1712"/>
                    <a:gd name="T72" fmla="*/ 317 w 654"/>
                    <a:gd name="T73" fmla="*/ 1589 h 1712"/>
                    <a:gd name="T74" fmla="*/ 331 w 654"/>
                    <a:gd name="T75" fmla="*/ 1561 h 1712"/>
                    <a:gd name="T76" fmla="*/ 283 w 654"/>
                    <a:gd name="T77" fmla="*/ 1258 h 1712"/>
                    <a:gd name="T78" fmla="*/ 255 w 654"/>
                    <a:gd name="T79" fmla="*/ 1051 h 1712"/>
                    <a:gd name="T80" fmla="*/ 235 w 654"/>
                    <a:gd name="T81" fmla="*/ 872 h 1712"/>
                    <a:gd name="T82" fmla="*/ 214 w 654"/>
                    <a:gd name="T83" fmla="*/ 562 h 1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54" h="1712">
                      <a:moveTo>
                        <a:pt x="214" y="562"/>
                      </a:moveTo>
                      <a:lnTo>
                        <a:pt x="276" y="1010"/>
                      </a:lnTo>
                      <a:lnTo>
                        <a:pt x="297" y="1203"/>
                      </a:lnTo>
                      <a:lnTo>
                        <a:pt x="352" y="1533"/>
                      </a:lnTo>
                      <a:lnTo>
                        <a:pt x="345" y="1623"/>
                      </a:lnTo>
                      <a:lnTo>
                        <a:pt x="379" y="1712"/>
                      </a:lnTo>
                      <a:lnTo>
                        <a:pt x="448" y="1712"/>
                      </a:lnTo>
                      <a:lnTo>
                        <a:pt x="565" y="1664"/>
                      </a:lnTo>
                      <a:lnTo>
                        <a:pt x="585" y="1533"/>
                      </a:lnTo>
                      <a:lnTo>
                        <a:pt x="530" y="1533"/>
                      </a:lnTo>
                      <a:lnTo>
                        <a:pt x="448" y="1513"/>
                      </a:lnTo>
                      <a:lnTo>
                        <a:pt x="537" y="1513"/>
                      </a:lnTo>
                      <a:lnTo>
                        <a:pt x="578" y="1499"/>
                      </a:lnTo>
                      <a:lnTo>
                        <a:pt x="592" y="1196"/>
                      </a:lnTo>
                      <a:lnTo>
                        <a:pt x="620" y="934"/>
                      </a:lnTo>
                      <a:lnTo>
                        <a:pt x="631" y="779"/>
                      </a:lnTo>
                      <a:lnTo>
                        <a:pt x="634" y="595"/>
                      </a:lnTo>
                      <a:lnTo>
                        <a:pt x="654" y="328"/>
                      </a:lnTo>
                      <a:lnTo>
                        <a:pt x="555" y="338"/>
                      </a:lnTo>
                      <a:lnTo>
                        <a:pt x="368" y="349"/>
                      </a:lnTo>
                      <a:lnTo>
                        <a:pt x="239" y="349"/>
                      </a:lnTo>
                      <a:lnTo>
                        <a:pt x="206" y="145"/>
                      </a:lnTo>
                      <a:lnTo>
                        <a:pt x="199" y="0"/>
                      </a:lnTo>
                      <a:lnTo>
                        <a:pt x="192" y="108"/>
                      </a:lnTo>
                      <a:lnTo>
                        <a:pt x="167" y="344"/>
                      </a:lnTo>
                      <a:lnTo>
                        <a:pt x="6" y="303"/>
                      </a:lnTo>
                      <a:lnTo>
                        <a:pt x="0" y="475"/>
                      </a:lnTo>
                      <a:lnTo>
                        <a:pt x="15" y="748"/>
                      </a:lnTo>
                      <a:lnTo>
                        <a:pt x="1" y="907"/>
                      </a:lnTo>
                      <a:lnTo>
                        <a:pt x="29" y="1058"/>
                      </a:lnTo>
                      <a:lnTo>
                        <a:pt x="91" y="1444"/>
                      </a:lnTo>
                      <a:lnTo>
                        <a:pt x="159" y="1485"/>
                      </a:lnTo>
                      <a:lnTo>
                        <a:pt x="97" y="1492"/>
                      </a:lnTo>
                      <a:lnTo>
                        <a:pt x="97" y="1589"/>
                      </a:lnTo>
                      <a:lnTo>
                        <a:pt x="166" y="1644"/>
                      </a:lnTo>
                      <a:lnTo>
                        <a:pt x="310" y="1651"/>
                      </a:lnTo>
                      <a:lnTo>
                        <a:pt x="317" y="1589"/>
                      </a:lnTo>
                      <a:lnTo>
                        <a:pt x="331" y="1561"/>
                      </a:lnTo>
                      <a:lnTo>
                        <a:pt x="283" y="1258"/>
                      </a:lnTo>
                      <a:lnTo>
                        <a:pt x="255" y="1051"/>
                      </a:lnTo>
                      <a:lnTo>
                        <a:pt x="235" y="872"/>
                      </a:lnTo>
                      <a:lnTo>
                        <a:pt x="214" y="562"/>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70" name="Freeform 107"/>
                <p:cNvSpPr>
                  <a:spLocks/>
                </p:cNvSpPr>
                <p:nvPr/>
              </p:nvSpPr>
              <p:spPr bwMode="auto">
                <a:xfrm>
                  <a:off x="7021" y="2673"/>
                  <a:ext cx="42" cy="56"/>
                </a:xfrm>
                <a:custGeom>
                  <a:avLst/>
                  <a:gdLst>
                    <a:gd name="T0" fmla="*/ 84 w 84"/>
                    <a:gd name="T1" fmla="*/ 0 h 111"/>
                    <a:gd name="T2" fmla="*/ 12 w 84"/>
                    <a:gd name="T3" fmla="*/ 41 h 111"/>
                    <a:gd name="T4" fmla="*/ 0 w 84"/>
                    <a:gd name="T5" fmla="*/ 111 h 111"/>
                    <a:gd name="T6" fmla="*/ 20 w 84"/>
                    <a:gd name="T7" fmla="*/ 55 h 111"/>
                    <a:gd name="T8" fmla="*/ 84 w 84"/>
                    <a:gd name="T9" fmla="*/ 0 h 111"/>
                  </a:gdLst>
                  <a:ahLst/>
                  <a:cxnLst>
                    <a:cxn ang="0">
                      <a:pos x="T0" y="T1"/>
                    </a:cxn>
                    <a:cxn ang="0">
                      <a:pos x="T2" y="T3"/>
                    </a:cxn>
                    <a:cxn ang="0">
                      <a:pos x="T4" y="T5"/>
                    </a:cxn>
                    <a:cxn ang="0">
                      <a:pos x="T6" y="T7"/>
                    </a:cxn>
                    <a:cxn ang="0">
                      <a:pos x="T8" y="T9"/>
                    </a:cxn>
                  </a:cxnLst>
                  <a:rect l="0" t="0" r="r" b="b"/>
                  <a:pathLst>
                    <a:path w="84" h="111">
                      <a:moveTo>
                        <a:pt x="84" y="0"/>
                      </a:moveTo>
                      <a:lnTo>
                        <a:pt x="12" y="41"/>
                      </a:lnTo>
                      <a:lnTo>
                        <a:pt x="0" y="111"/>
                      </a:lnTo>
                      <a:lnTo>
                        <a:pt x="20" y="55"/>
                      </a:lnTo>
                      <a:lnTo>
                        <a:pt x="84"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71" name="Freeform 108"/>
                <p:cNvSpPr>
                  <a:spLocks/>
                </p:cNvSpPr>
                <p:nvPr/>
              </p:nvSpPr>
              <p:spPr bwMode="auto">
                <a:xfrm>
                  <a:off x="7076" y="2837"/>
                  <a:ext cx="32" cy="404"/>
                </a:xfrm>
                <a:custGeom>
                  <a:avLst/>
                  <a:gdLst>
                    <a:gd name="T0" fmla="*/ 6 w 65"/>
                    <a:gd name="T1" fmla="*/ 0 h 809"/>
                    <a:gd name="T2" fmla="*/ 34 w 65"/>
                    <a:gd name="T3" fmla="*/ 454 h 809"/>
                    <a:gd name="T4" fmla="*/ 65 w 65"/>
                    <a:gd name="T5" fmla="*/ 671 h 809"/>
                    <a:gd name="T6" fmla="*/ 65 w 65"/>
                    <a:gd name="T7" fmla="*/ 809 h 809"/>
                    <a:gd name="T8" fmla="*/ 48 w 65"/>
                    <a:gd name="T9" fmla="*/ 664 h 809"/>
                    <a:gd name="T10" fmla="*/ 24 w 65"/>
                    <a:gd name="T11" fmla="*/ 454 h 809"/>
                    <a:gd name="T12" fmla="*/ 0 w 65"/>
                    <a:gd name="T13" fmla="*/ 210 h 809"/>
                    <a:gd name="T14" fmla="*/ 6 w 65"/>
                    <a:gd name="T15" fmla="*/ 0 h 8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 h="809">
                      <a:moveTo>
                        <a:pt x="6" y="0"/>
                      </a:moveTo>
                      <a:lnTo>
                        <a:pt x="34" y="454"/>
                      </a:lnTo>
                      <a:lnTo>
                        <a:pt x="65" y="671"/>
                      </a:lnTo>
                      <a:lnTo>
                        <a:pt x="65" y="809"/>
                      </a:lnTo>
                      <a:lnTo>
                        <a:pt x="48" y="664"/>
                      </a:lnTo>
                      <a:lnTo>
                        <a:pt x="24" y="454"/>
                      </a:lnTo>
                      <a:lnTo>
                        <a:pt x="0" y="210"/>
                      </a:lnTo>
                      <a:lnTo>
                        <a:pt x="6"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grpSp>
            <p:nvGrpSpPr>
              <p:cNvPr id="11" name="Group 121"/>
              <p:cNvGrpSpPr>
                <a:grpSpLocks/>
              </p:cNvGrpSpPr>
              <p:nvPr/>
            </p:nvGrpSpPr>
            <p:grpSpPr bwMode="auto">
              <a:xfrm>
                <a:off x="6427" y="1938"/>
                <a:ext cx="190" cy="119"/>
                <a:chOff x="6427" y="1938"/>
                <a:chExt cx="190" cy="119"/>
              </a:xfrm>
            </p:grpSpPr>
            <p:grpSp>
              <p:nvGrpSpPr>
                <p:cNvPr id="42" name="Group 119"/>
                <p:cNvGrpSpPr>
                  <a:grpSpLocks/>
                </p:cNvGrpSpPr>
                <p:nvPr/>
              </p:nvGrpSpPr>
              <p:grpSpPr bwMode="auto">
                <a:xfrm>
                  <a:off x="6427" y="1938"/>
                  <a:ext cx="172" cy="105"/>
                  <a:chOff x="6427" y="1938"/>
                  <a:chExt cx="172" cy="105"/>
                </a:xfrm>
              </p:grpSpPr>
              <p:sp>
                <p:nvSpPr>
                  <p:cNvPr id="44" name="Freeform 110"/>
                  <p:cNvSpPr>
                    <a:spLocks/>
                  </p:cNvSpPr>
                  <p:nvPr/>
                </p:nvSpPr>
                <p:spPr bwMode="auto">
                  <a:xfrm>
                    <a:off x="6427" y="1938"/>
                    <a:ext cx="172" cy="105"/>
                  </a:xfrm>
                  <a:custGeom>
                    <a:avLst/>
                    <a:gdLst>
                      <a:gd name="T0" fmla="*/ 325 w 346"/>
                      <a:gd name="T1" fmla="*/ 102 h 211"/>
                      <a:gd name="T2" fmla="*/ 313 w 346"/>
                      <a:gd name="T3" fmla="*/ 76 h 211"/>
                      <a:gd name="T4" fmla="*/ 296 w 346"/>
                      <a:gd name="T5" fmla="*/ 60 h 211"/>
                      <a:gd name="T6" fmla="*/ 251 w 346"/>
                      <a:gd name="T7" fmla="*/ 32 h 211"/>
                      <a:gd name="T8" fmla="*/ 197 w 346"/>
                      <a:gd name="T9" fmla="*/ 12 h 211"/>
                      <a:gd name="T10" fmla="*/ 164 w 346"/>
                      <a:gd name="T11" fmla="*/ 6 h 211"/>
                      <a:gd name="T12" fmla="*/ 140 w 346"/>
                      <a:gd name="T13" fmla="*/ 6 h 211"/>
                      <a:gd name="T14" fmla="*/ 104 w 346"/>
                      <a:gd name="T15" fmla="*/ 0 h 211"/>
                      <a:gd name="T16" fmla="*/ 76 w 346"/>
                      <a:gd name="T17" fmla="*/ 2 h 211"/>
                      <a:gd name="T18" fmla="*/ 44 w 346"/>
                      <a:gd name="T19" fmla="*/ 4 h 211"/>
                      <a:gd name="T20" fmla="*/ 24 w 346"/>
                      <a:gd name="T21" fmla="*/ 10 h 211"/>
                      <a:gd name="T22" fmla="*/ 6 w 346"/>
                      <a:gd name="T23" fmla="*/ 18 h 211"/>
                      <a:gd name="T24" fmla="*/ 0 w 346"/>
                      <a:gd name="T25" fmla="*/ 27 h 211"/>
                      <a:gd name="T26" fmla="*/ 2 w 346"/>
                      <a:gd name="T27" fmla="*/ 38 h 211"/>
                      <a:gd name="T28" fmla="*/ 9 w 346"/>
                      <a:gd name="T29" fmla="*/ 43 h 211"/>
                      <a:gd name="T30" fmla="*/ 28 w 346"/>
                      <a:gd name="T31" fmla="*/ 44 h 211"/>
                      <a:gd name="T32" fmla="*/ 47 w 346"/>
                      <a:gd name="T33" fmla="*/ 39 h 211"/>
                      <a:gd name="T34" fmla="*/ 86 w 346"/>
                      <a:gd name="T35" fmla="*/ 40 h 211"/>
                      <a:gd name="T36" fmla="*/ 108 w 346"/>
                      <a:gd name="T37" fmla="*/ 46 h 211"/>
                      <a:gd name="T38" fmla="*/ 125 w 346"/>
                      <a:gd name="T39" fmla="*/ 58 h 211"/>
                      <a:gd name="T40" fmla="*/ 102 w 346"/>
                      <a:gd name="T41" fmla="*/ 71 h 211"/>
                      <a:gd name="T42" fmla="*/ 96 w 346"/>
                      <a:gd name="T43" fmla="*/ 82 h 211"/>
                      <a:gd name="T44" fmla="*/ 101 w 346"/>
                      <a:gd name="T45" fmla="*/ 95 h 211"/>
                      <a:gd name="T46" fmla="*/ 105 w 346"/>
                      <a:gd name="T47" fmla="*/ 101 h 211"/>
                      <a:gd name="T48" fmla="*/ 99 w 346"/>
                      <a:gd name="T49" fmla="*/ 116 h 211"/>
                      <a:gd name="T50" fmla="*/ 107 w 346"/>
                      <a:gd name="T51" fmla="*/ 132 h 211"/>
                      <a:gd name="T52" fmla="*/ 103 w 346"/>
                      <a:gd name="T53" fmla="*/ 147 h 211"/>
                      <a:gd name="T54" fmla="*/ 112 w 346"/>
                      <a:gd name="T55" fmla="*/ 163 h 211"/>
                      <a:gd name="T56" fmla="*/ 124 w 346"/>
                      <a:gd name="T57" fmla="*/ 191 h 211"/>
                      <a:gd name="T58" fmla="*/ 151 w 346"/>
                      <a:gd name="T59" fmla="*/ 195 h 211"/>
                      <a:gd name="T60" fmla="*/ 185 w 346"/>
                      <a:gd name="T61" fmla="*/ 195 h 211"/>
                      <a:gd name="T62" fmla="*/ 198 w 346"/>
                      <a:gd name="T63" fmla="*/ 184 h 211"/>
                      <a:gd name="T64" fmla="*/ 217 w 346"/>
                      <a:gd name="T65" fmla="*/ 201 h 211"/>
                      <a:gd name="T66" fmla="*/ 251 w 346"/>
                      <a:gd name="T67" fmla="*/ 202 h 211"/>
                      <a:gd name="T68" fmla="*/ 268 w 346"/>
                      <a:gd name="T69" fmla="*/ 208 h 211"/>
                      <a:gd name="T70" fmla="*/ 291 w 346"/>
                      <a:gd name="T71" fmla="*/ 211 h 211"/>
                      <a:gd name="T72" fmla="*/ 315 w 346"/>
                      <a:gd name="T73" fmla="*/ 193 h 211"/>
                      <a:gd name="T74" fmla="*/ 333 w 346"/>
                      <a:gd name="T75" fmla="*/ 175 h 211"/>
                      <a:gd name="T76" fmla="*/ 346 w 346"/>
                      <a:gd name="T77" fmla="*/ 139 h 211"/>
                      <a:gd name="T78" fmla="*/ 331 w 346"/>
                      <a:gd name="T79" fmla="*/ 123 h 211"/>
                      <a:gd name="T80" fmla="*/ 325 w 346"/>
                      <a:gd name="T81" fmla="*/ 102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6" h="211">
                        <a:moveTo>
                          <a:pt x="325" y="102"/>
                        </a:moveTo>
                        <a:lnTo>
                          <a:pt x="313" y="76"/>
                        </a:lnTo>
                        <a:lnTo>
                          <a:pt x="296" y="60"/>
                        </a:lnTo>
                        <a:lnTo>
                          <a:pt x="251" y="32"/>
                        </a:lnTo>
                        <a:lnTo>
                          <a:pt x="197" y="12"/>
                        </a:lnTo>
                        <a:lnTo>
                          <a:pt x="164" y="6"/>
                        </a:lnTo>
                        <a:lnTo>
                          <a:pt x="140" y="6"/>
                        </a:lnTo>
                        <a:lnTo>
                          <a:pt x="104" y="0"/>
                        </a:lnTo>
                        <a:lnTo>
                          <a:pt x="76" y="2"/>
                        </a:lnTo>
                        <a:lnTo>
                          <a:pt x="44" y="4"/>
                        </a:lnTo>
                        <a:lnTo>
                          <a:pt x="24" y="10"/>
                        </a:lnTo>
                        <a:lnTo>
                          <a:pt x="6" y="18"/>
                        </a:lnTo>
                        <a:lnTo>
                          <a:pt x="0" y="27"/>
                        </a:lnTo>
                        <a:lnTo>
                          <a:pt x="2" y="38"/>
                        </a:lnTo>
                        <a:lnTo>
                          <a:pt x="9" y="43"/>
                        </a:lnTo>
                        <a:lnTo>
                          <a:pt x="28" y="44"/>
                        </a:lnTo>
                        <a:lnTo>
                          <a:pt x="47" y="39"/>
                        </a:lnTo>
                        <a:lnTo>
                          <a:pt x="86" y="40"/>
                        </a:lnTo>
                        <a:lnTo>
                          <a:pt x="108" y="46"/>
                        </a:lnTo>
                        <a:lnTo>
                          <a:pt x="125" y="58"/>
                        </a:lnTo>
                        <a:lnTo>
                          <a:pt x="102" y="71"/>
                        </a:lnTo>
                        <a:lnTo>
                          <a:pt x="96" y="82"/>
                        </a:lnTo>
                        <a:lnTo>
                          <a:pt x="101" y="95"/>
                        </a:lnTo>
                        <a:lnTo>
                          <a:pt x="105" y="101"/>
                        </a:lnTo>
                        <a:lnTo>
                          <a:pt x="99" y="116"/>
                        </a:lnTo>
                        <a:lnTo>
                          <a:pt x="107" y="132"/>
                        </a:lnTo>
                        <a:lnTo>
                          <a:pt x="103" y="147"/>
                        </a:lnTo>
                        <a:lnTo>
                          <a:pt x="112" y="163"/>
                        </a:lnTo>
                        <a:lnTo>
                          <a:pt x="124" y="191"/>
                        </a:lnTo>
                        <a:lnTo>
                          <a:pt x="151" y="195"/>
                        </a:lnTo>
                        <a:lnTo>
                          <a:pt x="185" y="195"/>
                        </a:lnTo>
                        <a:lnTo>
                          <a:pt x="198" y="184"/>
                        </a:lnTo>
                        <a:lnTo>
                          <a:pt x="217" y="201"/>
                        </a:lnTo>
                        <a:lnTo>
                          <a:pt x="251" y="202"/>
                        </a:lnTo>
                        <a:lnTo>
                          <a:pt x="268" y="208"/>
                        </a:lnTo>
                        <a:lnTo>
                          <a:pt x="291" y="211"/>
                        </a:lnTo>
                        <a:lnTo>
                          <a:pt x="315" y="193"/>
                        </a:lnTo>
                        <a:lnTo>
                          <a:pt x="333" y="175"/>
                        </a:lnTo>
                        <a:lnTo>
                          <a:pt x="346" y="139"/>
                        </a:lnTo>
                        <a:lnTo>
                          <a:pt x="331" y="123"/>
                        </a:lnTo>
                        <a:lnTo>
                          <a:pt x="325" y="102"/>
                        </a:lnTo>
                        <a:close/>
                      </a:path>
                    </a:pathLst>
                  </a:custGeom>
                  <a:solidFill>
                    <a:srgbClr val="FFA040"/>
                  </a:solidFill>
                  <a:ln w="7938">
                    <a:solidFill>
                      <a:srgbClr val="402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45" name="Freeform 111"/>
                  <p:cNvSpPr>
                    <a:spLocks/>
                  </p:cNvSpPr>
                  <p:nvPr/>
                </p:nvSpPr>
                <p:spPr bwMode="auto">
                  <a:xfrm>
                    <a:off x="6494" y="1950"/>
                    <a:ext cx="57" cy="49"/>
                  </a:xfrm>
                  <a:custGeom>
                    <a:avLst/>
                    <a:gdLst>
                      <a:gd name="T0" fmla="*/ 115 w 115"/>
                      <a:gd name="T1" fmla="*/ 36 h 98"/>
                      <a:gd name="T2" fmla="*/ 59 w 115"/>
                      <a:gd name="T3" fmla="*/ 39 h 98"/>
                      <a:gd name="T4" fmla="*/ 47 w 115"/>
                      <a:gd name="T5" fmla="*/ 36 h 98"/>
                      <a:gd name="T6" fmla="*/ 27 w 115"/>
                      <a:gd name="T7" fmla="*/ 38 h 98"/>
                      <a:gd name="T8" fmla="*/ 23 w 115"/>
                      <a:gd name="T9" fmla="*/ 53 h 98"/>
                      <a:gd name="T10" fmla="*/ 4 w 115"/>
                      <a:gd name="T11" fmla="*/ 82 h 98"/>
                      <a:gd name="T12" fmla="*/ 9 w 115"/>
                      <a:gd name="T13" fmla="*/ 94 h 98"/>
                      <a:gd name="T14" fmla="*/ 35 w 115"/>
                      <a:gd name="T15" fmla="*/ 93 h 98"/>
                      <a:gd name="T16" fmla="*/ 45 w 115"/>
                      <a:gd name="T17" fmla="*/ 80 h 98"/>
                      <a:gd name="T18" fmla="*/ 58 w 115"/>
                      <a:gd name="T19" fmla="*/ 72 h 98"/>
                      <a:gd name="T20" fmla="*/ 79 w 115"/>
                      <a:gd name="T21" fmla="*/ 76 h 98"/>
                      <a:gd name="T22" fmla="*/ 83 w 115"/>
                      <a:gd name="T23" fmla="*/ 92 h 98"/>
                      <a:gd name="T24" fmla="*/ 56 w 115"/>
                      <a:gd name="T25" fmla="*/ 80 h 98"/>
                      <a:gd name="T26" fmla="*/ 39 w 115"/>
                      <a:gd name="T27" fmla="*/ 91 h 98"/>
                      <a:gd name="T28" fmla="*/ 21 w 115"/>
                      <a:gd name="T29" fmla="*/ 98 h 98"/>
                      <a:gd name="T30" fmla="*/ 5 w 115"/>
                      <a:gd name="T31" fmla="*/ 96 h 98"/>
                      <a:gd name="T32" fmla="*/ 1 w 115"/>
                      <a:gd name="T33" fmla="*/ 88 h 98"/>
                      <a:gd name="T34" fmla="*/ 0 w 115"/>
                      <a:gd name="T35" fmla="*/ 77 h 98"/>
                      <a:gd name="T36" fmla="*/ 11 w 115"/>
                      <a:gd name="T37" fmla="*/ 66 h 98"/>
                      <a:gd name="T38" fmla="*/ 20 w 115"/>
                      <a:gd name="T39" fmla="*/ 53 h 98"/>
                      <a:gd name="T40" fmla="*/ 21 w 115"/>
                      <a:gd name="T41" fmla="*/ 46 h 98"/>
                      <a:gd name="T42" fmla="*/ 24 w 115"/>
                      <a:gd name="T43" fmla="*/ 33 h 98"/>
                      <a:gd name="T44" fmla="*/ 39 w 115"/>
                      <a:gd name="T45" fmla="*/ 33 h 98"/>
                      <a:gd name="T46" fmla="*/ 67 w 115"/>
                      <a:gd name="T47" fmla="*/ 36 h 98"/>
                      <a:gd name="T48" fmla="*/ 61 w 115"/>
                      <a:gd name="T49" fmla="*/ 15 h 98"/>
                      <a:gd name="T50" fmla="*/ 58 w 115"/>
                      <a:gd name="T51" fmla="*/ 0 h 98"/>
                      <a:gd name="T52" fmla="*/ 62 w 115"/>
                      <a:gd name="T53" fmla="*/ 12 h 98"/>
                      <a:gd name="T54" fmla="*/ 72 w 115"/>
                      <a:gd name="T55" fmla="*/ 34 h 98"/>
                      <a:gd name="T56" fmla="*/ 86 w 115"/>
                      <a:gd name="T57" fmla="*/ 34 h 98"/>
                      <a:gd name="T58" fmla="*/ 102 w 115"/>
                      <a:gd name="T59" fmla="*/ 34 h 98"/>
                      <a:gd name="T60" fmla="*/ 115 w 115"/>
                      <a:gd name="T61" fmla="*/ 3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15" h="98">
                        <a:moveTo>
                          <a:pt x="115" y="36"/>
                        </a:moveTo>
                        <a:lnTo>
                          <a:pt x="59" y="39"/>
                        </a:lnTo>
                        <a:lnTo>
                          <a:pt x="47" y="36"/>
                        </a:lnTo>
                        <a:lnTo>
                          <a:pt x="27" y="38"/>
                        </a:lnTo>
                        <a:lnTo>
                          <a:pt x="23" y="53"/>
                        </a:lnTo>
                        <a:lnTo>
                          <a:pt x="4" y="82"/>
                        </a:lnTo>
                        <a:lnTo>
                          <a:pt x="9" y="94"/>
                        </a:lnTo>
                        <a:lnTo>
                          <a:pt x="35" y="93"/>
                        </a:lnTo>
                        <a:lnTo>
                          <a:pt x="45" y="80"/>
                        </a:lnTo>
                        <a:lnTo>
                          <a:pt x="58" y="72"/>
                        </a:lnTo>
                        <a:lnTo>
                          <a:pt x="79" y="76"/>
                        </a:lnTo>
                        <a:lnTo>
                          <a:pt x="83" y="92"/>
                        </a:lnTo>
                        <a:lnTo>
                          <a:pt x="56" y="80"/>
                        </a:lnTo>
                        <a:lnTo>
                          <a:pt x="39" y="91"/>
                        </a:lnTo>
                        <a:lnTo>
                          <a:pt x="21" y="98"/>
                        </a:lnTo>
                        <a:lnTo>
                          <a:pt x="5" y="96"/>
                        </a:lnTo>
                        <a:lnTo>
                          <a:pt x="1" y="88"/>
                        </a:lnTo>
                        <a:lnTo>
                          <a:pt x="0" y="77"/>
                        </a:lnTo>
                        <a:lnTo>
                          <a:pt x="11" y="66"/>
                        </a:lnTo>
                        <a:lnTo>
                          <a:pt x="20" y="53"/>
                        </a:lnTo>
                        <a:lnTo>
                          <a:pt x="21" y="46"/>
                        </a:lnTo>
                        <a:lnTo>
                          <a:pt x="24" y="33"/>
                        </a:lnTo>
                        <a:lnTo>
                          <a:pt x="39" y="33"/>
                        </a:lnTo>
                        <a:lnTo>
                          <a:pt x="67" y="36"/>
                        </a:lnTo>
                        <a:lnTo>
                          <a:pt x="61" y="15"/>
                        </a:lnTo>
                        <a:lnTo>
                          <a:pt x="58" y="0"/>
                        </a:lnTo>
                        <a:lnTo>
                          <a:pt x="62" y="12"/>
                        </a:lnTo>
                        <a:lnTo>
                          <a:pt x="72" y="34"/>
                        </a:lnTo>
                        <a:lnTo>
                          <a:pt x="86" y="34"/>
                        </a:lnTo>
                        <a:lnTo>
                          <a:pt x="102" y="34"/>
                        </a:lnTo>
                        <a:lnTo>
                          <a:pt x="115" y="36"/>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46" name="Freeform 112"/>
                  <p:cNvSpPr>
                    <a:spLocks/>
                  </p:cNvSpPr>
                  <p:nvPr/>
                </p:nvSpPr>
                <p:spPr bwMode="auto">
                  <a:xfrm>
                    <a:off x="6523" y="1994"/>
                    <a:ext cx="16" cy="36"/>
                  </a:xfrm>
                  <a:custGeom>
                    <a:avLst/>
                    <a:gdLst>
                      <a:gd name="T0" fmla="*/ 0 w 31"/>
                      <a:gd name="T1" fmla="*/ 0 h 72"/>
                      <a:gd name="T2" fmla="*/ 11 w 31"/>
                      <a:gd name="T3" fmla="*/ 6 h 72"/>
                      <a:gd name="T4" fmla="*/ 13 w 31"/>
                      <a:gd name="T5" fmla="*/ 15 h 72"/>
                      <a:gd name="T6" fmla="*/ 12 w 31"/>
                      <a:gd name="T7" fmla="*/ 23 h 72"/>
                      <a:gd name="T8" fmla="*/ 20 w 31"/>
                      <a:gd name="T9" fmla="*/ 25 h 72"/>
                      <a:gd name="T10" fmla="*/ 25 w 31"/>
                      <a:gd name="T11" fmla="*/ 31 h 72"/>
                      <a:gd name="T12" fmla="*/ 25 w 31"/>
                      <a:gd name="T13" fmla="*/ 40 h 72"/>
                      <a:gd name="T14" fmla="*/ 21 w 31"/>
                      <a:gd name="T15" fmla="*/ 44 h 72"/>
                      <a:gd name="T16" fmla="*/ 3 w 31"/>
                      <a:gd name="T17" fmla="*/ 50 h 72"/>
                      <a:gd name="T18" fmla="*/ 7 w 31"/>
                      <a:gd name="T19" fmla="*/ 55 h 72"/>
                      <a:gd name="T20" fmla="*/ 7 w 31"/>
                      <a:gd name="T21" fmla="*/ 62 h 72"/>
                      <a:gd name="T22" fmla="*/ 0 w 31"/>
                      <a:gd name="T23" fmla="*/ 70 h 72"/>
                      <a:gd name="T24" fmla="*/ 10 w 31"/>
                      <a:gd name="T25" fmla="*/ 72 h 72"/>
                      <a:gd name="T26" fmla="*/ 10 w 31"/>
                      <a:gd name="T27" fmla="*/ 60 h 72"/>
                      <a:gd name="T28" fmla="*/ 18 w 31"/>
                      <a:gd name="T29" fmla="*/ 51 h 72"/>
                      <a:gd name="T30" fmla="*/ 27 w 31"/>
                      <a:gd name="T31" fmla="*/ 46 h 72"/>
                      <a:gd name="T32" fmla="*/ 31 w 31"/>
                      <a:gd name="T33" fmla="*/ 33 h 72"/>
                      <a:gd name="T34" fmla="*/ 26 w 31"/>
                      <a:gd name="T35" fmla="*/ 26 h 72"/>
                      <a:gd name="T36" fmla="*/ 17 w 31"/>
                      <a:gd name="T37" fmla="*/ 21 h 72"/>
                      <a:gd name="T38" fmla="*/ 17 w 31"/>
                      <a:gd name="T39" fmla="*/ 12 h 72"/>
                      <a:gd name="T40" fmla="*/ 15 w 31"/>
                      <a:gd name="T41" fmla="*/ 3 h 72"/>
                      <a:gd name="T42" fmla="*/ 0 w 31"/>
                      <a:gd name="T43"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 h="72">
                        <a:moveTo>
                          <a:pt x="0" y="0"/>
                        </a:moveTo>
                        <a:lnTo>
                          <a:pt x="11" y="6"/>
                        </a:lnTo>
                        <a:lnTo>
                          <a:pt x="13" y="15"/>
                        </a:lnTo>
                        <a:lnTo>
                          <a:pt x="12" y="23"/>
                        </a:lnTo>
                        <a:lnTo>
                          <a:pt x="20" y="25"/>
                        </a:lnTo>
                        <a:lnTo>
                          <a:pt x="25" y="31"/>
                        </a:lnTo>
                        <a:lnTo>
                          <a:pt x="25" y="40"/>
                        </a:lnTo>
                        <a:lnTo>
                          <a:pt x="21" y="44"/>
                        </a:lnTo>
                        <a:lnTo>
                          <a:pt x="3" y="50"/>
                        </a:lnTo>
                        <a:lnTo>
                          <a:pt x="7" y="55"/>
                        </a:lnTo>
                        <a:lnTo>
                          <a:pt x="7" y="62"/>
                        </a:lnTo>
                        <a:lnTo>
                          <a:pt x="0" y="70"/>
                        </a:lnTo>
                        <a:lnTo>
                          <a:pt x="10" y="72"/>
                        </a:lnTo>
                        <a:lnTo>
                          <a:pt x="10" y="60"/>
                        </a:lnTo>
                        <a:lnTo>
                          <a:pt x="18" y="51"/>
                        </a:lnTo>
                        <a:lnTo>
                          <a:pt x="27" y="46"/>
                        </a:lnTo>
                        <a:lnTo>
                          <a:pt x="31" y="33"/>
                        </a:lnTo>
                        <a:lnTo>
                          <a:pt x="26" y="26"/>
                        </a:lnTo>
                        <a:lnTo>
                          <a:pt x="17" y="21"/>
                        </a:lnTo>
                        <a:lnTo>
                          <a:pt x="17" y="12"/>
                        </a:lnTo>
                        <a:lnTo>
                          <a:pt x="15" y="3"/>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47" name="Freeform 113"/>
                  <p:cNvSpPr>
                    <a:spLocks/>
                  </p:cNvSpPr>
                  <p:nvPr/>
                </p:nvSpPr>
                <p:spPr bwMode="auto">
                  <a:xfrm>
                    <a:off x="6514" y="1997"/>
                    <a:ext cx="8" cy="8"/>
                  </a:xfrm>
                  <a:custGeom>
                    <a:avLst/>
                    <a:gdLst>
                      <a:gd name="T0" fmla="*/ 7 w 16"/>
                      <a:gd name="T1" fmla="*/ 0 h 17"/>
                      <a:gd name="T2" fmla="*/ 6 w 16"/>
                      <a:gd name="T3" fmla="*/ 6 h 17"/>
                      <a:gd name="T4" fmla="*/ 7 w 16"/>
                      <a:gd name="T5" fmla="*/ 13 h 17"/>
                      <a:gd name="T6" fmla="*/ 16 w 16"/>
                      <a:gd name="T7" fmla="*/ 17 h 17"/>
                      <a:gd name="T8" fmla="*/ 0 w 16"/>
                      <a:gd name="T9" fmla="*/ 14 h 17"/>
                      <a:gd name="T10" fmla="*/ 7 w 16"/>
                      <a:gd name="T11" fmla="*/ 0 h 17"/>
                    </a:gdLst>
                    <a:ahLst/>
                    <a:cxnLst>
                      <a:cxn ang="0">
                        <a:pos x="T0" y="T1"/>
                      </a:cxn>
                      <a:cxn ang="0">
                        <a:pos x="T2" y="T3"/>
                      </a:cxn>
                      <a:cxn ang="0">
                        <a:pos x="T4" y="T5"/>
                      </a:cxn>
                      <a:cxn ang="0">
                        <a:pos x="T6" y="T7"/>
                      </a:cxn>
                      <a:cxn ang="0">
                        <a:pos x="T8" y="T9"/>
                      </a:cxn>
                      <a:cxn ang="0">
                        <a:pos x="T10" y="T11"/>
                      </a:cxn>
                    </a:cxnLst>
                    <a:rect l="0" t="0" r="r" b="b"/>
                    <a:pathLst>
                      <a:path w="16" h="17">
                        <a:moveTo>
                          <a:pt x="7" y="0"/>
                        </a:moveTo>
                        <a:lnTo>
                          <a:pt x="6" y="6"/>
                        </a:lnTo>
                        <a:lnTo>
                          <a:pt x="7" y="13"/>
                        </a:lnTo>
                        <a:lnTo>
                          <a:pt x="16" y="17"/>
                        </a:lnTo>
                        <a:lnTo>
                          <a:pt x="0" y="14"/>
                        </a:lnTo>
                        <a:lnTo>
                          <a:pt x="7"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48" name="Freeform 114"/>
                  <p:cNvSpPr>
                    <a:spLocks/>
                  </p:cNvSpPr>
                  <p:nvPr/>
                </p:nvSpPr>
                <p:spPr bwMode="auto">
                  <a:xfrm>
                    <a:off x="6522" y="2009"/>
                    <a:ext cx="9" cy="7"/>
                  </a:xfrm>
                  <a:custGeom>
                    <a:avLst/>
                    <a:gdLst>
                      <a:gd name="T0" fmla="*/ 4 w 20"/>
                      <a:gd name="T1" fmla="*/ 0 h 12"/>
                      <a:gd name="T2" fmla="*/ 0 w 20"/>
                      <a:gd name="T3" fmla="*/ 5 h 12"/>
                      <a:gd name="T4" fmla="*/ 7 w 20"/>
                      <a:gd name="T5" fmla="*/ 12 h 12"/>
                      <a:gd name="T6" fmla="*/ 11 w 20"/>
                      <a:gd name="T7" fmla="*/ 12 h 12"/>
                      <a:gd name="T8" fmla="*/ 20 w 20"/>
                      <a:gd name="T9" fmla="*/ 12 h 12"/>
                      <a:gd name="T10" fmla="*/ 12 w 20"/>
                      <a:gd name="T11" fmla="*/ 10 h 12"/>
                      <a:gd name="T12" fmla="*/ 4 w 20"/>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20" h="12">
                        <a:moveTo>
                          <a:pt x="4" y="0"/>
                        </a:moveTo>
                        <a:lnTo>
                          <a:pt x="0" y="5"/>
                        </a:lnTo>
                        <a:lnTo>
                          <a:pt x="7" y="12"/>
                        </a:lnTo>
                        <a:lnTo>
                          <a:pt x="11" y="12"/>
                        </a:lnTo>
                        <a:lnTo>
                          <a:pt x="20" y="12"/>
                        </a:lnTo>
                        <a:lnTo>
                          <a:pt x="12" y="10"/>
                        </a:lnTo>
                        <a:lnTo>
                          <a:pt x="4"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49" name="Freeform 115"/>
                  <p:cNvSpPr>
                    <a:spLocks/>
                  </p:cNvSpPr>
                  <p:nvPr/>
                </p:nvSpPr>
                <p:spPr bwMode="auto">
                  <a:xfrm>
                    <a:off x="6520" y="2022"/>
                    <a:ext cx="3" cy="9"/>
                  </a:xfrm>
                  <a:custGeom>
                    <a:avLst/>
                    <a:gdLst>
                      <a:gd name="T0" fmla="*/ 2 w 6"/>
                      <a:gd name="T1" fmla="*/ 0 h 18"/>
                      <a:gd name="T2" fmla="*/ 0 w 6"/>
                      <a:gd name="T3" fmla="*/ 6 h 18"/>
                      <a:gd name="T4" fmla="*/ 2 w 6"/>
                      <a:gd name="T5" fmla="*/ 18 h 18"/>
                      <a:gd name="T6" fmla="*/ 6 w 6"/>
                      <a:gd name="T7" fmla="*/ 12 h 18"/>
                      <a:gd name="T8" fmla="*/ 2 w 6"/>
                      <a:gd name="T9" fmla="*/ 0 h 18"/>
                    </a:gdLst>
                    <a:ahLst/>
                    <a:cxnLst>
                      <a:cxn ang="0">
                        <a:pos x="T0" y="T1"/>
                      </a:cxn>
                      <a:cxn ang="0">
                        <a:pos x="T2" y="T3"/>
                      </a:cxn>
                      <a:cxn ang="0">
                        <a:pos x="T4" y="T5"/>
                      </a:cxn>
                      <a:cxn ang="0">
                        <a:pos x="T6" y="T7"/>
                      </a:cxn>
                      <a:cxn ang="0">
                        <a:pos x="T8" y="T9"/>
                      </a:cxn>
                    </a:cxnLst>
                    <a:rect l="0" t="0" r="r" b="b"/>
                    <a:pathLst>
                      <a:path w="6" h="18">
                        <a:moveTo>
                          <a:pt x="2" y="0"/>
                        </a:moveTo>
                        <a:lnTo>
                          <a:pt x="0" y="6"/>
                        </a:lnTo>
                        <a:lnTo>
                          <a:pt x="2" y="18"/>
                        </a:lnTo>
                        <a:lnTo>
                          <a:pt x="6" y="12"/>
                        </a:lnTo>
                        <a:lnTo>
                          <a:pt x="2"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50" name="Freeform 116"/>
                  <p:cNvSpPr>
                    <a:spLocks/>
                  </p:cNvSpPr>
                  <p:nvPr/>
                </p:nvSpPr>
                <p:spPr bwMode="auto">
                  <a:xfrm>
                    <a:off x="6491" y="2017"/>
                    <a:ext cx="27" cy="5"/>
                  </a:xfrm>
                  <a:custGeom>
                    <a:avLst/>
                    <a:gdLst>
                      <a:gd name="T0" fmla="*/ 54 w 54"/>
                      <a:gd name="T1" fmla="*/ 4 h 10"/>
                      <a:gd name="T2" fmla="*/ 35 w 54"/>
                      <a:gd name="T3" fmla="*/ 4 h 10"/>
                      <a:gd name="T4" fmla="*/ 0 w 54"/>
                      <a:gd name="T5" fmla="*/ 0 h 10"/>
                      <a:gd name="T6" fmla="*/ 16 w 54"/>
                      <a:gd name="T7" fmla="*/ 4 h 10"/>
                      <a:gd name="T8" fmla="*/ 40 w 54"/>
                      <a:gd name="T9" fmla="*/ 10 h 10"/>
                      <a:gd name="T10" fmla="*/ 54 w 54"/>
                      <a:gd name="T11" fmla="*/ 4 h 10"/>
                    </a:gdLst>
                    <a:ahLst/>
                    <a:cxnLst>
                      <a:cxn ang="0">
                        <a:pos x="T0" y="T1"/>
                      </a:cxn>
                      <a:cxn ang="0">
                        <a:pos x="T2" y="T3"/>
                      </a:cxn>
                      <a:cxn ang="0">
                        <a:pos x="T4" y="T5"/>
                      </a:cxn>
                      <a:cxn ang="0">
                        <a:pos x="T6" y="T7"/>
                      </a:cxn>
                      <a:cxn ang="0">
                        <a:pos x="T8" y="T9"/>
                      </a:cxn>
                      <a:cxn ang="0">
                        <a:pos x="T10" y="T11"/>
                      </a:cxn>
                    </a:cxnLst>
                    <a:rect l="0" t="0" r="r" b="b"/>
                    <a:pathLst>
                      <a:path w="54" h="10">
                        <a:moveTo>
                          <a:pt x="54" y="4"/>
                        </a:moveTo>
                        <a:lnTo>
                          <a:pt x="35" y="4"/>
                        </a:lnTo>
                        <a:lnTo>
                          <a:pt x="0" y="0"/>
                        </a:lnTo>
                        <a:lnTo>
                          <a:pt x="16" y="4"/>
                        </a:lnTo>
                        <a:lnTo>
                          <a:pt x="40" y="10"/>
                        </a:lnTo>
                        <a:lnTo>
                          <a:pt x="54" y="4"/>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51" name="Freeform 117"/>
                  <p:cNvSpPr>
                    <a:spLocks/>
                  </p:cNvSpPr>
                  <p:nvPr/>
                </p:nvSpPr>
                <p:spPr bwMode="auto">
                  <a:xfrm>
                    <a:off x="6486" y="2004"/>
                    <a:ext cx="41" cy="7"/>
                  </a:xfrm>
                  <a:custGeom>
                    <a:avLst/>
                    <a:gdLst>
                      <a:gd name="T0" fmla="*/ 84 w 84"/>
                      <a:gd name="T1" fmla="*/ 6 h 14"/>
                      <a:gd name="T2" fmla="*/ 65 w 84"/>
                      <a:gd name="T3" fmla="*/ 11 h 14"/>
                      <a:gd name="T4" fmla="*/ 48 w 84"/>
                      <a:gd name="T5" fmla="*/ 12 h 14"/>
                      <a:gd name="T6" fmla="*/ 25 w 84"/>
                      <a:gd name="T7" fmla="*/ 5 h 14"/>
                      <a:gd name="T8" fmla="*/ 0 w 84"/>
                      <a:gd name="T9" fmla="*/ 0 h 14"/>
                      <a:gd name="T10" fmla="*/ 30 w 84"/>
                      <a:gd name="T11" fmla="*/ 11 h 14"/>
                      <a:gd name="T12" fmla="*/ 50 w 84"/>
                      <a:gd name="T13" fmla="*/ 14 h 14"/>
                      <a:gd name="T14" fmla="*/ 68 w 84"/>
                      <a:gd name="T15" fmla="*/ 14 h 14"/>
                      <a:gd name="T16" fmla="*/ 84 w 84"/>
                      <a:gd name="T17" fmla="*/ 6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14">
                        <a:moveTo>
                          <a:pt x="84" y="6"/>
                        </a:moveTo>
                        <a:lnTo>
                          <a:pt x="65" y="11"/>
                        </a:lnTo>
                        <a:lnTo>
                          <a:pt x="48" y="12"/>
                        </a:lnTo>
                        <a:lnTo>
                          <a:pt x="25" y="5"/>
                        </a:lnTo>
                        <a:lnTo>
                          <a:pt x="0" y="0"/>
                        </a:lnTo>
                        <a:lnTo>
                          <a:pt x="30" y="11"/>
                        </a:lnTo>
                        <a:lnTo>
                          <a:pt x="50" y="14"/>
                        </a:lnTo>
                        <a:lnTo>
                          <a:pt x="68" y="14"/>
                        </a:lnTo>
                        <a:lnTo>
                          <a:pt x="84" y="6"/>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52" name="Freeform 118"/>
                  <p:cNvSpPr>
                    <a:spLocks/>
                  </p:cNvSpPr>
                  <p:nvPr/>
                </p:nvSpPr>
                <p:spPr bwMode="auto">
                  <a:xfrm>
                    <a:off x="6499" y="1983"/>
                    <a:ext cx="12" cy="11"/>
                  </a:xfrm>
                  <a:custGeom>
                    <a:avLst/>
                    <a:gdLst>
                      <a:gd name="T0" fmla="*/ 13 w 22"/>
                      <a:gd name="T1" fmla="*/ 0 h 23"/>
                      <a:gd name="T2" fmla="*/ 19 w 22"/>
                      <a:gd name="T3" fmla="*/ 11 h 23"/>
                      <a:gd name="T4" fmla="*/ 10 w 22"/>
                      <a:gd name="T5" fmla="*/ 19 h 23"/>
                      <a:gd name="T6" fmla="*/ 0 w 22"/>
                      <a:gd name="T7" fmla="*/ 23 h 23"/>
                      <a:gd name="T8" fmla="*/ 10 w 22"/>
                      <a:gd name="T9" fmla="*/ 22 h 23"/>
                      <a:gd name="T10" fmla="*/ 20 w 22"/>
                      <a:gd name="T11" fmla="*/ 17 h 23"/>
                      <a:gd name="T12" fmla="*/ 22 w 22"/>
                      <a:gd name="T13" fmla="*/ 10 h 23"/>
                      <a:gd name="T14" fmla="*/ 13 w 22"/>
                      <a:gd name="T15" fmla="*/ 0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23">
                        <a:moveTo>
                          <a:pt x="13" y="0"/>
                        </a:moveTo>
                        <a:lnTo>
                          <a:pt x="19" y="11"/>
                        </a:lnTo>
                        <a:lnTo>
                          <a:pt x="10" y="19"/>
                        </a:lnTo>
                        <a:lnTo>
                          <a:pt x="0" y="23"/>
                        </a:lnTo>
                        <a:lnTo>
                          <a:pt x="10" y="22"/>
                        </a:lnTo>
                        <a:lnTo>
                          <a:pt x="20" y="17"/>
                        </a:lnTo>
                        <a:lnTo>
                          <a:pt x="22" y="10"/>
                        </a:lnTo>
                        <a:lnTo>
                          <a:pt x="13"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sp>
              <p:nvSpPr>
                <p:cNvPr id="43" name="Freeform 120"/>
                <p:cNvSpPr>
                  <a:spLocks/>
                </p:cNvSpPr>
                <p:nvPr/>
              </p:nvSpPr>
              <p:spPr bwMode="auto">
                <a:xfrm>
                  <a:off x="6559" y="1993"/>
                  <a:ext cx="58" cy="64"/>
                </a:xfrm>
                <a:custGeom>
                  <a:avLst/>
                  <a:gdLst>
                    <a:gd name="T0" fmla="*/ 8 w 114"/>
                    <a:gd name="T1" fmla="*/ 116 h 128"/>
                    <a:gd name="T2" fmla="*/ 22 w 114"/>
                    <a:gd name="T3" fmla="*/ 128 h 128"/>
                    <a:gd name="T4" fmla="*/ 89 w 114"/>
                    <a:gd name="T5" fmla="*/ 96 h 128"/>
                    <a:gd name="T6" fmla="*/ 114 w 114"/>
                    <a:gd name="T7" fmla="*/ 49 h 128"/>
                    <a:gd name="T8" fmla="*/ 110 w 114"/>
                    <a:gd name="T9" fmla="*/ 17 h 128"/>
                    <a:gd name="T10" fmla="*/ 83 w 114"/>
                    <a:gd name="T11" fmla="*/ 0 h 128"/>
                    <a:gd name="T12" fmla="*/ 68 w 114"/>
                    <a:gd name="T13" fmla="*/ 2 h 128"/>
                    <a:gd name="T14" fmla="*/ 74 w 114"/>
                    <a:gd name="T15" fmla="*/ 21 h 128"/>
                    <a:gd name="T16" fmla="*/ 73 w 114"/>
                    <a:gd name="T17" fmla="*/ 38 h 128"/>
                    <a:gd name="T18" fmla="*/ 64 w 114"/>
                    <a:gd name="T19" fmla="*/ 56 h 128"/>
                    <a:gd name="T20" fmla="*/ 42 w 114"/>
                    <a:gd name="T21" fmla="*/ 76 h 128"/>
                    <a:gd name="T22" fmla="*/ 22 w 114"/>
                    <a:gd name="T23" fmla="*/ 96 h 128"/>
                    <a:gd name="T24" fmla="*/ 0 w 114"/>
                    <a:gd name="T25" fmla="*/ 99 h 128"/>
                    <a:gd name="T26" fmla="*/ 2 w 114"/>
                    <a:gd name="T27" fmla="*/ 108 h 128"/>
                    <a:gd name="T28" fmla="*/ 8 w 114"/>
                    <a:gd name="T29" fmla="*/ 116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4" h="128">
                      <a:moveTo>
                        <a:pt x="8" y="116"/>
                      </a:moveTo>
                      <a:lnTo>
                        <a:pt x="22" y="128"/>
                      </a:lnTo>
                      <a:lnTo>
                        <a:pt x="89" y="96"/>
                      </a:lnTo>
                      <a:lnTo>
                        <a:pt x="114" y="49"/>
                      </a:lnTo>
                      <a:lnTo>
                        <a:pt x="110" y="17"/>
                      </a:lnTo>
                      <a:lnTo>
                        <a:pt x="83" y="0"/>
                      </a:lnTo>
                      <a:lnTo>
                        <a:pt x="68" y="2"/>
                      </a:lnTo>
                      <a:lnTo>
                        <a:pt x="74" y="21"/>
                      </a:lnTo>
                      <a:lnTo>
                        <a:pt x="73" y="38"/>
                      </a:lnTo>
                      <a:lnTo>
                        <a:pt x="64" y="56"/>
                      </a:lnTo>
                      <a:lnTo>
                        <a:pt x="42" y="76"/>
                      </a:lnTo>
                      <a:lnTo>
                        <a:pt x="22" y="96"/>
                      </a:lnTo>
                      <a:lnTo>
                        <a:pt x="0" y="99"/>
                      </a:lnTo>
                      <a:lnTo>
                        <a:pt x="2" y="108"/>
                      </a:lnTo>
                      <a:lnTo>
                        <a:pt x="8" y="116"/>
                      </a:lnTo>
                      <a:close/>
                    </a:path>
                  </a:pathLst>
                </a:custGeom>
                <a:solidFill>
                  <a:srgbClr val="E0E0E0"/>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grpSp>
          <p:grpSp>
            <p:nvGrpSpPr>
              <p:cNvPr id="12" name="Group 141"/>
              <p:cNvGrpSpPr>
                <a:grpSpLocks/>
              </p:cNvGrpSpPr>
              <p:nvPr/>
            </p:nvGrpSpPr>
            <p:grpSpPr bwMode="auto">
              <a:xfrm>
                <a:off x="6949" y="1674"/>
                <a:ext cx="193" cy="267"/>
                <a:chOff x="6949" y="1674"/>
                <a:chExt cx="193" cy="267"/>
              </a:xfrm>
            </p:grpSpPr>
            <p:sp>
              <p:nvSpPr>
                <p:cNvPr id="23" name="Freeform 122"/>
                <p:cNvSpPr>
                  <a:spLocks/>
                </p:cNvSpPr>
                <p:nvPr/>
              </p:nvSpPr>
              <p:spPr bwMode="auto">
                <a:xfrm>
                  <a:off x="6954" y="1700"/>
                  <a:ext cx="180" cy="241"/>
                </a:xfrm>
                <a:custGeom>
                  <a:avLst/>
                  <a:gdLst>
                    <a:gd name="T0" fmla="*/ 155 w 360"/>
                    <a:gd name="T1" fmla="*/ 18 h 482"/>
                    <a:gd name="T2" fmla="*/ 74 w 360"/>
                    <a:gd name="T3" fmla="*/ 46 h 482"/>
                    <a:gd name="T4" fmla="*/ 2 w 360"/>
                    <a:gd name="T5" fmla="*/ 89 h 482"/>
                    <a:gd name="T6" fmla="*/ 2 w 360"/>
                    <a:gd name="T7" fmla="*/ 145 h 482"/>
                    <a:gd name="T8" fmla="*/ 0 w 360"/>
                    <a:gd name="T9" fmla="*/ 204 h 482"/>
                    <a:gd name="T10" fmla="*/ 5 w 360"/>
                    <a:gd name="T11" fmla="*/ 220 h 482"/>
                    <a:gd name="T12" fmla="*/ 18 w 360"/>
                    <a:gd name="T13" fmla="*/ 236 h 482"/>
                    <a:gd name="T14" fmla="*/ 26 w 360"/>
                    <a:gd name="T15" fmla="*/ 289 h 482"/>
                    <a:gd name="T16" fmla="*/ 39 w 360"/>
                    <a:gd name="T17" fmla="*/ 331 h 482"/>
                    <a:gd name="T18" fmla="*/ 55 w 360"/>
                    <a:gd name="T19" fmla="*/ 367 h 482"/>
                    <a:gd name="T20" fmla="*/ 65 w 360"/>
                    <a:gd name="T21" fmla="*/ 399 h 482"/>
                    <a:gd name="T22" fmla="*/ 74 w 360"/>
                    <a:gd name="T23" fmla="*/ 420 h 482"/>
                    <a:gd name="T24" fmla="*/ 91 w 360"/>
                    <a:gd name="T25" fmla="*/ 453 h 482"/>
                    <a:gd name="T26" fmla="*/ 122 w 360"/>
                    <a:gd name="T27" fmla="*/ 459 h 482"/>
                    <a:gd name="T28" fmla="*/ 142 w 360"/>
                    <a:gd name="T29" fmla="*/ 457 h 482"/>
                    <a:gd name="T30" fmla="*/ 168 w 360"/>
                    <a:gd name="T31" fmla="*/ 466 h 482"/>
                    <a:gd name="T32" fmla="*/ 198 w 360"/>
                    <a:gd name="T33" fmla="*/ 482 h 482"/>
                    <a:gd name="T34" fmla="*/ 265 w 360"/>
                    <a:gd name="T35" fmla="*/ 453 h 482"/>
                    <a:gd name="T36" fmla="*/ 325 w 360"/>
                    <a:gd name="T37" fmla="*/ 374 h 482"/>
                    <a:gd name="T38" fmla="*/ 350 w 360"/>
                    <a:gd name="T39" fmla="*/ 327 h 482"/>
                    <a:gd name="T40" fmla="*/ 355 w 360"/>
                    <a:gd name="T41" fmla="*/ 303 h 482"/>
                    <a:gd name="T42" fmla="*/ 341 w 360"/>
                    <a:gd name="T43" fmla="*/ 269 h 482"/>
                    <a:gd name="T44" fmla="*/ 357 w 360"/>
                    <a:gd name="T45" fmla="*/ 233 h 482"/>
                    <a:gd name="T46" fmla="*/ 360 w 360"/>
                    <a:gd name="T47" fmla="*/ 190 h 482"/>
                    <a:gd name="T48" fmla="*/ 348 w 360"/>
                    <a:gd name="T49" fmla="*/ 146 h 482"/>
                    <a:gd name="T50" fmla="*/ 325 w 360"/>
                    <a:gd name="T51" fmla="*/ 138 h 482"/>
                    <a:gd name="T52" fmla="*/ 305 w 360"/>
                    <a:gd name="T53" fmla="*/ 149 h 482"/>
                    <a:gd name="T54" fmla="*/ 295 w 360"/>
                    <a:gd name="T55" fmla="*/ 178 h 482"/>
                    <a:gd name="T56" fmla="*/ 293 w 360"/>
                    <a:gd name="T57" fmla="*/ 208 h 482"/>
                    <a:gd name="T58" fmla="*/ 282 w 360"/>
                    <a:gd name="T59" fmla="*/ 243 h 482"/>
                    <a:gd name="T60" fmla="*/ 253 w 360"/>
                    <a:gd name="T61" fmla="*/ 233 h 482"/>
                    <a:gd name="T62" fmla="*/ 249 w 360"/>
                    <a:gd name="T63" fmla="*/ 184 h 482"/>
                    <a:gd name="T64" fmla="*/ 221 w 360"/>
                    <a:gd name="T65" fmla="*/ 131 h 482"/>
                    <a:gd name="T66" fmla="*/ 192 w 360"/>
                    <a:gd name="T67" fmla="*/ 89 h 482"/>
                    <a:gd name="T68" fmla="*/ 182 w 360"/>
                    <a:gd name="T69" fmla="*/ 34 h 482"/>
                    <a:gd name="T70" fmla="*/ 166 w 360"/>
                    <a:gd name="T71" fmla="*/ 28 h 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60" h="482">
                      <a:moveTo>
                        <a:pt x="192" y="0"/>
                      </a:moveTo>
                      <a:lnTo>
                        <a:pt x="155" y="18"/>
                      </a:lnTo>
                      <a:lnTo>
                        <a:pt x="113" y="34"/>
                      </a:lnTo>
                      <a:lnTo>
                        <a:pt x="74" y="46"/>
                      </a:lnTo>
                      <a:lnTo>
                        <a:pt x="32" y="69"/>
                      </a:lnTo>
                      <a:lnTo>
                        <a:pt x="2" y="89"/>
                      </a:lnTo>
                      <a:lnTo>
                        <a:pt x="0" y="112"/>
                      </a:lnTo>
                      <a:lnTo>
                        <a:pt x="2" y="145"/>
                      </a:lnTo>
                      <a:lnTo>
                        <a:pt x="0" y="172"/>
                      </a:lnTo>
                      <a:lnTo>
                        <a:pt x="0" y="204"/>
                      </a:lnTo>
                      <a:lnTo>
                        <a:pt x="2" y="213"/>
                      </a:lnTo>
                      <a:lnTo>
                        <a:pt x="5" y="220"/>
                      </a:lnTo>
                      <a:lnTo>
                        <a:pt x="15" y="226"/>
                      </a:lnTo>
                      <a:lnTo>
                        <a:pt x="18" y="236"/>
                      </a:lnTo>
                      <a:lnTo>
                        <a:pt x="19" y="269"/>
                      </a:lnTo>
                      <a:lnTo>
                        <a:pt x="26" y="289"/>
                      </a:lnTo>
                      <a:lnTo>
                        <a:pt x="34" y="302"/>
                      </a:lnTo>
                      <a:lnTo>
                        <a:pt x="39" y="331"/>
                      </a:lnTo>
                      <a:lnTo>
                        <a:pt x="44" y="345"/>
                      </a:lnTo>
                      <a:lnTo>
                        <a:pt x="55" y="367"/>
                      </a:lnTo>
                      <a:lnTo>
                        <a:pt x="58" y="384"/>
                      </a:lnTo>
                      <a:lnTo>
                        <a:pt x="65" y="399"/>
                      </a:lnTo>
                      <a:lnTo>
                        <a:pt x="71" y="407"/>
                      </a:lnTo>
                      <a:lnTo>
                        <a:pt x="74" y="420"/>
                      </a:lnTo>
                      <a:lnTo>
                        <a:pt x="80" y="440"/>
                      </a:lnTo>
                      <a:lnTo>
                        <a:pt x="91" y="453"/>
                      </a:lnTo>
                      <a:lnTo>
                        <a:pt x="104" y="459"/>
                      </a:lnTo>
                      <a:lnTo>
                        <a:pt x="122" y="459"/>
                      </a:lnTo>
                      <a:lnTo>
                        <a:pt x="136" y="459"/>
                      </a:lnTo>
                      <a:lnTo>
                        <a:pt x="142" y="457"/>
                      </a:lnTo>
                      <a:lnTo>
                        <a:pt x="158" y="456"/>
                      </a:lnTo>
                      <a:lnTo>
                        <a:pt x="168" y="466"/>
                      </a:lnTo>
                      <a:lnTo>
                        <a:pt x="181" y="477"/>
                      </a:lnTo>
                      <a:lnTo>
                        <a:pt x="198" y="482"/>
                      </a:lnTo>
                      <a:lnTo>
                        <a:pt x="234" y="471"/>
                      </a:lnTo>
                      <a:lnTo>
                        <a:pt x="265" y="453"/>
                      </a:lnTo>
                      <a:lnTo>
                        <a:pt x="293" y="422"/>
                      </a:lnTo>
                      <a:lnTo>
                        <a:pt x="325" y="374"/>
                      </a:lnTo>
                      <a:lnTo>
                        <a:pt x="337" y="353"/>
                      </a:lnTo>
                      <a:lnTo>
                        <a:pt x="350" y="327"/>
                      </a:lnTo>
                      <a:lnTo>
                        <a:pt x="355" y="312"/>
                      </a:lnTo>
                      <a:lnTo>
                        <a:pt x="355" y="303"/>
                      </a:lnTo>
                      <a:lnTo>
                        <a:pt x="355" y="289"/>
                      </a:lnTo>
                      <a:lnTo>
                        <a:pt x="341" y="269"/>
                      </a:lnTo>
                      <a:lnTo>
                        <a:pt x="348" y="256"/>
                      </a:lnTo>
                      <a:lnTo>
                        <a:pt x="357" y="233"/>
                      </a:lnTo>
                      <a:lnTo>
                        <a:pt x="360" y="210"/>
                      </a:lnTo>
                      <a:lnTo>
                        <a:pt x="360" y="190"/>
                      </a:lnTo>
                      <a:lnTo>
                        <a:pt x="355" y="164"/>
                      </a:lnTo>
                      <a:lnTo>
                        <a:pt x="348" y="146"/>
                      </a:lnTo>
                      <a:lnTo>
                        <a:pt x="337" y="138"/>
                      </a:lnTo>
                      <a:lnTo>
                        <a:pt x="325" y="138"/>
                      </a:lnTo>
                      <a:lnTo>
                        <a:pt x="315" y="141"/>
                      </a:lnTo>
                      <a:lnTo>
                        <a:pt x="305" y="149"/>
                      </a:lnTo>
                      <a:lnTo>
                        <a:pt x="299" y="168"/>
                      </a:lnTo>
                      <a:lnTo>
                        <a:pt x="295" y="178"/>
                      </a:lnTo>
                      <a:lnTo>
                        <a:pt x="295" y="190"/>
                      </a:lnTo>
                      <a:lnTo>
                        <a:pt x="293" y="208"/>
                      </a:lnTo>
                      <a:lnTo>
                        <a:pt x="293" y="220"/>
                      </a:lnTo>
                      <a:lnTo>
                        <a:pt x="282" y="243"/>
                      </a:lnTo>
                      <a:lnTo>
                        <a:pt x="263" y="247"/>
                      </a:lnTo>
                      <a:lnTo>
                        <a:pt x="253" y="233"/>
                      </a:lnTo>
                      <a:lnTo>
                        <a:pt x="256" y="204"/>
                      </a:lnTo>
                      <a:lnTo>
                        <a:pt x="249" y="184"/>
                      </a:lnTo>
                      <a:lnTo>
                        <a:pt x="230" y="154"/>
                      </a:lnTo>
                      <a:lnTo>
                        <a:pt x="221" y="131"/>
                      </a:lnTo>
                      <a:lnTo>
                        <a:pt x="201" y="103"/>
                      </a:lnTo>
                      <a:lnTo>
                        <a:pt x="192" y="89"/>
                      </a:lnTo>
                      <a:lnTo>
                        <a:pt x="182" y="50"/>
                      </a:lnTo>
                      <a:lnTo>
                        <a:pt x="182" y="34"/>
                      </a:lnTo>
                      <a:lnTo>
                        <a:pt x="184" y="18"/>
                      </a:lnTo>
                      <a:lnTo>
                        <a:pt x="166" y="28"/>
                      </a:lnTo>
                      <a:lnTo>
                        <a:pt x="192" y="0"/>
                      </a:lnTo>
                      <a:close/>
                    </a:path>
                  </a:pathLst>
                </a:custGeom>
                <a:solidFill>
                  <a:srgbClr val="FFA040"/>
                </a:solidFill>
                <a:ln w="7938">
                  <a:solidFill>
                    <a:srgbClr val="402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24" name="Freeform 123"/>
                <p:cNvSpPr>
                  <a:spLocks/>
                </p:cNvSpPr>
                <p:nvPr/>
              </p:nvSpPr>
              <p:spPr bwMode="auto">
                <a:xfrm>
                  <a:off x="6994" y="1904"/>
                  <a:ext cx="32" cy="21"/>
                </a:xfrm>
                <a:custGeom>
                  <a:avLst/>
                  <a:gdLst>
                    <a:gd name="T0" fmla="*/ 0 w 64"/>
                    <a:gd name="T1" fmla="*/ 11 h 41"/>
                    <a:gd name="T2" fmla="*/ 10 w 64"/>
                    <a:gd name="T3" fmla="*/ 1 h 41"/>
                    <a:gd name="T4" fmla="*/ 20 w 64"/>
                    <a:gd name="T5" fmla="*/ 0 h 41"/>
                    <a:gd name="T6" fmla="*/ 40 w 64"/>
                    <a:gd name="T7" fmla="*/ 1 h 41"/>
                    <a:gd name="T8" fmla="*/ 44 w 64"/>
                    <a:gd name="T9" fmla="*/ 2 h 41"/>
                    <a:gd name="T10" fmla="*/ 50 w 64"/>
                    <a:gd name="T11" fmla="*/ 2 h 41"/>
                    <a:gd name="T12" fmla="*/ 58 w 64"/>
                    <a:gd name="T13" fmla="*/ 11 h 41"/>
                    <a:gd name="T14" fmla="*/ 64 w 64"/>
                    <a:gd name="T15" fmla="*/ 24 h 41"/>
                    <a:gd name="T16" fmla="*/ 63 w 64"/>
                    <a:gd name="T17" fmla="*/ 28 h 41"/>
                    <a:gd name="T18" fmla="*/ 55 w 64"/>
                    <a:gd name="T19" fmla="*/ 34 h 41"/>
                    <a:gd name="T20" fmla="*/ 47 w 64"/>
                    <a:gd name="T21" fmla="*/ 29 h 41"/>
                    <a:gd name="T22" fmla="*/ 32 w 64"/>
                    <a:gd name="T23" fmla="*/ 33 h 41"/>
                    <a:gd name="T24" fmla="*/ 24 w 64"/>
                    <a:gd name="T25" fmla="*/ 41 h 41"/>
                    <a:gd name="T26" fmla="*/ 14 w 64"/>
                    <a:gd name="T27" fmla="*/ 40 h 41"/>
                    <a:gd name="T28" fmla="*/ 3 w 64"/>
                    <a:gd name="T29" fmla="*/ 28 h 41"/>
                    <a:gd name="T30" fmla="*/ 0 w 64"/>
                    <a:gd name="T31" fmla="*/ 1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 h="41">
                      <a:moveTo>
                        <a:pt x="0" y="11"/>
                      </a:moveTo>
                      <a:lnTo>
                        <a:pt x="10" y="1"/>
                      </a:lnTo>
                      <a:lnTo>
                        <a:pt x="20" y="0"/>
                      </a:lnTo>
                      <a:lnTo>
                        <a:pt x="40" y="1"/>
                      </a:lnTo>
                      <a:lnTo>
                        <a:pt x="44" y="2"/>
                      </a:lnTo>
                      <a:lnTo>
                        <a:pt x="50" y="2"/>
                      </a:lnTo>
                      <a:lnTo>
                        <a:pt x="58" y="11"/>
                      </a:lnTo>
                      <a:lnTo>
                        <a:pt x="64" y="24"/>
                      </a:lnTo>
                      <a:lnTo>
                        <a:pt x="63" y="28"/>
                      </a:lnTo>
                      <a:lnTo>
                        <a:pt x="55" y="34"/>
                      </a:lnTo>
                      <a:lnTo>
                        <a:pt x="47" y="29"/>
                      </a:lnTo>
                      <a:lnTo>
                        <a:pt x="32" y="33"/>
                      </a:lnTo>
                      <a:lnTo>
                        <a:pt x="24" y="41"/>
                      </a:lnTo>
                      <a:lnTo>
                        <a:pt x="14" y="40"/>
                      </a:lnTo>
                      <a:lnTo>
                        <a:pt x="3" y="28"/>
                      </a:lnTo>
                      <a:lnTo>
                        <a:pt x="0" y="11"/>
                      </a:lnTo>
                      <a:close/>
                    </a:path>
                  </a:pathLst>
                </a:custGeom>
                <a:solidFill>
                  <a:srgbClr val="FFC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25" name="Freeform 124"/>
                <p:cNvSpPr>
                  <a:spLocks/>
                </p:cNvSpPr>
                <p:nvPr/>
              </p:nvSpPr>
              <p:spPr bwMode="auto">
                <a:xfrm>
                  <a:off x="6985" y="1884"/>
                  <a:ext cx="38" cy="19"/>
                </a:xfrm>
                <a:custGeom>
                  <a:avLst/>
                  <a:gdLst>
                    <a:gd name="T0" fmla="*/ 11 w 75"/>
                    <a:gd name="T1" fmla="*/ 37 h 37"/>
                    <a:gd name="T2" fmla="*/ 18 w 75"/>
                    <a:gd name="T3" fmla="*/ 35 h 37"/>
                    <a:gd name="T4" fmla="*/ 10 w 75"/>
                    <a:gd name="T5" fmla="*/ 21 h 37"/>
                    <a:gd name="T6" fmla="*/ 17 w 75"/>
                    <a:gd name="T7" fmla="*/ 19 h 37"/>
                    <a:gd name="T8" fmla="*/ 29 w 75"/>
                    <a:gd name="T9" fmla="*/ 20 h 37"/>
                    <a:gd name="T10" fmla="*/ 37 w 75"/>
                    <a:gd name="T11" fmla="*/ 18 h 37"/>
                    <a:gd name="T12" fmla="*/ 44 w 75"/>
                    <a:gd name="T13" fmla="*/ 14 h 37"/>
                    <a:gd name="T14" fmla="*/ 58 w 75"/>
                    <a:gd name="T15" fmla="*/ 10 h 37"/>
                    <a:gd name="T16" fmla="*/ 64 w 75"/>
                    <a:gd name="T17" fmla="*/ 4 h 37"/>
                    <a:gd name="T18" fmla="*/ 75 w 75"/>
                    <a:gd name="T19" fmla="*/ 0 h 37"/>
                    <a:gd name="T20" fmla="*/ 61 w 75"/>
                    <a:gd name="T21" fmla="*/ 0 h 37"/>
                    <a:gd name="T22" fmla="*/ 50 w 75"/>
                    <a:gd name="T23" fmla="*/ 0 h 37"/>
                    <a:gd name="T24" fmla="*/ 44 w 75"/>
                    <a:gd name="T25" fmla="*/ 3 h 37"/>
                    <a:gd name="T26" fmla="*/ 28 w 75"/>
                    <a:gd name="T27" fmla="*/ 4 h 37"/>
                    <a:gd name="T28" fmla="*/ 21 w 75"/>
                    <a:gd name="T29" fmla="*/ 12 h 37"/>
                    <a:gd name="T30" fmla="*/ 16 w 75"/>
                    <a:gd name="T31" fmla="*/ 4 h 37"/>
                    <a:gd name="T32" fmla="*/ 9 w 75"/>
                    <a:gd name="T33" fmla="*/ 0 h 37"/>
                    <a:gd name="T34" fmla="*/ 2 w 75"/>
                    <a:gd name="T35" fmla="*/ 4 h 37"/>
                    <a:gd name="T36" fmla="*/ 0 w 75"/>
                    <a:gd name="T37" fmla="*/ 10 h 37"/>
                    <a:gd name="T38" fmla="*/ 2 w 75"/>
                    <a:gd name="T39" fmla="*/ 19 h 37"/>
                    <a:gd name="T40" fmla="*/ 3 w 75"/>
                    <a:gd name="T41" fmla="*/ 26 h 37"/>
                    <a:gd name="T42" fmla="*/ 11 w 75"/>
                    <a:gd name="T43"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5" h="37">
                      <a:moveTo>
                        <a:pt x="11" y="37"/>
                      </a:moveTo>
                      <a:lnTo>
                        <a:pt x="18" y="35"/>
                      </a:lnTo>
                      <a:lnTo>
                        <a:pt x="10" y="21"/>
                      </a:lnTo>
                      <a:lnTo>
                        <a:pt x="17" y="19"/>
                      </a:lnTo>
                      <a:lnTo>
                        <a:pt x="29" y="20"/>
                      </a:lnTo>
                      <a:lnTo>
                        <a:pt x="37" y="18"/>
                      </a:lnTo>
                      <a:lnTo>
                        <a:pt x="44" y="14"/>
                      </a:lnTo>
                      <a:lnTo>
                        <a:pt x="58" y="10"/>
                      </a:lnTo>
                      <a:lnTo>
                        <a:pt x="64" y="4"/>
                      </a:lnTo>
                      <a:lnTo>
                        <a:pt x="75" y="0"/>
                      </a:lnTo>
                      <a:lnTo>
                        <a:pt x="61" y="0"/>
                      </a:lnTo>
                      <a:lnTo>
                        <a:pt x="50" y="0"/>
                      </a:lnTo>
                      <a:lnTo>
                        <a:pt x="44" y="3"/>
                      </a:lnTo>
                      <a:lnTo>
                        <a:pt x="28" y="4"/>
                      </a:lnTo>
                      <a:lnTo>
                        <a:pt x="21" y="12"/>
                      </a:lnTo>
                      <a:lnTo>
                        <a:pt x="16" y="4"/>
                      </a:lnTo>
                      <a:lnTo>
                        <a:pt x="9" y="0"/>
                      </a:lnTo>
                      <a:lnTo>
                        <a:pt x="2" y="4"/>
                      </a:lnTo>
                      <a:lnTo>
                        <a:pt x="0" y="10"/>
                      </a:lnTo>
                      <a:lnTo>
                        <a:pt x="2" y="19"/>
                      </a:lnTo>
                      <a:lnTo>
                        <a:pt x="3" y="26"/>
                      </a:lnTo>
                      <a:lnTo>
                        <a:pt x="11" y="37"/>
                      </a:lnTo>
                      <a:close/>
                    </a:path>
                  </a:pathLst>
                </a:custGeom>
                <a:solidFill>
                  <a:srgbClr val="FFC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26" name="Freeform 125"/>
                <p:cNvSpPr>
                  <a:spLocks/>
                </p:cNvSpPr>
                <p:nvPr/>
              </p:nvSpPr>
              <p:spPr bwMode="auto">
                <a:xfrm>
                  <a:off x="6964" y="1808"/>
                  <a:ext cx="108" cy="76"/>
                </a:xfrm>
                <a:custGeom>
                  <a:avLst/>
                  <a:gdLst>
                    <a:gd name="T0" fmla="*/ 30 w 217"/>
                    <a:gd name="T1" fmla="*/ 88 h 151"/>
                    <a:gd name="T2" fmla="*/ 59 w 217"/>
                    <a:gd name="T3" fmla="*/ 81 h 151"/>
                    <a:gd name="T4" fmla="*/ 56 w 217"/>
                    <a:gd name="T5" fmla="*/ 61 h 151"/>
                    <a:gd name="T6" fmla="*/ 60 w 217"/>
                    <a:gd name="T7" fmla="*/ 39 h 151"/>
                    <a:gd name="T8" fmla="*/ 40 w 217"/>
                    <a:gd name="T9" fmla="*/ 0 h 151"/>
                    <a:gd name="T10" fmla="*/ 33 w 217"/>
                    <a:gd name="T11" fmla="*/ 31 h 151"/>
                    <a:gd name="T12" fmla="*/ 32 w 217"/>
                    <a:gd name="T13" fmla="*/ 52 h 151"/>
                    <a:gd name="T14" fmla="*/ 31 w 217"/>
                    <a:gd name="T15" fmla="*/ 45 h 151"/>
                    <a:gd name="T16" fmla="*/ 15 w 217"/>
                    <a:gd name="T17" fmla="*/ 34 h 151"/>
                    <a:gd name="T18" fmla="*/ 6 w 217"/>
                    <a:gd name="T19" fmla="*/ 15 h 151"/>
                    <a:gd name="T20" fmla="*/ 1 w 217"/>
                    <a:gd name="T21" fmla="*/ 42 h 151"/>
                    <a:gd name="T22" fmla="*/ 13 w 217"/>
                    <a:gd name="T23" fmla="*/ 77 h 151"/>
                    <a:gd name="T24" fmla="*/ 20 w 217"/>
                    <a:gd name="T25" fmla="*/ 108 h 151"/>
                    <a:gd name="T26" fmla="*/ 37 w 217"/>
                    <a:gd name="T27" fmla="*/ 148 h 151"/>
                    <a:gd name="T28" fmla="*/ 53 w 217"/>
                    <a:gd name="T29" fmla="*/ 147 h 151"/>
                    <a:gd name="T30" fmla="*/ 85 w 217"/>
                    <a:gd name="T31" fmla="*/ 147 h 151"/>
                    <a:gd name="T32" fmla="*/ 109 w 217"/>
                    <a:gd name="T33" fmla="*/ 148 h 151"/>
                    <a:gd name="T34" fmla="*/ 112 w 217"/>
                    <a:gd name="T35" fmla="*/ 124 h 151"/>
                    <a:gd name="T36" fmla="*/ 135 w 217"/>
                    <a:gd name="T37" fmla="*/ 111 h 151"/>
                    <a:gd name="T38" fmla="*/ 112 w 217"/>
                    <a:gd name="T39" fmla="*/ 100 h 151"/>
                    <a:gd name="T40" fmla="*/ 142 w 217"/>
                    <a:gd name="T41" fmla="*/ 104 h 151"/>
                    <a:gd name="T42" fmla="*/ 134 w 217"/>
                    <a:gd name="T43" fmla="*/ 89 h 151"/>
                    <a:gd name="T44" fmla="*/ 148 w 217"/>
                    <a:gd name="T45" fmla="*/ 74 h 151"/>
                    <a:gd name="T46" fmla="*/ 130 w 217"/>
                    <a:gd name="T47" fmla="*/ 64 h 151"/>
                    <a:gd name="T48" fmla="*/ 153 w 217"/>
                    <a:gd name="T49" fmla="*/ 58 h 151"/>
                    <a:gd name="T50" fmla="*/ 217 w 217"/>
                    <a:gd name="T51" fmla="*/ 3 h 151"/>
                    <a:gd name="T52" fmla="*/ 166 w 217"/>
                    <a:gd name="T53" fmla="*/ 0 h 151"/>
                    <a:gd name="T54" fmla="*/ 130 w 217"/>
                    <a:gd name="T55" fmla="*/ 35 h 151"/>
                    <a:gd name="T56" fmla="*/ 108 w 217"/>
                    <a:gd name="T57" fmla="*/ 38 h 151"/>
                    <a:gd name="T58" fmla="*/ 98 w 217"/>
                    <a:gd name="T59" fmla="*/ 18 h 151"/>
                    <a:gd name="T60" fmla="*/ 77 w 217"/>
                    <a:gd name="T61" fmla="*/ 17 h 151"/>
                    <a:gd name="T62" fmla="*/ 74 w 217"/>
                    <a:gd name="T63" fmla="*/ 34 h 151"/>
                    <a:gd name="T64" fmla="*/ 80 w 217"/>
                    <a:gd name="T65" fmla="*/ 52 h 151"/>
                    <a:gd name="T66" fmla="*/ 99 w 217"/>
                    <a:gd name="T67" fmla="*/ 70 h 151"/>
                    <a:gd name="T68" fmla="*/ 102 w 217"/>
                    <a:gd name="T69" fmla="*/ 94 h 151"/>
                    <a:gd name="T70" fmla="*/ 62 w 217"/>
                    <a:gd name="T71" fmla="*/ 103 h 151"/>
                    <a:gd name="T72" fmla="*/ 30 w 217"/>
                    <a:gd name="T73" fmla="*/ 93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17" h="151">
                      <a:moveTo>
                        <a:pt x="30" y="93"/>
                      </a:moveTo>
                      <a:lnTo>
                        <a:pt x="30" y="88"/>
                      </a:lnTo>
                      <a:lnTo>
                        <a:pt x="47" y="87"/>
                      </a:lnTo>
                      <a:lnTo>
                        <a:pt x="59" y="81"/>
                      </a:lnTo>
                      <a:lnTo>
                        <a:pt x="63" y="68"/>
                      </a:lnTo>
                      <a:lnTo>
                        <a:pt x="56" y="61"/>
                      </a:lnTo>
                      <a:lnTo>
                        <a:pt x="60" y="52"/>
                      </a:lnTo>
                      <a:lnTo>
                        <a:pt x="60" y="39"/>
                      </a:lnTo>
                      <a:lnTo>
                        <a:pt x="60" y="8"/>
                      </a:lnTo>
                      <a:lnTo>
                        <a:pt x="40" y="0"/>
                      </a:lnTo>
                      <a:lnTo>
                        <a:pt x="37" y="22"/>
                      </a:lnTo>
                      <a:lnTo>
                        <a:pt x="33" y="31"/>
                      </a:lnTo>
                      <a:lnTo>
                        <a:pt x="36" y="47"/>
                      </a:lnTo>
                      <a:lnTo>
                        <a:pt x="32" y="52"/>
                      </a:lnTo>
                      <a:lnTo>
                        <a:pt x="25" y="47"/>
                      </a:lnTo>
                      <a:lnTo>
                        <a:pt x="31" y="45"/>
                      </a:lnTo>
                      <a:lnTo>
                        <a:pt x="29" y="34"/>
                      </a:lnTo>
                      <a:lnTo>
                        <a:pt x="15" y="34"/>
                      </a:lnTo>
                      <a:lnTo>
                        <a:pt x="13" y="27"/>
                      </a:lnTo>
                      <a:lnTo>
                        <a:pt x="6" y="15"/>
                      </a:lnTo>
                      <a:lnTo>
                        <a:pt x="0" y="15"/>
                      </a:lnTo>
                      <a:lnTo>
                        <a:pt x="1" y="42"/>
                      </a:lnTo>
                      <a:lnTo>
                        <a:pt x="3" y="56"/>
                      </a:lnTo>
                      <a:lnTo>
                        <a:pt x="13" y="77"/>
                      </a:lnTo>
                      <a:lnTo>
                        <a:pt x="17" y="85"/>
                      </a:lnTo>
                      <a:lnTo>
                        <a:pt x="20" y="108"/>
                      </a:lnTo>
                      <a:lnTo>
                        <a:pt x="25" y="126"/>
                      </a:lnTo>
                      <a:lnTo>
                        <a:pt x="37" y="148"/>
                      </a:lnTo>
                      <a:lnTo>
                        <a:pt x="42" y="151"/>
                      </a:lnTo>
                      <a:lnTo>
                        <a:pt x="53" y="147"/>
                      </a:lnTo>
                      <a:lnTo>
                        <a:pt x="67" y="143"/>
                      </a:lnTo>
                      <a:lnTo>
                        <a:pt x="85" y="147"/>
                      </a:lnTo>
                      <a:lnTo>
                        <a:pt x="100" y="148"/>
                      </a:lnTo>
                      <a:lnTo>
                        <a:pt x="109" y="148"/>
                      </a:lnTo>
                      <a:lnTo>
                        <a:pt x="119" y="138"/>
                      </a:lnTo>
                      <a:lnTo>
                        <a:pt x="112" y="124"/>
                      </a:lnTo>
                      <a:lnTo>
                        <a:pt x="129" y="119"/>
                      </a:lnTo>
                      <a:lnTo>
                        <a:pt x="135" y="111"/>
                      </a:lnTo>
                      <a:lnTo>
                        <a:pt x="125" y="102"/>
                      </a:lnTo>
                      <a:lnTo>
                        <a:pt x="112" y="100"/>
                      </a:lnTo>
                      <a:lnTo>
                        <a:pt x="132" y="95"/>
                      </a:lnTo>
                      <a:lnTo>
                        <a:pt x="142" y="104"/>
                      </a:lnTo>
                      <a:lnTo>
                        <a:pt x="156" y="104"/>
                      </a:lnTo>
                      <a:lnTo>
                        <a:pt x="134" y="89"/>
                      </a:lnTo>
                      <a:lnTo>
                        <a:pt x="148" y="80"/>
                      </a:lnTo>
                      <a:lnTo>
                        <a:pt x="148" y="74"/>
                      </a:lnTo>
                      <a:lnTo>
                        <a:pt x="133" y="68"/>
                      </a:lnTo>
                      <a:lnTo>
                        <a:pt x="130" y="64"/>
                      </a:lnTo>
                      <a:lnTo>
                        <a:pt x="133" y="61"/>
                      </a:lnTo>
                      <a:lnTo>
                        <a:pt x="153" y="58"/>
                      </a:lnTo>
                      <a:lnTo>
                        <a:pt x="198" y="45"/>
                      </a:lnTo>
                      <a:lnTo>
                        <a:pt x="217" y="3"/>
                      </a:lnTo>
                      <a:lnTo>
                        <a:pt x="196" y="1"/>
                      </a:lnTo>
                      <a:lnTo>
                        <a:pt x="166" y="0"/>
                      </a:lnTo>
                      <a:lnTo>
                        <a:pt x="151" y="18"/>
                      </a:lnTo>
                      <a:lnTo>
                        <a:pt x="130" y="35"/>
                      </a:lnTo>
                      <a:lnTo>
                        <a:pt x="115" y="41"/>
                      </a:lnTo>
                      <a:lnTo>
                        <a:pt x="108" y="38"/>
                      </a:lnTo>
                      <a:lnTo>
                        <a:pt x="98" y="27"/>
                      </a:lnTo>
                      <a:lnTo>
                        <a:pt x="98" y="18"/>
                      </a:lnTo>
                      <a:lnTo>
                        <a:pt x="91" y="3"/>
                      </a:lnTo>
                      <a:lnTo>
                        <a:pt x="77" y="17"/>
                      </a:lnTo>
                      <a:lnTo>
                        <a:pt x="79" y="23"/>
                      </a:lnTo>
                      <a:lnTo>
                        <a:pt x="74" y="34"/>
                      </a:lnTo>
                      <a:lnTo>
                        <a:pt x="76" y="41"/>
                      </a:lnTo>
                      <a:lnTo>
                        <a:pt x="80" y="52"/>
                      </a:lnTo>
                      <a:lnTo>
                        <a:pt x="94" y="62"/>
                      </a:lnTo>
                      <a:lnTo>
                        <a:pt x="99" y="70"/>
                      </a:lnTo>
                      <a:lnTo>
                        <a:pt x="104" y="86"/>
                      </a:lnTo>
                      <a:lnTo>
                        <a:pt x="102" y="94"/>
                      </a:lnTo>
                      <a:lnTo>
                        <a:pt x="83" y="100"/>
                      </a:lnTo>
                      <a:lnTo>
                        <a:pt x="62" y="103"/>
                      </a:lnTo>
                      <a:lnTo>
                        <a:pt x="42" y="100"/>
                      </a:lnTo>
                      <a:lnTo>
                        <a:pt x="30" y="93"/>
                      </a:lnTo>
                      <a:close/>
                    </a:path>
                  </a:pathLst>
                </a:custGeom>
                <a:solidFill>
                  <a:srgbClr val="FFC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27" name="Freeform 126"/>
                <p:cNvSpPr>
                  <a:spLocks/>
                </p:cNvSpPr>
                <p:nvPr/>
              </p:nvSpPr>
              <p:spPr bwMode="auto">
                <a:xfrm>
                  <a:off x="7013" y="1812"/>
                  <a:ext cx="31" cy="18"/>
                </a:xfrm>
                <a:custGeom>
                  <a:avLst/>
                  <a:gdLst>
                    <a:gd name="T0" fmla="*/ 0 w 60"/>
                    <a:gd name="T1" fmla="*/ 19 h 36"/>
                    <a:gd name="T2" fmla="*/ 3 w 60"/>
                    <a:gd name="T3" fmla="*/ 24 h 36"/>
                    <a:gd name="T4" fmla="*/ 10 w 60"/>
                    <a:gd name="T5" fmla="*/ 29 h 36"/>
                    <a:gd name="T6" fmla="*/ 17 w 60"/>
                    <a:gd name="T7" fmla="*/ 30 h 36"/>
                    <a:gd name="T8" fmla="*/ 26 w 60"/>
                    <a:gd name="T9" fmla="*/ 27 h 36"/>
                    <a:gd name="T10" fmla="*/ 36 w 60"/>
                    <a:gd name="T11" fmla="*/ 19 h 36"/>
                    <a:gd name="T12" fmla="*/ 47 w 60"/>
                    <a:gd name="T13" fmla="*/ 10 h 36"/>
                    <a:gd name="T14" fmla="*/ 55 w 60"/>
                    <a:gd name="T15" fmla="*/ 0 h 36"/>
                    <a:gd name="T16" fmla="*/ 60 w 60"/>
                    <a:gd name="T17" fmla="*/ 6 h 36"/>
                    <a:gd name="T18" fmla="*/ 47 w 60"/>
                    <a:gd name="T19" fmla="*/ 16 h 36"/>
                    <a:gd name="T20" fmla="*/ 38 w 60"/>
                    <a:gd name="T21" fmla="*/ 27 h 36"/>
                    <a:gd name="T22" fmla="*/ 31 w 60"/>
                    <a:gd name="T23" fmla="*/ 34 h 36"/>
                    <a:gd name="T24" fmla="*/ 23 w 60"/>
                    <a:gd name="T25" fmla="*/ 36 h 36"/>
                    <a:gd name="T26" fmla="*/ 16 w 60"/>
                    <a:gd name="T27" fmla="*/ 36 h 36"/>
                    <a:gd name="T28" fmla="*/ 3 w 60"/>
                    <a:gd name="T29" fmla="*/ 31 h 36"/>
                    <a:gd name="T30" fmla="*/ 0 w 60"/>
                    <a:gd name="T31" fmla="*/ 19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36">
                      <a:moveTo>
                        <a:pt x="0" y="19"/>
                      </a:moveTo>
                      <a:lnTo>
                        <a:pt x="3" y="24"/>
                      </a:lnTo>
                      <a:lnTo>
                        <a:pt x="10" y="29"/>
                      </a:lnTo>
                      <a:lnTo>
                        <a:pt x="17" y="30"/>
                      </a:lnTo>
                      <a:lnTo>
                        <a:pt x="26" y="27"/>
                      </a:lnTo>
                      <a:lnTo>
                        <a:pt x="36" y="19"/>
                      </a:lnTo>
                      <a:lnTo>
                        <a:pt x="47" y="10"/>
                      </a:lnTo>
                      <a:lnTo>
                        <a:pt x="55" y="0"/>
                      </a:lnTo>
                      <a:lnTo>
                        <a:pt x="60" y="6"/>
                      </a:lnTo>
                      <a:lnTo>
                        <a:pt x="47" y="16"/>
                      </a:lnTo>
                      <a:lnTo>
                        <a:pt x="38" y="27"/>
                      </a:lnTo>
                      <a:lnTo>
                        <a:pt x="31" y="34"/>
                      </a:lnTo>
                      <a:lnTo>
                        <a:pt x="23" y="36"/>
                      </a:lnTo>
                      <a:lnTo>
                        <a:pt x="16" y="36"/>
                      </a:lnTo>
                      <a:lnTo>
                        <a:pt x="3" y="31"/>
                      </a:lnTo>
                      <a:lnTo>
                        <a:pt x="0" y="19"/>
                      </a:lnTo>
                      <a:close/>
                    </a:path>
                  </a:pathLst>
                </a:custGeom>
                <a:solidFill>
                  <a:srgbClr val="804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28" name="Freeform 127"/>
                <p:cNvSpPr>
                  <a:spLocks/>
                </p:cNvSpPr>
                <p:nvPr/>
              </p:nvSpPr>
              <p:spPr bwMode="auto">
                <a:xfrm>
                  <a:off x="6954" y="1724"/>
                  <a:ext cx="59" cy="80"/>
                </a:xfrm>
                <a:custGeom>
                  <a:avLst/>
                  <a:gdLst>
                    <a:gd name="T0" fmla="*/ 4 w 117"/>
                    <a:gd name="T1" fmla="*/ 160 h 160"/>
                    <a:gd name="T2" fmla="*/ 17 w 117"/>
                    <a:gd name="T3" fmla="*/ 156 h 160"/>
                    <a:gd name="T4" fmla="*/ 27 w 117"/>
                    <a:gd name="T5" fmla="*/ 156 h 160"/>
                    <a:gd name="T6" fmla="*/ 41 w 117"/>
                    <a:gd name="T7" fmla="*/ 154 h 160"/>
                    <a:gd name="T8" fmla="*/ 48 w 117"/>
                    <a:gd name="T9" fmla="*/ 144 h 160"/>
                    <a:gd name="T10" fmla="*/ 56 w 117"/>
                    <a:gd name="T11" fmla="*/ 148 h 160"/>
                    <a:gd name="T12" fmla="*/ 63 w 117"/>
                    <a:gd name="T13" fmla="*/ 131 h 160"/>
                    <a:gd name="T14" fmla="*/ 64 w 117"/>
                    <a:gd name="T15" fmla="*/ 124 h 160"/>
                    <a:gd name="T16" fmla="*/ 74 w 117"/>
                    <a:gd name="T17" fmla="*/ 125 h 160"/>
                    <a:gd name="T18" fmla="*/ 75 w 117"/>
                    <a:gd name="T19" fmla="*/ 138 h 160"/>
                    <a:gd name="T20" fmla="*/ 88 w 117"/>
                    <a:gd name="T21" fmla="*/ 138 h 160"/>
                    <a:gd name="T22" fmla="*/ 89 w 117"/>
                    <a:gd name="T23" fmla="*/ 145 h 160"/>
                    <a:gd name="T24" fmla="*/ 104 w 117"/>
                    <a:gd name="T25" fmla="*/ 142 h 160"/>
                    <a:gd name="T26" fmla="*/ 106 w 117"/>
                    <a:gd name="T27" fmla="*/ 136 h 160"/>
                    <a:gd name="T28" fmla="*/ 117 w 117"/>
                    <a:gd name="T29" fmla="*/ 142 h 160"/>
                    <a:gd name="T30" fmla="*/ 113 w 117"/>
                    <a:gd name="T31" fmla="*/ 128 h 160"/>
                    <a:gd name="T32" fmla="*/ 107 w 117"/>
                    <a:gd name="T33" fmla="*/ 116 h 160"/>
                    <a:gd name="T34" fmla="*/ 107 w 117"/>
                    <a:gd name="T35" fmla="*/ 101 h 160"/>
                    <a:gd name="T36" fmla="*/ 112 w 117"/>
                    <a:gd name="T37" fmla="*/ 82 h 160"/>
                    <a:gd name="T38" fmla="*/ 115 w 117"/>
                    <a:gd name="T39" fmla="*/ 70 h 160"/>
                    <a:gd name="T40" fmla="*/ 115 w 117"/>
                    <a:gd name="T41" fmla="*/ 50 h 160"/>
                    <a:gd name="T42" fmla="*/ 110 w 117"/>
                    <a:gd name="T43" fmla="*/ 36 h 160"/>
                    <a:gd name="T44" fmla="*/ 96 w 117"/>
                    <a:gd name="T45" fmla="*/ 32 h 160"/>
                    <a:gd name="T46" fmla="*/ 80 w 117"/>
                    <a:gd name="T47" fmla="*/ 22 h 160"/>
                    <a:gd name="T48" fmla="*/ 74 w 117"/>
                    <a:gd name="T49" fmla="*/ 16 h 160"/>
                    <a:gd name="T50" fmla="*/ 77 w 117"/>
                    <a:gd name="T51" fmla="*/ 0 h 160"/>
                    <a:gd name="T52" fmla="*/ 54 w 117"/>
                    <a:gd name="T53" fmla="*/ 8 h 160"/>
                    <a:gd name="T54" fmla="*/ 23 w 117"/>
                    <a:gd name="T55" fmla="*/ 25 h 160"/>
                    <a:gd name="T56" fmla="*/ 8 w 117"/>
                    <a:gd name="T57" fmla="*/ 38 h 160"/>
                    <a:gd name="T58" fmla="*/ 0 w 117"/>
                    <a:gd name="T59" fmla="*/ 40 h 160"/>
                    <a:gd name="T60" fmla="*/ 3 w 117"/>
                    <a:gd name="T61" fmla="*/ 59 h 160"/>
                    <a:gd name="T62" fmla="*/ 3 w 117"/>
                    <a:gd name="T63" fmla="*/ 76 h 160"/>
                    <a:gd name="T64" fmla="*/ 4 w 117"/>
                    <a:gd name="T65" fmla="*/ 93 h 160"/>
                    <a:gd name="T66" fmla="*/ 4 w 117"/>
                    <a:gd name="T67" fmla="*/ 108 h 160"/>
                    <a:gd name="T68" fmla="*/ 3 w 117"/>
                    <a:gd name="T69" fmla="*/ 124 h 160"/>
                    <a:gd name="T70" fmla="*/ 3 w 117"/>
                    <a:gd name="T71" fmla="*/ 142 h 160"/>
                    <a:gd name="T72" fmla="*/ 4 w 117"/>
                    <a:gd name="T73" fmla="*/ 16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17" h="160">
                      <a:moveTo>
                        <a:pt x="4" y="160"/>
                      </a:moveTo>
                      <a:lnTo>
                        <a:pt x="17" y="156"/>
                      </a:lnTo>
                      <a:lnTo>
                        <a:pt x="27" y="156"/>
                      </a:lnTo>
                      <a:lnTo>
                        <a:pt x="41" y="154"/>
                      </a:lnTo>
                      <a:lnTo>
                        <a:pt x="48" y="144"/>
                      </a:lnTo>
                      <a:lnTo>
                        <a:pt x="56" y="148"/>
                      </a:lnTo>
                      <a:lnTo>
                        <a:pt x="63" y="131"/>
                      </a:lnTo>
                      <a:lnTo>
                        <a:pt x="64" y="124"/>
                      </a:lnTo>
                      <a:lnTo>
                        <a:pt x="74" y="125"/>
                      </a:lnTo>
                      <a:lnTo>
                        <a:pt x="75" y="138"/>
                      </a:lnTo>
                      <a:lnTo>
                        <a:pt x="88" y="138"/>
                      </a:lnTo>
                      <a:lnTo>
                        <a:pt x="89" y="145"/>
                      </a:lnTo>
                      <a:lnTo>
                        <a:pt x="104" y="142"/>
                      </a:lnTo>
                      <a:lnTo>
                        <a:pt x="106" y="136"/>
                      </a:lnTo>
                      <a:lnTo>
                        <a:pt x="117" y="142"/>
                      </a:lnTo>
                      <a:lnTo>
                        <a:pt x="113" y="128"/>
                      </a:lnTo>
                      <a:lnTo>
                        <a:pt x="107" y="116"/>
                      </a:lnTo>
                      <a:lnTo>
                        <a:pt x="107" y="101"/>
                      </a:lnTo>
                      <a:lnTo>
                        <a:pt x="112" y="82"/>
                      </a:lnTo>
                      <a:lnTo>
                        <a:pt x="115" y="70"/>
                      </a:lnTo>
                      <a:lnTo>
                        <a:pt x="115" y="50"/>
                      </a:lnTo>
                      <a:lnTo>
                        <a:pt x="110" y="36"/>
                      </a:lnTo>
                      <a:lnTo>
                        <a:pt x="96" y="32"/>
                      </a:lnTo>
                      <a:lnTo>
                        <a:pt x="80" y="22"/>
                      </a:lnTo>
                      <a:lnTo>
                        <a:pt x="74" y="16"/>
                      </a:lnTo>
                      <a:lnTo>
                        <a:pt x="77" y="0"/>
                      </a:lnTo>
                      <a:lnTo>
                        <a:pt x="54" y="8"/>
                      </a:lnTo>
                      <a:lnTo>
                        <a:pt x="23" y="25"/>
                      </a:lnTo>
                      <a:lnTo>
                        <a:pt x="8" y="38"/>
                      </a:lnTo>
                      <a:lnTo>
                        <a:pt x="0" y="40"/>
                      </a:lnTo>
                      <a:lnTo>
                        <a:pt x="3" y="59"/>
                      </a:lnTo>
                      <a:lnTo>
                        <a:pt x="3" y="76"/>
                      </a:lnTo>
                      <a:lnTo>
                        <a:pt x="4" y="93"/>
                      </a:lnTo>
                      <a:lnTo>
                        <a:pt x="4" y="108"/>
                      </a:lnTo>
                      <a:lnTo>
                        <a:pt x="3" y="124"/>
                      </a:lnTo>
                      <a:lnTo>
                        <a:pt x="3" y="142"/>
                      </a:lnTo>
                      <a:lnTo>
                        <a:pt x="4" y="160"/>
                      </a:lnTo>
                      <a:close/>
                    </a:path>
                  </a:pathLst>
                </a:custGeom>
                <a:solidFill>
                  <a:srgbClr val="FFC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29" name="Freeform 128"/>
                <p:cNvSpPr>
                  <a:spLocks/>
                </p:cNvSpPr>
                <p:nvPr/>
              </p:nvSpPr>
              <p:spPr bwMode="auto">
                <a:xfrm>
                  <a:off x="6992" y="1800"/>
                  <a:ext cx="59" cy="17"/>
                </a:xfrm>
                <a:custGeom>
                  <a:avLst/>
                  <a:gdLst>
                    <a:gd name="T0" fmla="*/ 58 w 118"/>
                    <a:gd name="T1" fmla="*/ 17 h 34"/>
                    <a:gd name="T2" fmla="*/ 62 w 118"/>
                    <a:gd name="T3" fmla="*/ 33 h 34"/>
                    <a:gd name="T4" fmla="*/ 51 w 118"/>
                    <a:gd name="T5" fmla="*/ 31 h 34"/>
                    <a:gd name="T6" fmla="*/ 43 w 118"/>
                    <a:gd name="T7" fmla="*/ 20 h 34"/>
                    <a:gd name="T8" fmla="*/ 34 w 118"/>
                    <a:gd name="T9" fmla="*/ 26 h 34"/>
                    <a:gd name="T10" fmla="*/ 27 w 118"/>
                    <a:gd name="T11" fmla="*/ 26 h 34"/>
                    <a:gd name="T12" fmla="*/ 28 w 118"/>
                    <a:gd name="T13" fmla="*/ 34 h 34"/>
                    <a:gd name="T14" fmla="*/ 15 w 118"/>
                    <a:gd name="T15" fmla="*/ 31 h 34"/>
                    <a:gd name="T16" fmla="*/ 11 w 118"/>
                    <a:gd name="T17" fmla="*/ 24 h 34"/>
                    <a:gd name="T18" fmla="*/ 0 w 118"/>
                    <a:gd name="T19" fmla="*/ 23 h 34"/>
                    <a:gd name="T20" fmla="*/ 7 w 118"/>
                    <a:gd name="T21" fmla="*/ 13 h 34"/>
                    <a:gd name="T22" fmla="*/ 5 w 118"/>
                    <a:gd name="T23" fmla="*/ 10 h 34"/>
                    <a:gd name="T24" fmla="*/ 34 w 118"/>
                    <a:gd name="T25" fmla="*/ 10 h 34"/>
                    <a:gd name="T26" fmla="*/ 43 w 118"/>
                    <a:gd name="T27" fmla="*/ 1 h 34"/>
                    <a:gd name="T28" fmla="*/ 54 w 118"/>
                    <a:gd name="T29" fmla="*/ 0 h 34"/>
                    <a:gd name="T30" fmla="*/ 82 w 118"/>
                    <a:gd name="T31" fmla="*/ 0 h 34"/>
                    <a:gd name="T32" fmla="*/ 99 w 118"/>
                    <a:gd name="T33" fmla="*/ 7 h 34"/>
                    <a:gd name="T34" fmla="*/ 108 w 118"/>
                    <a:gd name="T35" fmla="*/ 13 h 34"/>
                    <a:gd name="T36" fmla="*/ 118 w 118"/>
                    <a:gd name="T37" fmla="*/ 15 h 34"/>
                    <a:gd name="T38" fmla="*/ 102 w 118"/>
                    <a:gd name="T39" fmla="*/ 19 h 34"/>
                    <a:gd name="T40" fmla="*/ 85 w 118"/>
                    <a:gd name="T41" fmla="*/ 17 h 34"/>
                    <a:gd name="T42" fmla="*/ 99 w 118"/>
                    <a:gd name="T43" fmla="*/ 13 h 34"/>
                    <a:gd name="T44" fmla="*/ 92 w 118"/>
                    <a:gd name="T45" fmla="*/ 8 h 34"/>
                    <a:gd name="T46" fmla="*/ 77 w 118"/>
                    <a:gd name="T47" fmla="*/ 3 h 34"/>
                    <a:gd name="T48" fmla="*/ 43 w 118"/>
                    <a:gd name="T49" fmla="*/ 8 h 34"/>
                    <a:gd name="T50" fmla="*/ 58 w 118"/>
                    <a:gd name="T51" fmla="*/ 1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8" h="34">
                      <a:moveTo>
                        <a:pt x="58" y="17"/>
                      </a:moveTo>
                      <a:lnTo>
                        <a:pt x="62" y="33"/>
                      </a:lnTo>
                      <a:lnTo>
                        <a:pt x="51" y="31"/>
                      </a:lnTo>
                      <a:lnTo>
                        <a:pt x="43" y="20"/>
                      </a:lnTo>
                      <a:lnTo>
                        <a:pt x="34" y="26"/>
                      </a:lnTo>
                      <a:lnTo>
                        <a:pt x="27" y="26"/>
                      </a:lnTo>
                      <a:lnTo>
                        <a:pt x="28" y="34"/>
                      </a:lnTo>
                      <a:lnTo>
                        <a:pt x="15" y="31"/>
                      </a:lnTo>
                      <a:lnTo>
                        <a:pt x="11" y="24"/>
                      </a:lnTo>
                      <a:lnTo>
                        <a:pt x="0" y="23"/>
                      </a:lnTo>
                      <a:lnTo>
                        <a:pt x="7" y="13"/>
                      </a:lnTo>
                      <a:lnTo>
                        <a:pt x="5" y="10"/>
                      </a:lnTo>
                      <a:lnTo>
                        <a:pt x="34" y="10"/>
                      </a:lnTo>
                      <a:lnTo>
                        <a:pt x="43" y="1"/>
                      </a:lnTo>
                      <a:lnTo>
                        <a:pt x="54" y="0"/>
                      </a:lnTo>
                      <a:lnTo>
                        <a:pt x="82" y="0"/>
                      </a:lnTo>
                      <a:lnTo>
                        <a:pt x="99" y="7"/>
                      </a:lnTo>
                      <a:lnTo>
                        <a:pt x="108" y="13"/>
                      </a:lnTo>
                      <a:lnTo>
                        <a:pt x="118" y="15"/>
                      </a:lnTo>
                      <a:lnTo>
                        <a:pt x="102" y="19"/>
                      </a:lnTo>
                      <a:lnTo>
                        <a:pt x="85" y="17"/>
                      </a:lnTo>
                      <a:lnTo>
                        <a:pt x="99" y="13"/>
                      </a:lnTo>
                      <a:lnTo>
                        <a:pt x="92" y="8"/>
                      </a:lnTo>
                      <a:lnTo>
                        <a:pt x="77" y="3"/>
                      </a:lnTo>
                      <a:lnTo>
                        <a:pt x="43" y="8"/>
                      </a:lnTo>
                      <a:lnTo>
                        <a:pt x="58" y="17"/>
                      </a:lnTo>
                      <a:close/>
                    </a:path>
                  </a:pathLst>
                </a:custGeom>
                <a:solidFill>
                  <a:srgbClr val="603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0" name="Freeform 129"/>
                <p:cNvSpPr>
                  <a:spLocks/>
                </p:cNvSpPr>
                <p:nvPr/>
              </p:nvSpPr>
              <p:spPr bwMode="auto">
                <a:xfrm>
                  <a:off x="6962" y="1805"/>
                  <a:ext cx="22" cy="13"/>
                </a:xfrm>
                <a:custGeom>
                  <a:avLst/>
                  <a:gdLst>
                    <a:gd name="T0" fmla="*/ 3 w 44"/>
                    <a:gd name="T1" fmla="*/ 16 h 26"/>
                    <a:gd name="T2" fmla="*/ 10 w 44"/>
                    <a:gd name="T3" fmla="*/ 26 h 26"/>
                    <a:gd name="T4" fmla="*/ 19 w 44"/>
                    <a:gd name="T5" fmla="*/ 26 h 26"/>
                    <a:gd name="T6" fmla="*/ 25 w 44"/>
                    <a:gd name="T7" fmla="*/ 21 h 26"/>
                    <a:gd name="T8" fmla="*/ 33 w 44"/>
                    <a:gd name="T9" fmla="*/ 20 h 26"/>
                    <a:gd name="T10" fmla="*/ 39 w 44"/>
                    <a:gd name="T11" fmla="*/ 26 h 26"/>
                    <a:gd name="T12" fmla="*/ 44 w 44"/>
                    <a:gd name="T13" fmla="*/ 26 h 26"/>
                    <a:gd name="T14" fmla="*/ 44 w 44"/>
                    <a:gd name="T15" fmla="*/ 16 h 26"/>
                    <a:gd name="T16" fmla="*/ 41 w 44"/>
                    <a:gd name="T17" fmla="*/ 5 h 26"/>
                    <a:gd name="T18" fmla="*/ 25 w 44"/>
                    <a:gd name="T19" fmla="*/ 0 h 26"/>
                    <a:gd name="T20" fmla="*/ 0 w 44"/>
                    <a:gd name="T21" fmla="*/ 0 h 26"/>
                    <a:gd name="T22" fmla="*/ 19 w 44"/>
                    <a:gd name="T23" fmla="*/ 9 h 26"/>
                    <a:gd name="T24" fmla="*/ 3 w 44"/>
                    <a:gd name="T25" fmla="*/ 1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26">
                      <a:moveTo>
                        <a:pt x="3" y="16"/>
                      </a:moveTo>
                      <a:lnTo>
                        <a:pt x="10" y="26"/>
                      </a:lnTo>
                      <a:lnTo>
                        <a:pt x="19" y="26"/>
                      </a:lnTo>
                      <a:lnTo>
                        <a:pt x="25" y="21"/>
                      </a:lnTo>
                      <a:lnTo>
                        <a:pt x="33" y="20"/>
                      </a:lnTo>
                      <a:lnTo>
                        <a:pt x="39" y="26"/>
                      </a:lnTo>
                      <a:lnTo>
                        <a:pt x="44" y="26"/>
                      </a:lnTo>
                      <a:lnTo>
                        <a:pt x="44" y="16"/>
                      </a:lnTo>
                      <a:lnTo>
                        <a:pt x="41" y="5"/>
                      </a:lnTo>
                      <a:lnTo>
                        <a:pt x="25" y="0"/>
                      </a:lnTo>
                      <a:lnTo>
                        <a:pt x="0" y="0"/>
                      </a:lnTo>
                      <a:lnTo>
                        <a:pt x="19" y="9"/>
                      </a:lnTo>
                      <a:lnTo>
                        <a:pt x="3" y="16"/>
                      </a:lnTo>
                      <a:close/>
                    </a:path>
                  </a:pathLst>
                </a:custGeom>
                <a:solidFill>
                  <a:srgbClr val="603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1" name="Freeform 130"/>
                <p:cNvSpPr>
                  <a:spLocks/>
                </p:cNvSpPr>
                <p:nvPr/>
              </p:nvSpPr>
              <p:spPr bwMode="auto">
                <a:xfrm>
                  <a:off x="6980" y="1841"/>
                  <a:ext cx="42" cy="24"/>
                </a:xfrm>
                <a:custGeom>
                  <a:avLst/>
                  <a:gdLst>
                    <a:gd name="T0" fmla="*/ 0 w 85"/>
                    <a:gd name="T1" fmla="*/ 29 h 47"/>
                    <a:gd name="T2" fmla="*/ 9 w 85"/>
                    <a:gd name="T3" fmla="*/ 34 h 47"/>
                    <a:gd name="T4" fmla="*/ 29 w 85"/>
                    <a:gd name="T5" fmla="*/ 32 h 47"/>
                    <a:gd name="T6" fmla="*/ 33 w 85"/>
                    <a:gd name="T7" fmla="*/ 27 h 47"/>
                    <a:gd name="T8" fmla="*/ 46 w 85"/>
                    <a:gd name="T9" fmla="*/ 24 h 47"/>
                    <a:gd name="T10" fmla="*/ 55 w 85"/>
                    <a:gd name="T11" fmla="*/ 27 h 47"/>
                    <a:gd name="T12" fmla="*/ 56 w 85"/>
                    <a:gd name="T13" fmla="*/ 29 h 47"/>
                    <a:gd name="T14" fmla="*/ 67 w 85"/>
                    <a:gd name="T15" fmla="*/ 28 h 47"/>
                    <a:gd name="T16" fmla="*/ 71 w 85"/>
                    <a:gd name="T17" fmla="*/ 23 h 47"/>
                    <a:gd name="T18" fmla="*/ 70 w 85"/>
                    <a:gd name="T19" fmla="*/ 13 h 47"/>
                    <a:gd name="T20" fmla="*/ 67 w 85"/>
                    <a:gd name="T21" fmla="*/ 3 h 47"/>
                    <a:gd name="T22" fmla="*/ 65 w 85"/>
                    <a:gd name="T23" fmla="*/ 0 h 47"/>
                    <a:gd name="T24" fmla="*/ 73 w 85"/>
                    <a:gd name="T25" fmla="*/ 7 h 47"/>
                    <a:gd name="T26" fmla="*/ 76 w 85"/>
                    <a:gd name="T27" fmla="*/ 13 h 47"/>
                    <a:gd name="T28" fmla="*/ 77 w 85"/>
                    <a:gd name="T29" fmla="*/ 21 h 47"/>
                    <a:gd name="T30" fmla="*/ 85 w 85"/>
                    <a:gd name="T31" fmla="*/ 29 h 47"/>
                    <a:gd name="T32" fmla="*/ 77 w 85"/>
                    <a:gd name="T33" fmla="*/ 29 h 47"/>
                    <a:gd name="T34" fmla="*/ 63 w 85"/>
                    <a:gd name="T35" fmla="*/ 35 h 47"/>
                    <a:gd name="T36" fmla="*/ 51 w 85"/>
                    <a:gd name="T37" fmla="*/ 44 h 47"/>
                    <a:gd name="T38" fmla="*/ 36 w 85"/>
                    <a:gd name="T39" fmla="*/ 45 h 47"/>
                    <a:gd name="T40" fmla="*/ 31 w 85"/>
                    <a:gd name="T41" fmla="*/ 47 h 47"/>
                    <a:gd name="T42" fmla="*/ 23 w 85"/>
                    <a:gd name="T43" fmla="*/ 40 h 47"/>
                    <a:gd name="T44" fmla="*/ 14 w 85"/>
                    <a:gd name="T45" fmla="*/ 39 h 47"/>
                    <a:gd name="T46" fmla="*/ 0 w 85"/>
                    <a:gd name="T47" fmla="*/ 29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5" h="47">
                      <a:moveTo>
                        <a:pt x="0" y="29"/>
                      </a:moveTo>
                      <a:lnTo>
                        <a:pt x="9" y="34"/>
                      </a:lnTo>
                      <a:lnTo>
                        <a:pt x="29" y="32"/>
                      </a:lnTo>
                      <a:lnTo>
                        <a:pt x="33" y="27"/>
                      </a:lnTo>
                      <a:lnTo>
                        <a:pt x="46" y="24"/>
                      </a:lnTo>
                      <a:lnTo>
                        <a:pt x="55" y="27"/>
                      </a:lnTo>
                      <a:lnTo>
                        <a:pt x="56" y="29"/>
                      </a:lnTo>
                      <a:lnTo>
                        <a:pt x="67" y="28"/>
                      </a:lnTo>
                      <a:lnTo>
                        <a:pt x="71" y="23"/>
                      </a:lnTo>
                      <a:lnTo>
                        <a:pt x="70" y="13"/>
                      </a:lnTo>
                      <a:lnTo>
                        <a:pt x="67" y="3"/>
                      </a:lnTo>
                      <a:lnTo>
                        <a:pt x="65" y="0"/>
                      </a:lnTo>
                      <a:lnTo>
                        <a:pt x="73" y="7"/>
                      </a:lnTo>
                      <a:lnTo>
                        <a:pt x="76" y="13"/>
                      </a:lnTo>
                      <a:lnTo>
                        <a:pt x="77" y="21"/>
                      </a:lnTo>
                      <a:lnTo>
                        <a:pt x="85" y="29"/>
                      </a:lnTo>
                      <a:lnTo>
                        <a:pt x="77" y="29"/>
                      </a:lnTo>
                      <a:lnTo>
                        <a:pt x="63" y="35"/>
                      </a:lnTo>
                      <a:lnTo>
                        <a:pt x="51" y="44"/>
                      </a:lnTo>
                      <a:lnTo>
                        <a:pt x="36" y="45"/>
                      </a:lnTo>
                      <a:lnTo>
                        <a:pt x="31" y="47"/>
                      </a:lnTo>
                      <a:lnTo>
                        <a:pt x="23" y="40"/>
                      </a:lnTo>
                      <a:lnTo>
                        <a:pt x="14" y="39"/>
                      </a:lnTo>
                      <a:lnTo>
                        <a:pt x="0" y="29"/>
                      </a:lnTo>
                      <a:close/>
                    </a:path>
                  </a:pathLst>
                </a:custGeom>
                <a:solidFill>
                  <a:srgbClr val="603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2" name="Freeform 131"/>
                <p:cNvSpPr>
                  <a:spLocks/>
                </p:cNvSpPr>
                <p:nvPr/>
              </p:nvSpPr>
              <p:spPr bwMode="auto">
                <a:xfrm>
                  <a:off x="6983" y="1878"/>
                  <a:ext cx="43" cy="12"/>
                </a:xfrm>
                <a:custGeom>
                  <a:avLst/>
                  <a:gdLst>
                    <a:gd name="T0" fmla="*/ 0 w 86"/>
                    <a:gd name="T1" fmla="*/ 3 h 23"/>
                    <a:gd name="T2" fmla="*/ 5 w 86"/>
                    <a:gd name="T3" fmla="*/ 10 h 23"/>
                    <a:gd name="T4" fmla="*/ 15 w 86"/>
                    <a:gd name="T5" fmla="*/ 1 h 23"/>
                    <a:gd name="T6" fmla="*/ 22 w 86"/>
                    <a:gd name="T7" fmla="*/ 3 h 23"/>
                    <a:gd name="T8" fmla="*/ 30 w 86"/>
                    <a:gd name="T9" fmla="*/ 0 h 23"/>
                    <a:gd name="T10" fmla="*/ 36 w 86"/>
                    <a:gd name="T11" fmla="*/ 1 h 23"/>
                    <a:gd name="T12" fmla="*/ 40 w 86"/>
                    <a:gd name="T13" fmla="*/ 5 h 23"/>
                    <a:gd name="T14" fmla="*/ 56 w 86"/>
                    <a:gd name="T15" fmla="*/ 7 h 23"/>
                    <a:gd name="T16" fmla="*/ 70 w 86"/>
                    <a:gd name="T17" fmla="*/ 9 h 23"/>
                    <a:gd name="T18" fmla="*/ 83 w 86"/>
                    <a:gd name="T19" fmla="*/ 7 h 23"/>
                    <a:gd name="T20" fmla="*/ 84 w 86"/>
                    <a:gd name="T21" fmla="*/ 6 h 23"/>
                    <a:gd name="T22" fmla="*/ 86 w 86"/>
                    <a:gd name="T23" fmla="*/ 9 h 23"/>
                    <a:gd name="T24" fmla="*/ 73 w 86"/>
                    <a:gd name="T25" fmla="*/ 10 h 23"/>
                    <a:gd name="T26" fmla="*/ 58 w 86"/>
                    <a:gd name="T27" fmla="*/ 10 h 23"/>
                    <a:gd name="T28" fmla="*/ 46 w 86"/>
                    <a:gd name="T29" fmla="*/ 14 h 23"/>
                    <a:gd name="T30" fmla="*/ 37 w 86"/>
                    <a:gd name="T31" fmla="*/ 17 h 23"/>
                    <a:gd name="T32" fmla="*/ 29 w 86"/>
                    <a:gd name="T33" fmla="*/ 23 h 23"/>
                    <a:gd name="T34" fmla="*/ 21 w 86"/>
                    <a:gd name="T35" fmla="*/ 17 h 23"/>
                    <a:gd name="T36" fmla="*/ 15 w 86"/>
                    <a:gd name="T37" fmla="*/ 13 h 23"/>
                    <a:gd name="T38" fmla="*/ 0 w 86"/>
                    <a:gd name="T39" fmla="*/ 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6" h="23">
                      <a:moveTo>
                        <a:pt x="0" y="3"/>
                      </a:moveTo>
                      <a:lnTo>
                        <a:pt x="5" y="10"/>
                      </a:lnTo>
                      <a:lnTo>
                        <a:pt x="15" y="1"/>
                      </a:lnTo>
                      <a:lnTo>
                        <a:pt x="22" y="3"/>
                      </a:lnTo>
                      <a:lnTo>
                        <a:pt x="30" y="0"/>
                      </a:lnTo>
                      <a:lnTo>
                        <a:pt x="36" y="1"/>
                      </a:lnTo>
                      <a:lnTo>
                        <a:pt x="40" y="5"/>
                      </a:lnTo>
                      <a:lnTo>
                        <a:pt x="56" y="7"/>
                      </a:lnTo>
                      <a:lnTo>
                        <a:pt x="70" y="9"/>
                      </a:lnTo>
                      <a:lnTo>
                        <a:pt x="83" y="7"/>
                      </a:lnTo>
                      <a:lnTo>
                        <a:pt x="84" y="6"/>
                      </a:lnTo>
                      <a:lnTo>
                        <a:pt x="86" y="9"/>
                      </a:lnTo>
                      <a:lnTo>
                        <a:pt x="73" y="10"/>
                      </a:lnTo>
                      <a:lnTo>
                        <a:pt x="58" y="10"/>
                      </a:lnTo>
                      <a:lnTo>
                        <a:pt x="46" y="14"/>
                      </a:lnTo>
                      <a:lnTo>
                        <a:pt x="37" y="17"/>
                      </a:lnTo>
                      <a:lnTo>
                        <a:pt x="29" y="23"/>
                      </a:lnTo>
                      <a:lnTo>
                        <a:pt x="21" y="17"/>
                      </a:lnTo>
                      <a:lnTo>
                        <a:pt x="15" y="13"/>
                      </a:lnTo>
                      <a:lnTo>
                        <a:pt x="0" y="3"/>
                      </a:lnTo>
                      <a:close/>
                    </a:path>
                  </a:pathLst>
                </a:custGeom>
                <a:solidFill>
                  <a:srgbClr val="603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3" name="Freeform 132"/>
                <p:cNvSpPr>
                  <a:spLocks/>
                </p:cNvSpPr>
                <p:nvPr/>
              </p:nvSpPr>
              <p:spPr bwMode="auto">
                <a:xfrm>
                  <a:off x="7012" y="1713"/>
                  <a:ext cx="123" cy="210"/>
                </a:xfrm>
                <a:custGeom>
                  <a:avLst/>
                  <a:gdLst>
                    <a:gd name="T0" fmla="*/ 21 w 246"/>
                    <a:gd name="T1" fmla="*/ 209 h 420"/>
                    <a:gd name="T2" fmla="*/ 30 w 246"/>
                    <a:gd name="T3" fmla="*/ 192 h 420"/>
                    <a:gd name="T4" fmla="*/ 16 w 246"/>
                    <a:gd name="T5" fmla="*/ 179 h 420"/>
                    <a:gd name="T6" fmla="*/ 51 w 246"/>
                    <a:gd name="T7" fmla="*/ 171 h 420"/>
                    <a:gd name="T8" fmla="*/ 51 w 246"/>
                    <a:gd name="T9" fmla="*/ 157 h 420"/>
                    <a:gd name="T10" fmla="*/ 83 w 246"/>
                    <a:gd name="T11" fmla="*/ 155 h 420"/>
                    <a:gd name="T12" fmla="*/ 53 w 246"/>
                    <a:gd name="T13" fmla="*/ 149 h 420"/>
                    <a:gd name="T14" fmla="*/ 68 w 246"/>
                    <a:gd name="T15" fmla="*/ 137 h 420"/>
                    <a:gd name="T16" fmla="*/ 45 w 246"/>
                    <a:gd name="T17" fmla="*/ 122 h 420"/>
                    <a:gd name="T18" fmla="*/ 45 w 246"/>
                    <a:gd name="T19" fmla="*/ 90 h 420"/>
                    <a:gd name="T20" fmla="*/ 47 w 246"/>
                    <a:gd name="T21" fmla="*/ 42 h 420"/>
                    <a:gd name="T22" fmla="*/ 68 w 246"/>
                    <a:gd name="T23" fmla="*/ 30 h 420"/>
                    <a:gd name="T24" fmla="*/ 109 w 246"/>
                    <a:gd name="T25" fmla="*/ 117 h 420"/>
                    <a:gd name="T26" fmla="*/ 139 w 246"/>
                    <a:gd name="T27" fmla="*/ 199 h 420"/>
                    <a:gd name="T28" fmla="*/ 164 w 246"/>
                    <a:gd name="T29" fmla="*/ 217 h 420"/>
                    <a:gd name="T30" fmla="*/ 179 w 246"/>
                    <a:gd name="T31" fmla="*/ 149 h 420"/>
                    <a:gd name="T32" fmla="*/ 219 w 246"/>
                    <a:gd name="T33" fmla="*/ 110 h 420"/>
                    <a:gd name="T34" fmla="*/ 246 w 246"/>
                    <a:gd name="T35" fmla="*/ 168 h 420"/>
                    <a:gd name="T36" fmla="*/ 229 w 246"/>
                    <a:gd name="T37" fmla="*/ 239 h 420"/>
                    <a:gd name="T38" fmla="*/ 209 w 246"/>
                    <a:gd name="T39" fmla="*/ 269 h 420"/>
                    <a:gd name="T40" fmla="*/ 186 w 246"/>
                    <a:gd name="T41" fmla="*/ 270 h 420"/>
                    <a:gd name="T42" fmla="*/ 178 w 246"/>
                    <a:gd name="T43" fmla="*/ 288 h 420"/>
                    <a:gd name="T44" fmla="*/ 192 w 246"/>
                    <a:gd name="T45" fmla="*/ 306 h 420"/>
                    <a:gd name="T46" fmla="*/ 192 w 246"/>
                    <a:gd name="T47" fmla="*/ 322 h 420"/>
                    <a:gd name="T48" fmla="*/ 206 w 246"/>
                    <a:gd name="T49" fmla="*/ 326 h 420"/>
                    <a:gd name="T50" fmla="*/ 150 w 246"/>
                    <a:gd name="T51" fmla="*/ 420 h 420"/>
                    <a:gd name="T52" fmla="*/ 173 w 246"/>
                    <a:gd name="T53" fmla="*/ 351 h 420"/>
                    <a:gd name="T54" fmla="*/ 158 w 246"/>
                    <a:gd name="T55" fmla="*/ 306 h 420"/>
                    <a:gd name="T56" fmla="*/ 122 w 246"/>
                    <a:gd name="T57" fmla="*/ 343 h 420"/>
                    <a:gd name="T58" fmla="*/ 98 w 246"/>
                    <a:gd name="T59" fmla="*/ 381 h 420"/>
                    <a:gd name="T60" fmla="*/ 58 w 246"/>
                    <a:gd name="T61" fmla="*/ 364 h 420"/>
                    <a:gd name="T62" fmla="*/ 74 w 246"/>
                    <a:gd name="T63" fmla="*/ 347 h 420"/>
                    <a:gd name="T64" fmla="*/ 64 w 246"/>
                    <a:gd name="T65" fmla="*/ 320 h 420"/>
                    <a:gd name="T66" fmla="*/ 90 w 246"/>
                    <a:gd name="T67" fmla="*/ 312 h 420"/>
                    <a:gd name="T68" fmla="*/ 86 w 246"/>
                    <a:gd name="T69" fmla="*/ 283 h 420"/>
                    <a:gd name="T70" fmla="*/ 78 w 246"/>
                    <a:gd name="T71" fmla="*/ 260 h 420"/>
                    <a:gd name="T72" fmla="*/ 46 w 246"/>
                    <a:gd name="T73" fmla="*/ 252 h 420"/>
                    <a:gd name="T74" fmla="*/ 86 w 246"/>
                    <a:gd name="T75" fmla="*/ 232 h 420"/>
                    <a:gd name="T76" fmla="*/ 103 w 246"/>
                    <a:gd name="T77" fmla="*/ 214 h 420"/>
                    <a:gd name="T78" fmla="*/ 108 w 246"/>
                    <a:gd name="T79" fmla="*/ 171 h 420"/>
                    <a:gd name="T80" fmla="*/ 85 w 246"/>
                    <a:gd name="T81" fmla="*/ 184 h 420"/>
                    <a:gd name="T82" fmla="*/ 51 w 246"/>
                    <a:gd name="T83" fmla="*/ 199 h 420"/>
                    <a:gd name="T84" fmla="*/ 34 w 246"/>
                    <a:gd name="T85" fmla="*/ 218 h 420"/>
                    <a:gd name="T86" fmla="*/ 0 w 246"/>
                    <a:gd name="T87" fmla="*/ 205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46" h="420">
                      <a:moveTo>
                        <a:pt x="0" y="205"/>
                      </a:moveTo>
                      <a:lnTo>
                        <a:pt x="9" y="209"/>
                      </a:lnTo>
                      <a:lnTo>
                        <a:pt x="21" y="209"/>
                      </a:lnTo>
                      <a:lnTo>
                        <a:pt x="34" y="203"/>
                      </a:lnTo>
                      <a:lnTo>
                        <a:pt x="37" y="196"/>
                      </a:lnTo>
                      <a:lnTo>
                        <a:pt x="30" y="192"/>
                      </a:lnTo>
                      <a:lnTo>
                        <a:pt x="16" y="190"/>
                      </a:lnTo>
                      <a:lnTo>
                        <a:pt x="16" y="184"/>
                      </a:lnTo>
                      <a:lnTo>
                        <a:pt x="16" y="179"/>
                      </a:lnTo>
                      <a:lnTo>
                        <a:pt x="37" y="175"/>
                      </a:lnTo>
                      <a:lnTo>
                        <a:pt x="37" y="172"/>
                      </a:lnTo>
                      <a:lnTo>
                        <a:pt x="51" y="171"/>
                      </a:lnTo>
                      <a:lnTo>
                        <a:pt x="46" y="167"/>
                      </a:lnTo>
                      <a:lnTo>
                        <a:pt x="44" y="161"/>
                      </a:lnTo>
                      <a:lnTo>
                        <a:pt x="51" y="157"/>
                      </a:lnTo>
                      <a:lnTo>
                        <a:pt x="66" y="160"/>
                      </a:lnTo>
                      <a:lnTo>
                        <a:pt x="68" y="156"/>
                      </a:lnTo>
                      <a:lnTo>
                        <a:pt x="83" y="155"/>
                      </a:lnTo>
                      <a:lnTo>
                        <a:pt x="71" y="151"/>
                      </a:lnTo>
                      <a:lnTo>
                        <a:pt x="58" y="151"/>
                      </a:lnTo>
                      <a:lnTo>
                        <a:pt x="53" y="149"/>
                      </a:lnTo>
                      <a:lnTo>
                        <a:pt x="59" y="143"/>
                      </a:lnTo>
                      <a:lnTo>
                        <a:pt x="67" y="139"/>
                      </a:lnTo>
                      <a:lnTo>
                        <a:pt x="68" y="137"/>
                      </a:lnTo>
                      <a:lnTo>
                        <a:pt x="54" y="124"/>
                      </a:lnTo>
                      <a:lnTo>
                        <a:pt x="44" y="124"/>
                      </a:lnTo>
                      <a:lnTo>
                        <a:pt x="45" y="122"/>
                      </a:lnTo>
                      <a:lnTo>
                        <a:pt x="54" y="117"/>
                      </a:lnTo>
                      <a:lnTo>
                        <a:pt x="43" y="106"/>
                      </a:lnTo>
                      <a:lnTo>
                        <a:pt x="45" y="90"/>
                      </a:lnTo>
                      <a:lnTo>
                        <a:pt x="66" y="85"/>
                      </a:lnTo>
                      <a:lnTo>
                        <a:pt x="48" y="70"/>
                      </a:lnTo>
                      <a:lnTo>
                        <a:pt x="47" y="42"/>
                      </a:lnTo>
                      <a:lnTo>
                        <a:pt x="48" y="6"/>
                      </a:lnTo>
                      <a:lnTo>
                        <a:pt x="66" y="0"/>
                      </a:lnTo>
                      <a:lnTo>
                        <a:pt x="68" y="30"/>
                      </a:lnTo>
                      <a:lnTo>
                        <a:pt x="78" y="64"/>
                      </a:lnTo>
                      <a:lnTo>
                        <a:pt x="102" y="97"/>
                      </a:lnTo>
                      <a:lnTo>
                        <a:pt x="109" y="117"/>
                      </a:lnTo>
                      <a:lnTo>
                        <a:pt x="133" y="155"/>
                      </a:lnTo>
                      <a:lnTo>
                        <a:pt x="140" y="175"/>
                      </a:lnTo>
                      <a:lnTo>
                        <a:pt x="139" y="199"/>
                      </a:lnTo>
                      <a:lnTo>
                        <a:pt x="137" y="207"/>
                      </a:lnTo>
                      <a:lnTo>
                        <a:pt x="147" y="221"/>
                      </a:lnTo>
                      <a:lnTo>
                        <a:pt x="164" y="217"/>
                      </a:lnTo>
                      <a:lnTo>
                        <a:pt x="178" y="193"/>
                      </a:lnTo>
                      <a:lnTo>
                        <a:pt x="179" y="167"/>
                      </a:lnTo>
                      <a:lnTo>
                        <a:pt x="179" y="149"/>
                      </a:lnTo>
                      <a:lnTo>
                        <a:pt x="189" y="123"/>
                      </a:lnTo>
                      <a:lnTo>
                        <a:pt x="205" y="113"/>
                      </a:lnTo>
                      <a:lnTo>
                        <a:pt x="219" y="110"/>
                      </a:lnTo>
                      <a:lnTo>
                        <a:pt x="234" y="120"/>
                      </a:lnTo>
                      <a:lnTo>
                        <a:pt x="238" y="137"/>
                      </a:lnTo>
                      <a:lnTo>
                        <a:pt x="246" y="168"/>
                      </a:lnTo>
                      <a:lnTo>
                        <a:pt x="244" y="196"/>
                      </a:lnTo>
                      <a:lnTo>
                        <a:pt x="236" y="229"/>
                      </a:lnTo>
                      <a:lnTo>
                        <a:pt x="229" y="239"/>
                      </a:lnTo>
                      <a:lnTo>
                        <a:pt x="226" y="248"/>
                      </a:lnTo>
                      <a:lnTo>
                        <a:pt x="220" y="254"/>
                      </a:lnTo>
                      <a:lnTo>
                        <a:pt x="209" y="269"/>
                      </a:lnTo>
                      <a:lnTo>
                        <a:pt x="203" y="275"/>
                      </a:lnTo>
                      <a:lnTo>
                        <a:pt x="190" y="275"/>
                      </a:lnTo>
                      <a:lnTo>
                        <a:pt x="186" y="270"/>
                      </a:lnTo>
                      <a:lnTo>
                        <a:pt x="180" y="268"/>
                      </a:lnTo>
                      <a:lnTo>
                        <a:pt x="180" y="281"/>
                      </a:lnTo>
                      <a:lnTo>
                        <a:pt x="178" y="288"/>
                      </a:lnTo>
                      <a:lnTo>
                        <a:pt x="181" y="295"/>
                      </a:lnTo>
                      <a:lnTo>
                        <a:pt x="192" y="293"/>
                      </a:lnTo>
                      <a:lnTo>
                        <a:pt x="192" y="306"/>
                      </a:lnTo>
                      <a:lnTo>
                        <a:pt x="193" y="306"/>
                      </a:lnTo>
                      <a:lnTo>
                        <a:pt x="192" y="315"/>
                      </a:lnTo>
                      <a:lnTo>
                        <a:pt x="192" y="322"/>
                      </a:lnTo>
                      <a:lnTo>
                        <a:pt x="202" y="323"/>
                      </a:lnTo>
                      <a:lnTo>
                        <a:pt x="206" y="311"/>
                      </a:lnTo>
                      <a:lnTo>
                        <a:pt x="206" y="326"/>
                      </a:lnTo>
                      <a:lnTo>
                        <a:pt x="209" y="339"/>
                      </a:lnTo>
                      <a:lnTo>
                        <a:pt x="173" y="394"/>
                      </a:lnTo>
                      <a:lnTo>
                        <a:pt x="150" y="420"/>
                      </a:lnTo>
                      <a:lnTo>
                        <a:pt x="126" y="418"/>
                      </a:lnTo>
                      <a:lnTo>
                        <a:pt x="159" y="378"/>
                      </a:lnTo>
                      <a:lnTo>
                        <a:pt x="173" y="351"/>
                      </a:lnTo>
                      <a:lnTo>
                        <a:pt x="174" y="331"/>
                      </a:lnTo>
                      <a:lnTo>
                        <a:pt x="171" y="309"/>
                      </a:lnTo>
                      <a:lnTo>
                        <a:pt x="158" y="306"/>
                      </a:lnTo>
                      <a:lnTo>
                        <a:pt x="141" y="310"/>
                      </a:lnTo>
                      <a:lnTo>
                        <a:pt x="130" y="322"/>
                      </a:lnTo>
                      <a:lnTo>
                        <a:pt x="122" y="343"/>
                      </a:lnTo>
                      <a:lnTo>
                        <a:pt x="109" y="367"/>
                      </a:lnTo>
                      <a:lnTo>
                        <a:pt x="106" y="377"/>
                      </a:lnTo>
                      <a:lnTo>
                        <a:pt x="98" y="381"/>
                      </a:lnTo>
                      <a:lnTo>
                        <a:pt x="71" y="385"/>
                      </a:lnTo>
                      <a:lnTo>
                        <a:pt x="67" y="373"/>
                      </a:lnTo>
                      <a:lnTo>
                        <a:pt x="58" y="364"/>
                      </a:lnTo>
                      <a:lnTo>
                        <a:pt x="58" y="351"/>
                      </a:lnTo>
                      <a:lnTo>
                        <a:pt x="60" y="348"/>
                      </a:lnTo>
                      <a:lnTo>
                        <a:pt x="74" y="347"/>
                      </a:lnTo>
                      <a:lnTo>
                        <a:pt x="64" y="340"/>
                      </a:lnTo>
                      <a:lnTo>
                        <a:pt x="68" y="330"/>
                      </a:lnTo>
                      <a:lnTo>
                        <a:pt x="64" y="320"/>
                      </a:lnTo>
                      <a:lnTo>
                        <a:pt x="74" y="311"/>
                      </a:lnTo>
                      <a:lnTo>
                        <a:pt x="82" y="310"/>
                      </a:lnTo>
                      <a:lnTo>
                        <a:pt x="90" y="312"/>
                      </a:lnTo>
                      <a:lnTo>
                        <a:pt x="85" y="302"/>
                      </a:lnTo>
                      <a:lnTo>
                        <a:pt x="86" y="293"/>
                      </a:lnTo>
                      <a:lnTo>
                        <a:pt x="86" y="283"/>
                      </a:lnTo>
                      <a:lnTo>
                        <a:pt x="99" y="278"/>
                      </a:lnTo>
                      <a:lnTo>
                        <a:pt x="82" y="271"/>
                      </a:lnTo>
                      <a:lnTo>
                        <a:pt x="78" y="260"/>
                      </a:lnTo>
                      <a:lnTo>
                        <a:pt x="71" y="250"/>
                      </a:lnTo>
                      <a:lnTo>
                        <a:pt x="60" y="254"/>
                      </a:lnTo>
                      <a:lnTo>
                        <a:pt x="46" y="252"/>
                      </a:lnTo>
                      <a:lnTo>
                        <a:pt x="61" y="247"/>
                      </a:lnTo>
                      <a:lnTo>
                        <a:pt x="74" y="236"/>
                      </a:lnTo>
                      <a:lnTo>
                        <a:pt x="86" y="232"/>
                      </a:lnTo>
                      <a:lnTo>
                        <a:pt x="99" y="232"/>
                      </a:lnTo>
                      <a:lnTo>
                        <a:pt x="92" y="219"/>
                      </a:lnTo>
                      <a:lnTo>
                        <a:pt x="103" y="214"/>
                      </a:lnTo>
                      <a:lnTo>
                        <a:pt x="100" y="201"/>
                      </a:lnTo>
                      <a:lnTo>
                        <a:pt x="111" y="193"/>
                      </a:lnTo>
                      <a:lnTo>
                        <a:pt x="108" y="171"/>
                      </a:lnTo>
                      <a:lnTo>
                        <a:pt x="103" y="156"/>
                      </a:lnTo>
                      <a:lnTo>
                        <a:pt x="93" y="167"/>
                      </a:lnTo>
                      <a:lnTo>
                        <a:pt x="85" y="184"/>
                      </a:lnTo>
                      <a:lnTo>
                        <a:pt x="75" y="195"/>
                      </a:lnTo>
                      <a:lnTo>
                        <a:pt x="64" y="206"/>
                      </a:lnTo>
                      <a:lnTo>
                        <a:pt x="51" y="199"/>
                      </a:lnTo>
                      <a:lnTo>
                        <a:pt x="47" y="195"/>
                      </a:lnTo>
                      <a:lnTo>
                        <a:pt x="42" y="208"/>
                      </a:lnTo>
                      <a:lnTo>
                        <a:pt x="34" y="218"/>
                      </a:lnTo>
                      <a:lnTo>
                        <a:pt x="14" y="221"/>
                      </a:lnTo>
                      <a:lnTo>
                        <a:pt x="0" y="219"/>
                      </a:lnTo>
                      <a:lnTo>
                        <a:pt x="0" y="205"/>
                      </a:lnTo>
                      <a:close/>
                    </a:path>
                  </a:pathLst>
                </a:custGeom>
                <a:solidFill>
                  <a:srgbClr val="804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4" name="Freeform 133"/>
                <p:cNvSpPr>
                  <a:spLocks/>
                </p:cNvSpPr>
                <p:nvPr/>
              </p:nvSpPr>
              <p:spPr bwMode="auto">
                <a:xfrm>
                  <a:off x="6969" y="1817"/>
                  <a:ext cx="15" cy="18"/>
                </a:xfrm>
                <a:custGeom>
                  <a:avLst/>
                  <a:gdLst>
                    <a:gd name="T0" fmla="*/ 0 w 31"/>
                    <a:gd name="T1" fmla="*/ 9 h 37"/>
                    <a:gd name="T2" fmla="*/ 7 w 31"/>
                    <a:gd name="T3" fmla="*/ 10 h 37"/>
                    <a:gd name="T4" fmla="*/ 16 w 31"/>
                    <a:gd name="T5" fmla="*/ 9 h 37"/>
                    <a:gd name="T6" fmla="*/ 21 w 31"/>
                    <a:gd name="T7" fmla="*/ 6 h 37"/>
                    <a:gd name="T8" fmla="*/ 23 w 31"/>
                    <a:gd name="T9" fmla="*/ 0 h 37"/>
                    <a:gd name="T10" fmla="*/ 31 w 31"/>
                    <a:gd name="T11" fmla="*/ 1 h 37"/>
                    <a:gd name="T12" fmla="*/ 27 w 31"/>
                    <a:gd name="T13" fmla="*/ 14 h 37"/>
                    <a:gd name="T14" fmla="*/ 27 w 31"/>
                    <a:gd name="T15" fmla="*/ 20 h 37"/>
                    <a:gd name="T16" fmla="*/ 27 w 31"/>
                    <a:gd name="T17" fmla="*/ 31 h 37"/>
                    <a:gd name="T18" fmla="*/ 23 w 31"/>
                    <a:gd name="T19" fmla="*/ 37 h 37"/>
                    <a:gd name="T20" fmla="*/ 20 w 31"/>
                    <a:gd name="T21" fmla="*/ 37 h 37"/>
                    <a:gd name="T22" fmla="*/ 16 w 31"/>
                    <a:gd name="T23" fmla="*/ 32 h 37"/>
                    <a:gd name="T24" fmla="*/ 12 w 31"/>
                    <a:gd name="T25" fmla="*/ 29 h 37"/>
                    <a:gd name="T26" fmla="*/ 20 w 31"/>
                    <a:gd name="T27" fmla="*/ 25 h 37"/>
                    <a:gd name="T28" fmla="*/ 18 w 31"/>
                    <a:gd name="T29" fmla="*/ 20 h 37"/>
                    <a:gd name="T30" fmla="*/ 5 w 31"/>
                    <a:gd name="T31" fmla="*/ 20 h 37"/>
                    <a:gd name="T32" fmla="*/ 0 w 31"/>
                    <a:gd name="T33" fmla="*/ 9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 h="37">
                      <a:moveTo>
                        <a:pt x="0" y="9"/>
                      </a:moveTo>
                      <a:lnTo>
                        <a:pt x="7" y="10"/>
                      </a:lnTo>
                      <a:lnTo>
                        <a:pt x="16" y="9"/>
                      </a:lnTo>
                      <a:lnTo>
                        <a:pt x="21" y="6"/>
                      </a:lnTo>
                      <a:lnTo>
                        <a:pt x="23" y="0"/>
                      </a:lnTo>
                      <a:lnTo>
                        <a:pt x="31" y="1"/>
                      </a:lnTo>
                      <a:lnTo>
                        <a:pt x="27" y="14"/>
                      </a:lnTo>
                      <a:lnTo>
                        <a:pt x="27" y="20"/>
                      </a:lnTo>
                      <a:lnTo>
                        <a:pt x="27" y="31"/>
                      </a:lnTo>
                      <a:lnTo>
                        <a:pt x="23" y="37"/>
                      </a:lnTo>
                      <a:lnTo>
                        <a:pt x="20" y="37"/>
                      </a:lnTo>
                      <a:lnTo>
                        <a:pt x="16" y="32"/>
                      </a:lnTo>
                      <a:lnTo>
                        <a:pt x="12" y="29"/>
                      </a:lnTo>
                      <a:lnTo>
                        <a:pt x="20" y="25"/>
                      </a:lnTo>
                      <a:lnTo>
                        <a:pt x="18" y="20"/>
                      </a:lnTo>
                      <a:lnTo>
                        <a:pt x="5" y="20"/>
                      </a:lnTo>
                      <a:lnTo>
                        <a:pt x="0" y="9"/>
                      </a:lnTo>
                      <a:close/>
                    </a:path>
                  </a:pathLst>
                </a:custGeom>
                <a:solidFill>
                  <a:srgbClr val="804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5" name="Freeform 134"/>
                <p:cNvSpPr>
                  <a:spLocks/>
                </p:cNvSpPr>
                <p:nvPr/>
              </p:nvSpPr>
              <p:spPr bwMode="auto">
                <a:xfrm>
                  <a:off x="6991" y="1884"/>
                  <a:ext cx="37" cy="19"/>
                </a:xfrm>
                <a:custGeom>
                  <a:avLst/>
                  <a:gdLst>
                    <a:gd name="T0" fmla="*/ 0 w 73"/>
                    <a:gd name="T1" fmla="*/ 20 h 38"/>
                    <a:gd name="T2" fmla="*/ 13 w 73"/>
                    <a:gd name="T3" fmla="*/ 18 h 38"/>
                    <a:gd name="T4" fmla="*/ 23 w 73"/>
                    <a:gd name="T5" fmla="*/ 19 h 38"/>
                    <a:gd name="T6" fmla="*/ 32 w 73"/>
                    <a:gd name="T7" fmla="*/ 14 h 38"/>
                    <a:gd name="T8" fmla="*/ 47 w 73"/>
                    <a:gd name="T9" fmla="*/ 7 h 38"/>
                    <a:gd name="T10" fmla="*/ 52 w 73"/>
                    <a:gd name="T11" fmla="*/ 2 h 38"/>
                    <a:gd name="T12" fmla="*/ 64 w 73"/>
                    <a:gd name="T13" fmla="*/ 0 h 38"/>
                    <a:gd name="T14" fmla="*/ 72 w 73"/>
                    <a:gd name="T15" fmla="*/ 0 h 38"/>
                    <a:gd name="T16" fmla="*/ 73 w 73"/>
                    <a:gd name="T17" fmla="*/ 7 h 38"/>
                    <a:gd name="T18" fmla="*/ 64 w 73"/>
                    <a:gd name="T19" fmla="*/ 8 h 38"/>
                    <a:gd name="T20" fmla="*/ 54 w 73"/>
                    <a:gd name="T21" fmla="*/ 20 h 38"/>
                    <a:gd name="T22" fmla="*/ 45 w 73"/>
                    <a:gd name="T23" fmla="*/ 27 h 38"/>
                    <a:gd name="T24" fmla="*/ 41 w 73"/>
                    <a:gd name="T25" fmla="*/ 34 h 38"/>
                    <a:gd name="T26" fmla="*/ 37 w 73"/>
                    <a:gd name="T27" fmla="*/ 37 h 38"/>
                    <a:gd name="T28" fmla="*/ 20 w 73"/>
                    <a:gd name="T29" fmla="*/ 38 h 38"/>
                    <a:gd name="T30" fmla="*/ 9 w 73"/>
                    <a:gd name="T31" fmla="*/ 38 h 38"/>
                    <a:gd name="T32" fmla="*/ 6 w 73"/>
                    <a:gd name="T33" fmla="*/ 31 h 38"/>
                    <a:gd name="T34" fmla="*/ 0 w 73"/>
                    <a:gd name="T35" fmla="*/ 2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 h="38">
                      <a:moveTo>
                        <a:pt x="0" y="20"/>
                      </a:moveTo>
                      <a:lnTo>
                        <a:pt x="13" y="18"/>
                      </a:lnTo>
                      <a:lnTo>
                        <a:pt x="23" y="19"/>
                      </a:lnTo>
                      <a:lnTo>
                        <a:pt x="32" y="14"/>
                      </a:lnTo>
                      <a:lnTo>
                        <a:pt x="47" y="7"/>
                      </a:lnTo>
                      <a:lnTo>
                        <a:pt x="52" y="2"/>
                      </a:lnTo>
                      <a:lnTo>
                        <a:pt x="64" y="0"/>
                      </a:lnTo>
                      <a:lnTo>
                        <a:pt x="72" y="0"/>
                      </a:lnTo>
                      <a:lnTo>
                        <a:pt x="73" y="7"/>
                      </a:lnTo>
                      <a:lnTo>
                        <a:pt x="64" y="8"/>
                      </a:lnTo>
                      <a:lnTo>
                        <a:pt x="54" y="20"/>
                      </a:lnTo>
                      <a:lnTo>
                        <a:pt x="45" y="27"/>
                      </a:lnTo>
                      <a:lnTo>
                        <a:pt x="41" y="34"/>
                      </a:lnTo>
                      <a:lnTo>
                        <a:pt x="37" y="37"/>
                      </a:lnTo>
                      <a:lnTo>
                        <a:pt x="20" y="38"/>
                      </a:lnTo>
                      <a:lnTo>
                        <a:pt x="9" y="38"/>
                      </a:lnTo>
                      <a:lnTo>
                        <a:pt x="6" y="31"/>
                      </a:lnTo>
                      <a:lnTo>
                        <a:pt x="0" y="20"/>
                      </a:lnTo>
                      <a:close/>
                    </a:path>
                  </a:pathLst>
                </a:custGeom>
                <a:solidFill>
                  <a:srgbClr val="804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6" name="Freeform 135"/>
                <p:cNvSpPr>
                  <a:spLocks/>
                </p:cNvSpPr>
                <p:nvPr/>
              </p:nvSpPr>
              <p:spPr bwMode="auto">
                <a:xfrm>
                  <a:off x="7108" y="1792"/>
                  <a:ext cx="14" cy="30"/>
                </a:xfrm>
                <a:custGeom>
                  <a:avLst/>
                  <a:gdLst>
                    <a:gd name="T0" fmla="*/ 3 w 27"/>
                    <a:gd name="T1" fmla="*/ 0 h 59"/>
                    <a:gd name="T2" fmla="*/ 0 w 27"/>
                    <a:gd name="T3" fmla="*/ 12 h 59"/>
                    <a:gd name="T4" fmla="*/ 1 w 27"/>
                    <a:gd name="T5" fmla="*/ 25 h 59"/>
                    <a:gd name="T6" fmla="*/ 9 w 27"/>
                    <a:gd name="T7" fmla="*/ 34 h 59"/>
                    <a:gd name="T8" fmla="*/ 16 w 27"/>
                    <a:gd name="T9" fmla="*/ 34 h 59"/>
                    <a:gd name="T10" fmla="*/ 18 w 27"/>
                    <a:gd name="T11" fmla="*/ 44 h 59"/>
                    <a:gd name="T12" fmla="*/ 15 w 27"/>
                    <a:gd name="T13" fmla="*/ 59 h 59"/>
                    <a:gd name="T14" fmla="*/ 25 w 27"/>
                    <a:gd name="T15" fmla="*/ 58 h 59"/>
                    <a:gd name="T16" fmla="*/ 27 w 27"/>
                    <a:gd name="T17" fmla="*/ 46 h 59"/>
                    <a:gd name="T18" fmla="*/ 26 w 27"/>
                    <a:gd name="T19" fmla="*/ 31 h 59"/>
                    <a:gd name="T20" fmla="*/ 18 w 27"/>
                    <a:gd name="T21" fmla="*/ 23 h 59"/>
                    <a:gd name="T22" fmla="*/ 12 w 27"/>
                    <a:gd name="T23" fmla="*/ 23 h 59"/>
                    <a:gd name="T24" fmla="*/ 7 w 27"/>
                    <a:gd name="T25" fmla="*/ 18 h 59"/>
                    <a:gd name="T26" fmla="*/ 3 w 27"/>
                    <a:gd name="T27"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 h="59">
                      <a:moveTo>
                        <a:pt x="3" y="0"/>
                      </a:moveTo>
                      <a:lnTo>
                        <a:pt x="0" y="12"/>
                      </a:lnTo>
                      <a:lnTo>
                        <a:pt x="1" y="25"/>
                      </a:lnTo>
                      <a:lnTo>
                        <a:pt x="9" y="34"/>
                      </a:lnTo>
                      <a:lnTo>
                        <a:pt x="16" y="34"/>
                      </a:lnTo>
                      <a:lnTo>
                        <a:pt x="18" y="44"/>
                      </a:lnTo>
                      <a:lnTo>
                        <a:pt x="15" y="59"/>
                      </a:lnTo>
                      <a:lnTo>
                        <a:pt x="25" y="58"/>
                      </a:lnTo>
                      <a:lnTo>
                        <a:pt x="27" y="46"/>
                      </a:lnTo>
                      <a:lnTo>
                        <a:pt x="26" y="31"/>
                      </a:lnTo>
                      <a:lnTo>
                        <a:pt x="18" y="23"/>
                      </a:lnTo>
                      <a:lnTo>
                        <a:pt x="12" y="23"/>
                      </a:lnTo>
                      <a:lnTo>
                        <a:pt x="7" y="18"/>
                      </a:lnTo>
                      <a:lnTo>
                        <a:pt x="3" y="0"/>
                      </a:lnTo>
                      <a:close/>
                    </a:path>
                  </a:pathLst>
                </a:custGeom>
                <a:solidFill>
                  <a:srgbClr val="603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7" name="Freeform 136"/>
                <p:cNvSpPr>
                  <a:spLocks/>
                </p:cNvSpPr>
                <p:nvPr/>
              </p:nvSpPr>
              <p:spPr bwMode="auto">
                <a:xfrm>
                  <a:off x="7115" y="1779"/>
                  <a:ext cx="15" cy="47"/>
                </a:xfrm>
                <a:custGeom>
                  <a:avLst/>
                  <a:gdLst>
                    <a:gd name="T0" fmla="*/ 0 w 31"/>
                    <a:gd name="T1" fmla="*/ 10 h 93"/>
                    <a:gd name="T2" fmla="*/ 7 w 31"/>
                    <a:gd name="T3" fmla="*/ 0 h 93"/>
                    <a:gd name="T4" fmla="*/ 14 w 31"/>
                    <a:gd name="T5" fmla="*/ 2 h 93"/>
                    <a:gd name="T6" fmla="*/ 19 w 31"/>
                    <a:gd name="T7" fmla="*/ 6 h 93"/>
                    <a:gd name="T8" fmla="*/ 28 w 31"/>
                    <a:gd name="T9" fmla="*/ 22 h 93"/>
                    <a:gd name="T10" fmla="*/ 31 w 31"/>
                    <a:gd name="T11" fmla="*/ 47 h 93"/>
                    <a:gd name="T12" fmla="*/ 30 w 31"/>
                    <a:gd name="T13" fmla="*/ 65 h 93"/>
                    <a:gd name="T14" fmla="*/ 26 w 31"/>
                    <a:gd name="T15" fmla="*/ 83 h 93"/>
                    <a:gd name="T16" fmla="*/ 8 w 31"/>
                    <a:gd name="T17" fmla="*/ 93 h 93"/>
                    <a:gd name="T18" fmla="*/ 20 w 31"/>
                    <a:gd name="T19" fmla="*/ 83 h 93"/>
                    <a:gd name="T20" fmla="*/ 26 w 31"/>
                    <a:gd name="T21" fmla="*/ 63 h 93"/>
                    <a:gd name="T22" fmla="*/ 23 w 31"/>
                    <a:gd name="T23" fmla="*/ 43 h 93"/>
                    <a:gd name="T24" fmla="*/ 21 w 31"/>
                    <a:gd name="T25" fmla="*/ 22 h 93"/>
                    <a:gd name="T26" fmla="*/ 15 w 31"/>
                    <a:gd name="T27" fmla="*/ 15 h 93"/>
                    <a:gd name="T28" fmla="*/ 0 w 31"/>
                    <a:gd name="T29" fmla="*/ 10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 h="93">
                      <a:moveTo>
                        <a:pt x="0" y="10"/>
                      </a:moveTo>
                      <a:lnTo>
                        <a:pt x="7" y="0"/>
                      </a:lnTo>
                      <a:lnTo>
                        <a:pt x="14" y="2"/>
                      </a:lnTo>
                      <a:lnTo>
                        <a:pt x="19" y="6"/>
                      </a:lnTo>
                      <a:lnTo>
                        <a:pt x="28" y="22"/>
                      </a:lnTo>
                      <a:lnTo>
                        <a:pt x="31" y="47"/>
                      </a:lnTo>
                      <a:lnTo>
                        <a:pt x="30" y="65"/>
                      </a:lnTo>
                      <a:lnTo>
                        <a:pt x="26" y="83"/>
                      </a:lnTo>
                      <a:lnTo>
                        <a:pt x="8" y="93"/>
                      </a:lnTo>
                      <a:lnTo>
                        <a:pt x="20" y="83"/>
                      </a:lnTo>
                      <a:lnTo>
                        <a:pt x="26" y="63"/>
                      </a:lnTo>
                      <a:lnTo>
                        <a:pt x="23" y="43"/>
                      </a:lnTo>
                      <a:lnTo>
                        <a:pt x="21" y="22"/>
                      </a:lnTo>
                      <a:lnTo>
                        <a:pt x="15" y="15"/>
                      </a:lnTo>
                      <a:lnTo>
                        <a:pt x="0" y="10"/>
                      </a:lnTo>
                      <a:close/>
                    </a:path>
                  </a:pathLst>
                </a:custGeom>
                <a:solidFill>
                  <a:srgbClr val="603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8" name="Freeform 137"/>
                <p:cNvSpPr>
                  <a:spLocks/>
                </p:cNvSpPr>
                <p:nvPr/>
              </p:nvSpPr>
              <p:spPr bwMode="auto">
                <a:xfrm>
                  <a:off x="6949" y="1674"/>
                  <a:ext cx="193" cy="176"/>
                </a:xfrm>
                <a:custGeom>
                  <a:avLst/>
                  <a:gdLst>
                    <a:gd name="T0" fmla="*/ 8 w 385"/>
                    <a:gd name="T1" fmla="*/ 152 h 354"/>
                    <a:gd name="T2" fmla="*/ 30 w 385"/>
                    <a:gd name="T3" fmla="*/ 131 h 354"/>
                    <a:gd name="T4" fmla="*/ 76 w 385"/>
                    <a:gd name="T5" fmla="*/ 109 h 354"/>
                    <a:gd name="T6" fmla="*/ 100 w 385"/>
                    <a:gd name="T7" fmla="*/ 97 h 354"/>
                    <a:gd name="T8" fmla="*/ 144 w 385"/>
                    <a:gd name="T9" fmla="*/ 83 h 354"/>
                    <a:gd name="T10" fmla="*/ 178 w 385"/>
                    <a:gd name="T11" fmla="*/ 68 h 354"/>
                    <a:gd name="T12" fmla="*/ 200 w 385"/>
                    <a:gd name="T13" fmla="*/ 54 h 354"/>
                    <a:gd name="T14" fmla="*/ 169 w 385"/>
                    <a:gd name="T15" fmla="*/ 82 h 354"/>
                    <a:gd name="T16" fmla="*/ 188 w 385"/>
                    <a:gd name="T17" fmla="*/ 82 h 354"/>
                    <a:gd name="T18" fmla="*/ 186 w 385"/>
                    <a:gd name="T19" fmla="*/ 106 h 354"/>
                    <a:gd name="T20" fmla="*/ 196 w 385"/>
                    <a:gd name="T21" fmla="*/ 134 h 354"/>
                    <a:gd name="T22" fmla="*/ 208 w 385"/>
                    <a:gd name="T23" fmla="*/ 159 h 354"/>
                    <a:gd name="T24" fmla="*/ 225 w 385"/>
                    <a:gd name="T25" fmla="*/ 178 h 354"/>
                    <a:gd name="T26" fmla="*/ 227 w 385"/>
                    <a:gd name="T27" fmla="*/ 193 h 354"/>
                    <a:gd name="T28" fmla="*/ 237 w 385"/>
                    <a:gd name="T29" fmla="*/ 207 h 354"/>
                    <a:gd name="T30" fmla="*/ 251 w 385"/>
                    <a:gd name="T31" fmla="*/ 229 h 354"/>
                    <a:gd name="T32" fmla="*/ 258 w 385"/>
                    <a:gd name="T33" fmla="*/ 246 h 354"/>
                    <a:gd name="T34" fmla="*/ 261 w 385"/>
                    <a:gd name="T35" fmla="*/ 263 h 354"/>
                    <a:gd name="T36" fmla="*/ 261 w 385"/>
                    <a:gd name="T37" fmla="*/ 281 h 354"/>
                    <a:gd name="T38" fmla="*/ 258 w 385"/>
                    <a:gd name="T39" fmla="*/ 287 h 354"/>
                    <a:gd name="T40" fmla="*/ 272 w 385"/>
                    <a:gd name="T41" fmla="*/ 301 h 354"/>
                    <a:gd name="T42" fmla="*/ 291 w 385"/>
                    <a:gd name="T43" fmla="*/ 296 h 354"/>
                    <a:gd name="T44" fmla="*/ 302 w 385"/>
                    <a:gd name="T45" fmla="*/ 273 h 354"/>
                    <a:gd name="T46" fmla="*/ 304 w 385"/>
                    <a:gd name="T47" fmla="*/ 246 h 354"/>
                    <a:gd name="T48" fmla="*/ 308 w 385"/>
                    <a:gd name="T49" fmla="*/ 221 h 354"/>
                    <a:gd name="T50" fmla="*/ 320 w 385"/>
                    <a:gd name="T51" fmla="*/ 200 h 354"/>
                    <a:gd name="T52" fmla="*/ 338 w 385"/>
                    <a:gd name="T53" fmla="*/ 192 h 354"/>
                    <a:gd name="T54" fmla="*/ 356 w 385"/>
                    <a:gd name="T55" fmla="*/ 199 h 354"/>
                    <a:gd name="T56" fmla="*/ 361 w 385"/>
                    <a:gd name="T57" fmla="*/ 215 h 354"/>
                    <a:gd name="T58" fmla="*/ 365 w 385"/>
                    <a:gd name="T59" fmla="*/ 233 h 354"/>
                    <a:gd name="T60" fmla="*/ 368 w 385"/>
                    <a:gd name="T61" fmla="*/ 248 h 354"/>
                    <a:gd name="T62" fmla="*/ 368 w 385"/>
                    <a:gd name="T63" fmla="*/ 269 h 354"/>
                    <a:gd name="T64" fmla="*/ 365 w 385"/>
                    <a:gd name="T65" fmla="*/ 288 h 354"/>
                    <a:gd name="T66" fmla="*/ 359 w 385"/>
                    <a:gd name="T67" fmla="*/ 307 h 354"/>
                    <a:gd name="T68" fmla="*/ 350 w 385"/>
                    <a:gd name="T69" fmla="*/ 324 h 354"/>
                    <a:gd name="T70" fmla="*/ 361 w 385"/>
                    <a:gd name="T71" fmla="*/ 354 h 354"/>
                    <a:gd name="T72" fmla="*/ 379 w 385"/>
                    <a:gd name="T73" fmla="*/ 323 h 354"/>
                    <a:gd name="T74" fmla="*/ 381 w 385"/>
                    <a:gd name="T75" fmla="*/ 295 h 354"/>
                    <a:gd name="T76" fmla="*/ 379 w 385"/>
                    <a:gd name="T77" fmla="*/ 247 h 354"/>
                    <a:gd name="T78" fmla="*/ 385 w 385"/>
                    <a:gd name="T79" fmla="*/ 217 h 354"/>
                    <a:gd name="T80" fmla="*/ 385 w 385"/>
                    <a:gd name="T81" fmla="*/ 168 h 354"/>
                    <a:gd name="T82" fmla="*/ 379 w 385"/>
                    <a:gd name="T83" fmla="*/ 120 h 354"/>
                    <a:gd name="T84" fmla="*/ 372 w 385"/>
                    <a:gd name="T85" fmla="*/ 82 h 354"/>
                    <a:gd name="T86" fmla="*/ 353 w 385"/>
                    <a:gd name="T87" fmla="*/ 54 h 354"/>
                    <a:gd name="T88" fmla="*/ 330 w 385"/>
                    <a:gd name="T89" fmla="*/ 33 h 354"/>
                    <a:gd name="T90" fmla="*/ 295 w 385"/>
                    <a:gd name="T91" fmla="*/ 17 h 354"/>
                    <a:gd name="T92" fmla="*/ 269 w 385"/>
                    <a:gd name="T93" fmla="*/ 13 h 354"/>
                    <a:gd name="T94" fmla="*/ 250 w 385"/>
                    <a:gd name="T95" fmla="*/ 14 h 354"/>
                    <a:gd name="T96" fmla="*/ 226 w 385"/>
                    <a:gd name="T97" fmla="*/ 2 h 354"/>
                    <a:gd name="T98" fmla="*/ 192 w 385"/>
                    <a:gd name="T99" fmla="*/ 0 h 354"/>
                    <a:gd name="T100" fmla="*/ 131 w 385"/>
                    <a:gd name="T101" fmla="*/ 14 h 354"/>
                    <a:gd name="T102" fmla="*/ 89 w 385"/>
                    <a:gd name="T103" fmla="*/ 27 h 354"/>
                    <a:gd name="T104" fmla="*/ 54 w 385"/>
                    <a:gd name="T105" fmla="*/ 40 h 354"/>
                    <a:gd name="T106" fmla="*/ 30 w 385"/>
                    <a:gd name="T107" fmla="*/ 62 h 354"/>
                    <a:gd name="T108" fmla="*/ 10 w 385"/>
                    <a:gd name="T109" fmla="*/ 89 h 354"/>
                    <a:gd name="T110" fmla="*/ 0 w 385"/>
                    <a:gd name="T111" fmla="*/ 124 h 354"/>
                    <a:gd name="T112" fmla="*/ 8 w 385"/>
                    <a:gd name="T113" fmla="*/ 152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85" h="354">
                      <a:moveTo>
                        <a:pt x="8" y="152"/>
                      </a:moveTo>
                      <a:lnTo>
                        <a:pt x="30" y="131"/>
                      </a:lnTo>
                      <a:lnTo>
                        <a:pt x="76" y="109"/>
                      </a:lnTo>
                      <a:lnTo>
                        <a:pt x="100" y="97"/>
                      </a:lnTo>
                      <a:lnTo>
                        <a:pt x="144" y="83"/>
                      </a:lnTo>
                      <a:lnTo>
                        <a:pt x="178" y="68"/>
                      </a:lnTo>
                      <a:lnTo>
                        <a:pt x="200" y="54"/>
                      </a:lnTo>
                      <a:lnTo>
                        <a:pt x="169" y="82"/>
                      </a:lnTo>
                      <a:lnTo>
                        <a:pt x="188" y="82"/>
                      </a:lnTo>
                      <a:lnTo>
                        <a:pt x="186" y="106"/>
                      </a:lnTo>
                      <a:lnTo>
                        <a:pt x="196" y="134"/>
                      </a:lnTo>
                      <a:lnTo>
                        <a:pt x="208" y="159"/>
                      </a:lnTo>
                      <a:lnTo>
                        <a:pt x="225" y="178"/>
                      </a:lnTo>
                      <a:lnTo>
                        <a:pt x="227" y="193"/>
                      </a:lnTo>
                      <a:lnTo>
                        <a:pt x="237" y="207"/>
                      </a:lnTo>
                      <a:lnTo>
                        <a:pt x="251" y="229"/>
                      </a:lnTo>
                      <a:lnTo>
                        <a:pt x="258" y="246"/>
                      </a:lnTo>
                      <a:lnTo>
                        <a:pt x="261" y="263"/>
                      </a:lnTo>
                      <a:lnTo>
                        <a:pt x="261" y="281"/>
                      </a:lnTo>
                      <a:lnTo>
                        <a:pt x="258" y="287"/>
                      </a:lnTo>
                      <a:lnTo>
                        <a:pt x="272" y="301"/>
                      </a:lnTo>
                      <a:lnTo>
                        <a:pt x="291" y="296"/>
                      </a:lnTo>
                      <a:lnTo>
                        <a:pt x="302" y="273"/>
                      </a:lnTo>
                      <a:lnTo>
                        <a:pt x="304" y="246"/>
                      </a:lnTo>
                      <a:lnTo>
                        <a:pt x="308" y="221"/>
                      </a:lnTo>
                      <a:lnTo>
                        <a:pt x="320" y="200"/>
                      </a:lnTo>
                      <a:lnTo>
                        <a:pt x="338" y="192"/>
                      </a:lnTo>
                      <a:lnTo>
                        <a:pt x="356" y="199"/>
                      </a:lnTo>
                      <a:lnTo>
                        <a:pt x="361" y="215"/>
                      </a:lnTo>
                      <a:lnTo>
                        <a:pt x="365" y="233"/>
                      </a:lnTo>
                      <a:lnTo>
                        <a:pt x="368" y="248"/>
                      </a:lnTo>
                      <a:lnTo>
                        <a:pt x="368" y="269"/>
                      </a:lnTo>
                      <a:lnTo>
                        <a:pt x="365" y="288"/>
                      </a:lnTo>
                      <a:lnTo>
                        <a:pt x="359" y="307"/>
                      </a:lnTo>
                      <a:lnTo>
                        <a:pt x="350" y="324"/>
                      </a:lnTo>
                      <a:lnTo>
                        <a:pt x="361" y="354"/>
                      </a:lnTo>
                      <a:lnTo>
                        <a:pt x="379" y="323"/>
                      </a:lnTo>
                      <a:lnTo>
                        <a:pt x="381" y="295"/>
                      </a:lnTo>
                      <a:lnTo>
                        <a:pt x="379" y="247"/>
                      </a:lnTo>
                      <a:lnTo>
                        <a:pt x="385" y="217"/>
                      </a:lnTo>
                      <a:lnTo>
                        <a:pt x="385" y="168"/>
                      </a:lnTo>
                      <a:lnTo>
                        <a:pt x="379" y="120"/>
                      </a:lnTo>
                      <a:lnTo>
                        <a:pt x="372" y="82"/>
                      </a:lnTo>
                      <a:lnTo>
                        <a:pt x="353" y="54"/>
                      </a:lnTo>
                      <a:lnTo>
                        <a:pt x="330" y="33"/>
                      </a:lnTo>
                      <a:lnTo>
                        <a:pt x="295" y="17"/>
                      </a:lnTo>
                      <a:lnTo>
                        <a:pt x="269" y="13"/>
                      </a:lnTo>
                      <a:lnTo>
                        <a:pt x="250" y="14"/>
                      </a:lnTo>
                      <a:lnTo>
                        <a:pt x="226" y="2"/>
                      </a:lnTo>
                      <a:lnTo>
                        <a:pt x="192" y="0"/>
                      </a:lnTo>
                      <a:lnTo>
                        <a:pt x="131" y="14"/>
                      </a:lnTo>
                      <a:lnTo>
                        <a:pt x="89" y="27"/>
                      </a:lnTo>
                      <a:lnTo>
                        <a:pt x="54" y="40"/>
                      </a:lnTo>
                      <a:lnTo>
                        <a:pt x="30" y="62"/>
                      </a:lnTo>
                      <a:lnTo>
                        <a:pt x="10" y="89"/>
                      </a:lnTo>
                      <a:lnTo>
                        <a:pt x="0" y="124"/>
                      </a:lnTo>
                      <a:lnTo>
                        <a:pt x="8" y="152"/>
                      </a:lnTo>
                      <a:close/>
                    </a:path>
                  </a:pathLst>
                </a:custGeom>
                <a:solidFill>
                  <a:srgbClr val="404040"/>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39" name="Freeform 138"/>
                <p:cNvSpPr>
                  <a:spLocks/>
                </p:cNvSpPr>
                <p:nvPr/>
              </p:nvSpPr>
              <p:spPr bwMode="auto">
                <a:xfrm>
                  <a:off x="6956" y="1676"/>
                  <a:ext cx="105" cy="51"/>
                </a:xfrm>
                <a:custGeom>
                  <a:avLst/>
                  <a:gdLst>
                    <a:gd name="T0" fmla="*/ 210 w 210"/>
                    <a:gd name="T1" fmla="*/ 8 h 101"/>
                    <a:gd name="T2" fmla="*/ 186 w 210"/>
                    <a:gd name="T3" fmla="*/ 31 h 101"/>
                    <a:gd name="T4" fmla="*/ 159 w 210"/>
                    <a:gd name="T5" fmla="*/ 53 h 101"/>
                    <a:gd name="T6" fmla="*/ 107 w 210"/>
                    <a:gd name="T7" fmla="*/ 70 h 101"/>
                    <a:gd name="T8" fmla="*/ 52 w 210"/>
                    <a:gd name="T9" fmla="*/ 76 h 101"/>
                    <a:gd name="T10" fmla="*/ 14 w 210"/>
                    <a:gd name="T11" fmla="*/ 89 h 101"/>
                    <a:gd name="T12" fmla="*/ 0 w 210"/>
                    <a:gd name="T13" fmla="*/ 101 h 101"/>
                    <a:gd name="T14" fmla="*/ 24 w 210"/>
                    <a:gd name="T15" fmla="*/ 77 h 101"/>
                    <a:gd name="T16" fmla="*/ 52 w 210"/>
                    <a:gd name="T17" fmla="*/ 62 h 101"/>
                    <a:gd name="T18" fmla="*/ 84 w 210"/>
                    <a:gd name="T19" fmla="*/ 48 h 101"/>
                    <a:gd name="T20" fmla="*/ 70 w 210"/>
                    <a:gd name="T21" fmla="*/ 48 h 101"/>
                    <a:gd name="T22" fmla="*/ 39 w 210"/>
                    <a:gd name="T23" fmla="*/ 55 h 101"/>
                    <a:gd name="T24" fmla="*/ 22 w 210"/>
                    <a:gd name="T25" fmla="*/ 63 h 101"/>
                    <a:gd name="T26" fmla="*/ 56 w 210"/>
                    <a:gd name="T27" fmla="*/ 42 h 101"/>
                    <a:gd name="T28" fmla="*/ 84 w 210"/>
                    <a:gd name="T29" fmla="*/ 31 h 101"/>
                    <a:gd name="T30" fmla="*/ 122 w 210"/>
                    <a:gd name="T31" fmla="*/ 21 h 101"/>
                    <a:gd name="T32" fmla="*/ 120 w 210"/>
                    <a:gd name="T33" fmla="*/ 15 h 101"/>
                    <a:gd name="T34" fmla="*/ 153 w 210"/>
                    <a:gd name="T35" fmla="*/ 11 h 101"/>
                    <a:gd name="T36" fmla="*/ 149 w 210"/>
                    <a:gd name="T37" fmla="*/ 7 h 101"/>
                    <a:gd name="T38" fmla="*/ 169 w 210"/>
                    <a:gd name="T39" fmla="*/ 1 h 101"/>
                    <a:gd name="T40" fmla="*/ 186 w 210"/>
                    <a:gd name="T41" fmla="*/ 0 h 101"/>
                    <a:gd name="T42" fmla="*/ 210 w 210"/>
                    <a:gd name="T43" fmla="*/ 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0" h="101">
                      <a:moveTo>
                        <a:pt x="210" y="8"/>
                      </a:moveTo>
                      <a:lnTo>
                        <a:pt x="186" y="31"/>
                      </a:lnTo>
                      <a:lnTo>
                        <a:pt x="159" y="53"/>
                      </a:lnTo>
                      <a:lnTo>
                        <a:pt x="107" y="70"/>
                      </a:lnTo>
                      <a:lnTo>
                        <a:pt x="52" y="76"/>
                      </a:lnTo>
                      <a:lnTo>
                        <a:pt x="14" y="89"/>
                      </a:lnTo>
                      <a:lnTo>
                        <a:pt x="0" y="101"/>
                      </a:lnTo>
                      <a:lnTo>
                        <a:pt x="24" y="77"/>
                      </a:lnTo>
                      <a:lnTo>
                        <a:pt x="52" y="62"/>
                      </a:lnTo>
                      <a:lnTo>
                        <a:pt x="84" y="48"/>
                      </a:lnTo>
                      <a:lnTo>
                        <a:pt x="70" y="48"/>
                      </a:lnTo>
                      <a:lnTo>
                        <a:pt x="39" y="55"/>
                      </a:lnTo>
                      <a:lnTo>
                        <a:pt x="22" y="63"/>
                      </a:lnTo>
                      <a:lnTo>
                        <a:pt x="56" y="42"/>
                      </a:lnTo>
                      <a:lnTo>
                        <a:pt x="84" y="31"/>
                      </a:lnTo>
                      <a:lnTo>
                        <a:pt x="122" y="21"/>
                      </a:lnTo>
                      <a:lnTo>
                        <a:pt x="120" y="15"/>
                      </a:lnTo>
                      <a:lnTo>
                        <a:pt x="153" y="11"/>
                      </a:lnTo>
                      <a:lnTo>
                        <a:pt x="149" y="7"/>
                      </a:lnTo>
                      <a:lnTo>
                        <a:pt x="169" y="1"/>
                      </a:lnTo>
                      <a:lnTo>
                        <a:pt x="186" y="0"/>
                      </a:lnTo>
                      <a:lnTo>
                        <a:pt x="210" y="8"/>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40" name="Freeform 139"/>
                <p:cNvSpPr>
                  <a:spLocks/>
                </p:cNvSpPr>
                <p:nvPr/>
              </p:nvSpPr>
              <p:spPr bwMode="auto">
                <a:xfrm>
                  <a:off x="7046" y="1683"/>
                  <a:ext cx="85" cy="97"/>
                </a:xfrm>
                <a:custGeom>
                  <a:avLst/>
                  <a:gdLst>
                    <a:gd name="T0" fmla="*/ 57 w 171"/>
                    <a:gd name="T1" fmla="*/ 0 h 193"/>
                    <a:gd name="T2" fmla="*/ 24 w 171"/>
                    <a:gd name="T3" fmla="*/ 27 h 193"/>
                    <a:gd name="T4" fmla="*/ 0 w 171"/>
                    <a:gd name="T5" fmla="*/ 49 h 193"/>
                    <a:gd name="T6" fmla="*/ 10 w 171"/>
                    <a:gd name="T7" fmla="*/ 46 h 193"/>
                    <a:gd name="T8" fmla="*/ 3 w 171"/>
                    <a:gd name="T9" fmla="*/ 58 h 193"/>
                    <a:gd name="T10" fmla="*/ 2 w 171"/>
                    <a:gd name="T11" fmla="*/ 72 h 193"/>
                    <a:gd name="T12" fmla="*/ 7 w 171"/>
                    <a:gd name="T13" fmla="*/ 93 h 193"/>
                    <a:gd name="T14" fmla="*/ 14 w 171"/>
                    <a:gd name="T15" fmla="*/ 118 h 193"/>
                    <a:gd name="T16" fmla="*/ 33 w 171"/>
                    <a:gd name="T17" fmla="*/ 132 h 193"/>
                    <a:gd name="T18" fmla="*/ 54 w 171"/>
                    <a:gd name="T19" fmla="*/ 159 h 193"/>
                    <a:gd name="T20" fmla="*/ 44 w 171"/>
                    <a:gd name="T21" fmla="*/ 124 h 193"/>
                    <a:gd name="T22" fmla="*/ 71 w 171"/>
                    <a:gd name="T23" fmla="*/ 132 h 193"/>
                    <a:gd name="T24" fmla="*/ 78 w 171"/>
                    <a:gd name="T25" fmla="*/ 151 h 193"/>
                    <a:gd name="T26" fmla="*/ 82 w 171"/>
                    <a:gd name="T27" fmla="*/ 193 h 193"/>
                    <a:gd name="T28" fmla="*/ 88 w 171"/>
                    <a:gd name="T29" fmla="*/ 159 h 193"/>
                    <a:gd name="T30" fmla="*/ 88 w 171"/>
                    <a:gd name="T31" fmla="*/ 135 h 193"/>
                    <a:gd name="T32" fmla="*/ 105 w 171"/>
                    <a:gd name="T33" fmla="*/ 158 h 193"/>
                    <a:gd name="T34" fmla="*/ 105 w 171"/>
                    <a:gd name="T35" fmla="*/ 189 h 193"/>
                    <a:gd name="T36" fmla="*/ 120 w 171"/>
                    <a:gd name="T37" fmla="*/ 155 h 193"/>
                    <a:gd name="T38" fmla="*/ 120 w 171"/>
                    <a:gd name="T39" fmla="*/ 118 h 193"/>
                    <a:gd name="T40" fmla="*/ 133 w 171"/>
                    <a:gd name="T41" fmla="*/ 132 h 193"/>
                    <a:gd name="T42" fmla="*/ 133 w 171"/>
                    <a:gd name="T43" fmla="*/ 158 h 193"/>
                    <a:gd name="T44" fmla="*/ 141 w 171"/>
                    <a:gd name="T45" fmla="*/ 104 h 193"/>
                    <a:gd name="T46" fmla="*/ 136 w 171"/>
                    <a:gd name="T47" fmla="*/ 79 h 193"/>
                    <a:gd name="T48" fmla="*/ 153 w 171"/>
                    <a:gd name="T49" fmla="*/ 86 h 193"/>
                    <a:gd name="T50" fmla="*/ 157 w 171"/>
                    <a:gd name="T51" fmla="*/ 103 h 193"/>
                    <a:gd name="T52" fmla="*/ 160 w 171"/>
                    <a:gd name="T53" fmla="*/ 80 h 193"/>
                    <a:gd name="T54" fmla="*/ 158 w 171"/>
                    <a:gd name="T55" fmla="*/ 65 h 193"/>
                    <a:gd name="T56" fmla="*/ 171 w 171"/>
                    <a:gd name="T57" fmla="*/ 66 h 193"/>
                    <a:gd name="T58" fmla="*/ 164 w 171"/>
                    <a:gd name="T59" fmla="*/ 51 h 193"/>
                    <a:gd name="T60" fmla="*/ 148 w 171"/>
                    <a:gd name="T61" fmla="*/ 35 h 193"/>
                    <a:gd name="T62" fmla="*/ 129 w 171"/>
                    <a:gd name="T63" fmla="*/ 20 h 193"/>
                    <a:gd name="T64" fmla="*/ 102 w 171"/>
                    <a:gd name="T65" fmla="*/ 8 h 193"/>
                    <a:gd name="T66" fmla="*/ 79 w 171"/>
                    <a:gd name="T67" fmla="*/ 1 h 193"/>
                    <a:gd name="T68" fmla="*/ 57 w 171"/>
                    <a:gd name="T69" fmla="*/ 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71" h="193">
                      <a:moveTo>
                        <a:pt x="57" y="0"/>
                      </a:moveTo>
                      <a:lnTo>
                        <a:pt x="24" y="27"/>
                      </a:lnTo>
                      <a:lnTo>
                        <a:pt x="0" y="49"/>
                      </a:lnTo>
                      <a:lnTo>
                        <a:pt x="10" y="46"/>
                      </a:lnTo>
                      <a:lnTo>
                        <a:pt x="3" y="58"/>
                      </a:lnTo>
                      <a:lnTo>
                        <a:pt x="2" y="72"/>
                      </a:lnTo>
                      <a:lnTo>
                        <a:pt x="7" y="93"/>
                      </a:lnTo>
                      <a:lnTo>
                        <a:pt x="14" y="118"/>
                      </a:lnTo>
                      <a:lnTo>
                        <a:pt x="33" y="132"/>
                      </a:lnTo>
                      <a:lnTo>
                        <a:pt x="54" y="159"/>
                      </a:lnTo>
                      <a:lnTo>
                        <a:pt x="44" y="124"/>
                      </a:lnTo>
                      <a:lnTo>
                        <a:pt x="71" y="132"/>
                      </a:lnTo>
                      <a:lnTo>
                        <a:pt x="78" y="151"/>
                      </a:lnTo>
                      <a:lnTo>
                        <a:pt x="82" y="193"/>
                      </a:lnTo>
                      <a:lnTo>
                        <a:pt x="88" y="159"/>
                      </a:lnTo>
                      <a:lnTo>
                        <a:pt x="88" y="135"/>
                      </a:lnTo>
                      <a:lnTo>
                        <a:pt x="105" y="158"/>
                      </a:lnTo>
                      <a:lnTo>
                        <a:pt x="105" y="189"/>
                      </a:lnTo>
                      <a:lnTo>
                        <a:pt x="120" y="155"/>
                      </a:lnTo>
                      <a:lnTo>
                        <a:pt x="120" y="118"/>
                      </a:lnTo>
                      <a:lnTo>
                        <a:pt x="133" y="132"/>
                      </a:lnTo>
                      <a:lnTo>
                        <a:pt x="133" y="158"/>
                      </a:lnTo>
                      <a:lnTo>
                        <a:pt x="141" y="104"/>
                      </a:lnTo>
                      <a:lnTo>
                        <a:pt x="136" y="79"/>
                      </a:lnTo>
                      <a:lnTo>
                        <a:pt x="153" y="86"/>
                      </a:lnTo>
                      <a:lnTo>
                        <a:pt x="157" y="103"/>
                      </a:lnTo>
                      <a:lnTo>
                        <a:pt x="160" y="80"/>
                      </a:lnTo>
                      <a:lnTo>
                        <a:pt x="158" y="65"/>
                      </a:lnTo>
                      <a:lnTo>
                        <a:pt x="171" y="66"/>
                      </a:lnTo>
                      <a:lnTo>
                        <a:pt x="164" y="51"/>
                      </a:lnTo>
                      <a:lnTo>
                        <a:pt x="148" y="35"/>
                      </a:lnTo>
                      <a:lnTo>
                        <a:pt x="129" y="20"/>
                      </a:lnTo>
                      <a:lnTo>
                        <a:pt x="102" y="8"/>
                      </a:lnTo>
                      <a:lnTo>
                        <a:pt x="79" y="1"/>
                      </a:lnTo>
                      <a:lnTo>
                        <a:pt x="57"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41" name="Freeform 140"/>
                <p:cNvSpPr>
                  <a:spLocks/>
                </p:cNvSpPr>
                <p:nvPr/>
              </p:nvSpPr>
              <p:spPr bwMode="auto">
                <a:xfrm>
                  <a:off x="7106" y="1827"/>
                  <a:ext cx="16" cy="16"/>
                </a:xfrm>
                <a:custGeom>
                  <a:avLst/>
                  <a:gdLst>
                    <a:gd name="T0" fmla="*/ 5 w 32"/>
                    <a:gd name="T1" fmla="*/ 12 h 31"/>
                    <a:gd name="T2" fmla="*/ 17 w 32"/>
                    <a:gd name="T3" fmla="*/ 10 h 31"/>
                    <a:gd name="T4" fmla="*/ 32 w 32"/>
                    <a:gd name="T5" fmla="*/ 0 h 31"/>
                    <a:gd name="T6" fmla="*/ 27 w 32"/>
                    <a:gd name="T7" fmla="*/ 20 h 31"/>
                    <a:gd name="T8" fmla="*/ 14 w 32"/>
                    <a:gd name="T9" fmla="*/ 31 h 31"/>
                    <a:gd name="T10" fmla="*/ 0 w 32"/>
                    <a:gd name="T11" fmla="*/ 28 h 31"/>
                    <a:gd name="T12" fmla="*/ 0 w 32"/>
                    <a:gd name="T13" fmla="*/ 18 h 31"/>
                    <a:gd name="T14" fmla="*/ 5 w 32"/>
                    <a:gd name="T15" fmla="*/ 12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31">
                      <a:moveTo>
                        <a:pt x="5" y="12"/>
                      </a:moveTo>
                      <a:lnTo>
                        <a:pt x="17" y="10"/>
                      </a:lnTo>
                      <a:lnTo>
                        <a:pt x="32" y="0"/>
                      </a:lnTo>
                      <a:lnTo>
                        <a:pt x="27" y="20"/>
                      </a:lnTo>
                      <a:lnTo>
                        <a:pt x="14" y="31"/>
                      </a:lnTo>
                      <a:lnTo>
                        <a:pt x="0" y="28"/>
                      </a:lnTo>
                      <a:lnTo>
                        <a:pt x="0" y="18"/>
                      </a:lnTo>
                      <a:lnTo>
                        <a:pt x="5" y="12"/>
                      </a:lnTo>
                      <a:close/>
                    </a:path>
                  </a:pathLst>
                </a:custGeom>
                <a:solidFill>
                  <a:srgbClr val="FF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grpSp>
            <p:nvGrpSpPr>
              <p:cNvPr id="13" name="Group 151"/>
              <p:cNvGrpSpPr>
                <a:grpSpLocks/>
              </p:cNvGrpSpPr>
              <p:nvPr/>
            </p:nvGrpSpPr>
            <p:grpSpPr bwMode="auto">
              <a:xfrm>
                <a:off x="7183" y="2468"/>
                <a:ext cx="107" cy="181"/>
                <a:chOff x="7183" y="2468"/>
                <a:chExt cx="107" cy="181"/>
              </a:xfrm>
            </p:grpSpPr>
            <p:grpSp>
              <p:nvGrpSpPr>
                <p:cNvPr id="14" name="Group 149"/>
                <p:cNvGrpSpPr>
                  <a:grpSpLocks/>
                </p:cNvGrpSpPr>
                <p:nvPr/>
              </p:nvGrpSpPr>
              <p:grpSpPr bwMode="auto">
                <a:xfrm>
                  <a:off x="7183" y="2484"/>
                  <a:ext cx="96" cy="165"/>
                  <a:chOff x="7183" y="2484"/>
                  <a:chExt cx="96" cy="165"/>
                </a:xfrm>
              </p:grpSpPr>
              <p:sp>
                <p:nvSpPr>
                  <p:cNvPr id="16" name="Freeform 142"/>
                  <p:cNvSpPr>
                    <a:spLocks/>
                  </p:cNvSpPr>
                  <p:nvPr/>
                </p:nvSpPr>
                <p:spPr bwMode="auto">
                  <a:xfrm>
                    <a:off x="7183" y="2484"/>
                    <a:ext cx="96" cy="165"/>
                  </a:xfrm>
                  <a:custGeom>
                    <a:avLst/>
                    <a:gdLst>
                      <a:gd name="T0" fmla="*/ 104 w 191"/>
                      <a:gd name="T1" fmla="*/ 0 h 329"/>
                      <a:gd name="T2" fmla="*/ 74 w 191"/>
                      <a:gd name="T3" fmla="*/ 54 h 329"/>
                      <a:gd name="T4" fmla="*/ 50 w 191"/>
                      <a:gd name="T5" fmla="*/ 81 h 329"/>
                      <a:gd name="T6" fmla="*/ 38 w 191"/>
                      <a:gd name="T7" fmla="*/ 103 h 329"/>
                      <a:gd name="T8" fmla="*/ 24 w 191"/>
                      <a:gd name="T9" fmla="*/ 120 h 329"/>
                      <a:gd name="T10" fmla="*/ 15 w 191"/>
                      <a:gd name="T11" fmla="*/ 143 h 329"/>
                      <a:gd name="T12" fmla="*/ 10 w 191"/>
                      <a:gd name="T13" fmla="*/ 165 h 329"/>
                      <a:gd name="T14" fmla="*/ 0 w 191"/>
                      <a:gd name="T15" fmla="*/ 194 h 329"/>
                      <a:gd name="T16" fmla="*/ 8 w 191"/>
                      <a:gd name="T17" fmla="*/ 219 h 329"/>
                      <a:gd name="T18" fmla="*/ 8 w 191"/>
                      <a:gd name="T19" fmla="*/ 253 h 329"/>
                      <a:gd name="T20" fmla="*/ 19 w 191"/>
                      <a:gd name="T21" fmla="*/ 255 h 329"/>
                      <a:gd name="T22" fmla="*/ 33 w 191"/>
                      <a:gd name="T23" fmla="*/ 245 h 329"/>
                      <a:gd name="T24" fmla="*/ 42 w 191"/>
                      <a:gd name="T25" fmla="*/ 228 h 329"/>
                      <a:gd name="T26" fmla="*/ 42 w 191"/>
                      <a:gd name="T27" fmla="*/ 206 h 329"/>
                      <a:gd name="T28" fmla="*/ 49 w 191"/>
                      <a:gd name="T29" fmla="*/ 183 h 329"/>
                      <a:gd name="T30" fmla="*/ 59 w 191"/>
                      <a:gd name="T31" fmla="*/ 202 h 329"/>
                      <a:gd name="T32" fmla="*/ 62 w 191"/>
                      <a:gd name="T33" fmla="*/ 229 h 329"/>
                      <a:gd name="T34" fmla="*/ 50 w 191"/>
                      <a:gd name="T35" fmla="*/ 255 h 329"/>
                      <a:gd name="T36" fmla="*/ 38 w 191"/>
                      <a:gd name="T37" fmla="*/ 274 h 329"/>
                      <a:gd name="T38" fmla="*/ 26 w 191"/>
                      <a:gd name="T39" fmla="*/ 288 h 329"/>
                      <a:gd name="T40" fmla="*/ 23 w 191"/>
                      <a:gd name="T41" fmla="*/ 303 h 329"/>
                      <a:gd name="T42" fmla="*/ 30 w 191"/>
                      <a:gd name="T43" fmla="*/ 312 h 329"/>
                      <a:gd name="T44" fmla="*/ 36 w 191"/>
                      <a:gd name="T45" fmla="*/ 311 h 329"/>
                      <a:gd name="T46" fmla="*/ 33 w 191"/>
                      <a:gd name="T47" fmla="*/ 321 h 329"/>
                      <a:gd name="T48" fmla="*/ 39 w 191"/>
                      <a:gd name="T49" fmla="*/ 329 h 329"/>
                      <a:gd name="T50" fmla="*/ 50 w 191"/>
                      <a:gd name="T51" fmla="*/ 329 h 329"/>
                      <a:gd name="T52" fmla="*/ 66 w 191"/>
                      <a:gd name="T53" fmla="*/ 322 h 329"/>
                      <a:gd name="T54" fmla="*/ 81 w 191"/>
                      <a:gd name="T55" fmla="*/ 321 h 329"/>
                      <a:gd name="T56" fmla="*/ 101 w 191"/>
                      <a:gd name="T57" fmla="*/ 311 h 329"/>
                      <a:gd name="T58" fmla="*/ 119 w 191"/>
                      <a:gd name="T59" fmla="*/ 305 h 329"/>
                      <a:gd name="T60" fmla="*/ 129 w 191"/>
                      <a:gd name="T61" fmla="*/ 294 h 329"/>
                      <a:gd name="T62" fmla="*/ 149 w 191"/>
                      <a:gd name="T63" fmla="*/ 268 h 329"/>
                      <a:gd name="T64" fmla="*/ 180 w 191"/>
                      <a:gd name="T65" fmla="*/ 233 h 329"/>
                      <a:gd name="T66" fmla="*/ 183 w 191"/>
                      <a:gd name="T67" fmla="*/ 188 h 329"/>
                      <a:gd name="T68" fmla="*/ 190 w 191"/>
                      <a:gd name="T69" fmla="*/ 147 h 329"/>
                      <a:gd name="T70" fmla="*/ 186 w 191"/>
                      <a:gd name="T71" fmla="*/ 110 h 329"/>
                      <a:gd name="T72" fmla="*/ 184 w 191"/>
                      <a:gd name="T73" fmla="*/ 82 h 329"/>
                      <a:gd name="T74" fmla="*/ 191 w 191"/>
                      <a:gd name="T75" fmla="*/ 17 h 329"/>
                      <a:gd name="T76" fmla="*/ 162 w 191"/>
                      <a:gd name="T77" fmla="*/ 2 h 329"/>
                      <a:gd name="T78" fmla="*/ 104 w 191"/>
                      <a:gd name="T79" fmla="*/ 0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91" h="329">
                        <a:moveTo>
                          <a:pt x="104" y="0"/>
                        </a:moveTo>
                        <a:lnTo>
                          <a:pt x="74" y="54"/>
                        </a:lnTo>
                        <a:lnTo>
                          <a:pt x="50" y="81"/>
                        </a:lnTo>
                        <a:lnTo>
                          <a:pt x="38" y="103"/>
                        </a:lnTo>
                        <a:lnTo>
                          <a:pt x="24" y="120"/>
                        </a:lnTo>
                        <a:lnTo>
                          <a:pt x="15" y="143"/>
                        </a:lnTo>
                        <a:lnTo>
                          <a:pt x="10" y="165"/>
                        </a:lnTo>
                        <a:lnTo>
                          <a:pt x="0" y="194"/>
                        </a:lnTo>
                        <a:lnTo>
                          <a:pt x="8" y="219"/>
                        </a:lnTo>
                        <a:lnTo>
                          <a:pt x="8" y="253"/>
                        </a:lnTo>
                        <a:lnTo>
                          <a:pt x="19" y="255"/>
                        </a:lnTo>
                        <a:lnTo>
                          <a:pt x="33" y="245"/>
                        </a:lnTo>
                        <a:lnTo>
                          <a:pt x="42" y="228"/>
                        </a:lnTo>
                        <a:lnTo>
                          <a:pt x="42" y="206"/>
                        </a:lnTo>
                        <a:lnTo>
                          <a:pt x="49" y="183"/>
                        </a:lnTo>
                        <a:lnTo>
                          <a:pt x="59" y="202"/>
                        </a:lnTo>
                        <a:lnTo>
                          <a:pt x="62" y="229"/>
                        </a:lnTo>
                        <a:lnTo>
                          <a:pt x="50" y="255"/>
                        </a:lnTo>
                        <a:lnTo>
                          <a:pt x="38" y="274"/>
                        </a:lnTo>
                        <a:lnTo>
                          <a:pt x="26" y="288"/>
                        </a:lnTo>
                        <a:lnTo>
                          <a:pt x="23" y="303"/>
                        </a:lnTo>
                        <a:lnTo>
                          <a:pt x="30" y="312"/>
                        </a:lnTo>
                        <a:lnTo>
                          <a:pt x="36" y="311"/>
                        </a:lnTo>
                        <a:lnTo>
                          <a:pt x="33" y="321"/>
                        </a:lnTo>
                        <a:lnTo>
                          <a:pt x="39" y="329"/>
                        </a:lnTo>
                        <a:lnTo>
                          <a:pt x="50" y="329"/>
                        </a:lnTo>
                        <a:lnTo>
                          <a:pt x="66" y="322"/>
                        </a:lnTo>
                        <a:lnTo>
                          <a:pt x="81" y="321"/>
                        </a:lnTo>
                        <a:lnTo>
                          <a:pt x="101" y="311"/>
                        </a:lnTo>
                        <a:lnTo>
                          <a:pt x="119" y="305"/>
                        </a:lnTo>
                        <a:lnTo>
                          <a:pt x="129" y="294"/>
                        </a:lnTo>
                        <a:lnTo>
                          <a:pt x="149" y="268"/>
                        </a:lnTo>
                        <a:lnTo>
                          <a:pt x="180" y="233"/>
                        </a:lnTo>
                        <a:lnTo>
                          <a:pt x="183" y="188"/>
                        </a:lnTo>
                        <a:lnTo>
                          <a:pt x="190" y="147"/>
                        </a:lnTo>
                        <a:lnTo>
                          <a:pt x="186" y="110"/>
                        </a:lnTo>
                        <a:lnTo>
                          <a:pt x="184" y="82"/>
                        </a:lnTo>
                        <a:lnTo>
                          <a:pt x="191" y="17"/>
                        </a:lnTo>
                        <a:lnTo>
                          <a:pt x="162" y="2"/>
                        </a:lnTo>
                        <a:lnTo>
                          <a:pt x="104" y="0"/>
                        </a:lnTo>
                        <a:close/>
                      </a:path>
                    </a:pathLst>
                  </a:custGeom>
                  <a:solidFill>
                    <a:srgbClr val="FFA040"/>
                  </a:solidFill>
                  <a:ln w="7938">
                    <a:solidFill>
                      <a:srgbClr val="402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17" name="Freeform 143"/>
                  <p:cNvSpPr>
                    <a:spLocks/>
                  </p:cNvSpPr>
                  <p:nvPr/>
                </p:nvSpPr>
                <p:spPr bwMode="auto">
                  <a:xfrm>
                    <a:off x="7210" y="2597"/>
                    <a:ext cx="28" cy="37"/>
                  </a:xfrm>
                  <a:custGeom>
                    <a:avLst/>
                    <a:gdLst>
                      <a:gd name="T0" fmla="*/ 55 w 55"/>
                      <a:gd name="T1" fmla="*/ 0 h 73"/>
                      <a:gd name="T2" fmla="*/ 43 w 55"/>
                      <a:gd name="T3" fmla="*/ 30 h 73"/>
                      <a:gd name="T4" fmla="*/ 33 w 55"/>
                      <a:gd name="T5" fmla="*/ 43 h 73"/>
                      <a:gd name="T6" fmla="*/ 23 w 55"/>
                      <a:gd name="T7" fmla="*/ 57 h 73"/>
                      <a:gd name="T8" fmla="*/ 0 w 55"/>
                      <a:gd name="T9" fmla="*/ 73 h 73"/>
                      <a:gd name="T10" fmla="*/ 29 w 55"/>
                      <a:gd name="T11" fmla="*/ 58 h 73"/>
                      <a:gd name="T12" fmla="*/ 47 w 55"/>
                      <a:gd name="T13" fmla="*/ 33 h 73"/>
                      <a:gd name="T14" fmla="*/ 55 w 55"/>
                      <a:gd name="T15" fmla="*/ 0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73">
                        <a:moveTo>
                          <a:pt x="55" y="0"/>
                        </a:moveTo>
                        <a:lnTo>
                          <a:pt x="43" y="30"/>
                        </a:lnTo>
                        <a:lnTo>
                          <a:pt x="33" y="43"/>
                        </a:lnTo>
                        <a:lnTo>
                          <a:pt x="23" y="57"/>
                        </a:lnTo>
                        <a:lnTo>
                          <a:pt x="0" y="73"/>
                        </a:lnTo>
                        <a:lnTo>
                          <a:pt x="29" y="58"/>
                        </a:lnTo>
                        <a:lnTo>
                          <a:pt x="47" y="33"/>
                        </a:lnTo>
                        <a:lnTo>
                          <a:pt x="55"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8" name="Freeform 144"/>
                  <p:cNvSpPr>
                    <a:spLocks/>
                  </p:cNvSpPr>
                  <p:nvPr/>
                </p:nvSpPr>
                <p:spPr bwMode="auto">
                  <a:xfrm>
                    <a:off x="7241" y="2598"/>
                    <a:ext cx="17" cy="33"/>
                  </a:xfrm>
                  <a:custGeom>
                    <a:avLst/>
                    <a:gdLst>
                      <a:gd name="T0" fmla="*/ 36 w 36"/>
                      <a:gd name="T1" fmla="*/ 0 h 67"/>
                      <a:gd name="T2" fmla="*/ 22 w 36"/>
                      <a:gd name="T3" fmla="*/ 26 h 67"/>
                      <a:gd name="T4" fmla="*/ 12 w 36"/>
                      <a:gd name="T5" fmla="*/ 42 h 67"/>
                      <a:gd name="T6" fmla="*/ 0 w 36"/>
                      <a:gd name="T7" fmla="*/ 67 h 67"/>
                      <a:gd name="T8" fmla="*/ 27 w 36"/>
                      <a:gd name="T9" fmla="*/ 29 h 67"/>
                      <a:gd name="T10" fmla="*/ 36 w 36"/>
                      <a:gd name="T11" fmla="*/ 0 h 67"/>
                    </a:gdLst>
                    <a:ahLst/>
                    <a:cxnLst>
                      <a:cxn ang="0">
                        <a:pos x="T0" y="T1"/>
                      </a:cxn>
                      <a:cxn ang="0">
                        <a:pos x="T2" y="T3"/>
                      </a:cxn>
                      <a:cxn ang="0">
                        <a:pos x="T4" y="T5"/>
                      </a:cxn>
                      <a:cxn ang="0">
                        <a:pos x="T6" y="T7"/>
                      </a:cxn>
                      <a:cxn ang="0">
                        <a:pos x="T8" y="T9"/>
                      </a:cxn>
                      <a:cxn ang="0">
                        <a:pos x="T10" y="T11"/>
                      </a:cxn>
                    </a:cxnLst>
                    <a:rect l="0" t="0" r="r" b="b"/>
                    <a:pathLst>
                      <a:path w="36" h="67">
                        <a:moveTo>
                          <a:pt x="36" y="0"/>
                        </a:moveTo>
                        <a:lnTo>
                          <a:pt x="22" y="26"/>
                        </a:lnTo>
                        <a:lnTo>
                          <a:pt x="12" y="42"/>
                        </a:lnTo>
                        <a:lnTo>
                          <a:pt x="0" y="67"/>
                        </a:lnTo>
                        <a:lnTo>
                          <a:pt x="27" y="29"/>
                        </a:lnTo>
                        <a:lnTo>
                          <a:pt x="36"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9" name="Freeform 145"/>
                  <p:cNvSpPr>
                    <a:spLocks/>
                  </p:cNvSpPr>
                  <p:nvPr/>
                </p:nvSpPr>
                <p:spPr bwMode="auto">
                  <a:xfrm>
                    <a:off x="7205" y="2556"/>
                    <a:ext cx="5" cy="20"/>
                  </a:xfrm>
                  <a:custGeom>
                    <a:avLst/>
                    <a:gdLst>
                      <a:gd name="T0" fmla="*/ 0 w 9"/>
                      <a:gd name="T1" fmla="*/ 0 h 42"/>
                      <a:gd name="T2" fmla="*/ 1 w 9"/>
                      <a:gd name="T3" fmla="*/ 20 h 42"/>
                      <a:gd name="T4" fmla="*/ 0 w 9"/>
                      <a:gd name="T5" fmla="*/ 42 h 42"/>
                      <a:gd name="T6" fmla="*/ 9 w 9"/>
                      <a:gd name="T7" fmla="*/ 40 h 42"/>
                      <a:gd name="T8" fmla="*/ 4 w 9"/>
                      <a:gd name="T9" fmla="*/ 24 h 42"/>
                      <a:gd name="T10" fmla="*/ 0 w 9"/>
                      <a:gd name="T11" fmla="*/ 0 h 42"/>
                    </a:gdLst>
                    <a:ahLst/>
                    <a:cxnLst>
                      <a:cxn ang="0">
                        <a:pos x="T0" y="T1"/>
                      </a:cxn>
                      <a:cxn ang="0">
                        <a:pos x="T2" y="T3"/>
                      </a:cxn>
                      <a:cxn ang="0">
                        <a:pos x="T4" y="T5"/>
                      </a:cxn>
                      <a:cxn ang="0">
                        <a:pos x="T6" y="T7"/>
                      </a:cxn>
                      <a:cxn ang="0">
                        <a:pos x="T8" y="T9"/>
                      </a:cxn>
                      <a:cxn ang="0">
                        <a:pos x="T10" y="T11"/>
                      </a:cxn>
                    </a:cxnLst>
                    <a:rect l="0" t="0" r="r" b="b"/>
                    <a:pathLst>
                      <a:path w="9" h="42">
                        <a:moveTo>
                          <a:pt x="0" y="0"/>
                        </a:moveTo>
                        <a:lnTo>
                          <a:pt x="1" y="20"/>
                        </a:lnTo>
                        <a:lnTo>
                          <a:pt x="0" y="42"/>
                        </a:lnTo>
                        <a:lnTo>
                          <a:pt x="9" y="40"/>
                        </a:lnTo>
                        <a:lnTo>
                          <a:pt x="4" y="24"/>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20" name="Freeform 146"/>
                  <p:cNvSpPr>
                    <a:spLocks/>
                  </p:cNvSpPr>
                  <p:nvPr/>
                </p:nvSpPr>
                <p:spPr bwMode="auto">
                  <a:xfrm>
                    <a:off x="7238" y="2576"/>
                    <a:ext cx="7" cy="23"/>
                  </a:xfrm>
                  <a:custGeom>
                    <a:avLst/>
                    <a:gdLst>
                      <a:gd name="T0" fmla="*/ 3 w 13"/>
                      <a:gd name="T1" fmla="*/ 2 h 45"/>
                      <a:gd name="T2" fmla="*/ 0 w 13"/>
                      <a:gd name="T3" fmla="*/ 16 h 45"/>
                      <a:gd name="T4" fmla="*/ 0 w 13"/>
                      <a:gd name="T5" fmla="*/ 45 h 45"/>
                      <a:gd name="T6" fmla="*/ 4 w 13"/>
                      <a:gd name="T7" fmla="*/ 33 h 45"/>
                      <a:gd name="T8" fmla="*/ 13 w 13"/>
                      <a:gd name="T9" fmla="*/ 0 h 45"/>
                      <a:gd name="T10" fmla="*/ 3 w 13"/>
                      <a:gd name="T11" fmla="*/ 2 h 45"/>
                    </a:gdLst>
                    <a:ahLst/>
                    <a:cxnLst>
                      <a:cxn ang="0">
                        <a:pos x="T0" y="T1"/>
                      </a:cxn>
                      <a:cxn ang="0">
                        <a:pos x="T2" y="T3"/>
                      </a:cxn>
                      <a:cxn ang="0">
                        <a:pos x="T4" y="T5"/>
                      </a:cxn>
                      <a:cxn ang="0">
                        <a:pos x="T6" y="T7"/>
                      </a:cxn>
                      <a:cxn ang="0">
                        <a:pos x="T8" y="T9"/>
                      </a:cxn>
                      <a:cxn ang="0">
                        <a:pos x="T10" y="T11"/>
                      </a:cxn>
                    </a:cxnLst>
                    <a:rect l="0" t="0" r="r" b="b"/>
                    <a:pathLst>
                      <a:path w="13" h="45">
                        <a:moveTo>
                          <a:pt x="3" y="2"/>
                        </a:moveTo>
                        <a:lnTo>
                          <a:pt x="0" y="16"/>
                        </a:lnTo>
                        <a:lnTo>
                          <a:pt x="0" y="45"/>
                        </a:lnTo>
                        <a:lnTo>
                          <a:pt x="4" y="33"/>
                        </a:lnTo>
                        <a:lnTo>
                          <a:pt x="13" y="0"/>
                        </a:lnTo>
                        <a:lnTo>
                          <a:pt x="3" y="2"/>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21" name="Freeform 147"/>
                  <p:cNvSpPr>
                    <a:spLocks/>
                  </p:cNvSpPr>
                  <p:nvPr/>
                </p:nvSpPr>
                <p:spPr bwMode="auto">
                  <a:xfrm>
                    <a:off x="7258" y="2579"/>
                    <a:ext cx="4" cy="20"/>
                  </a:xfrm>
                  <a:custGeom>
                    <a:avLst/>
                    <a:gdLst>
                      <a:gd name="T0" fmla="*/ 9 w 9"/>
                      <a:gd name="T1" fmla="*/ 0 h 40"/>
                      <a:gd name="T2" fmla="*/ 1 w 9"/>
                      <a:gd name="T3" fmla="*/ 8 h 40"/>
                      <a:gd name="T4" fmla="*/ 0 w 9"/>
                      <a:gd name="T5" fmla="*/ 40 h 40"/>
                      <a:gd name="T6" fmla="*/ 9 w 9"/>
                      <a:gd name="T7" fmla="*/ 0 h 40"/>
                    </a:gdLst>
                    <a:ahLst/>
                    <a:cxnLst>
                      <a:cxn ang="0">
                        <a:pos x="T0" y="T1"/>
                      </a:cxn>
                      <a:cxn ang="0">
                        <a:pos x="T2" y="T3"/>
                      </a:cxn>
                      <a:cxn ang="0">
                        <a:pos x="T4" y="T5"/>
                      </a:cxn>
                      <a:cxn ang="0">
                        <a:pos x="T6" y="T7"/>
                      </a:cxn>
                    </a:cxnLst>
                    <a:rect l="0" t="0" r="r" b="b"/>
                    <a:pathLst>
                      <a:path w="9" h="40">
                        <a:moveTo>
                          <a:pt x="9" y="0"/>
                        </a:moveTo>
                        <a:lnTo>
                          <a:pt x="1" y="8"/>
                        </a:lnTo>
                        <a:lnTo>
                          <a:pt x="0" y="40"/>
                        </a:lnTo>
                        <a:lnTo>
                          <a:pt x="9"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22" name="Freeform 148"/>
                  <p:cNvSpPr>
                    <a:spLocks/>
                  </p:cNvSpPr>
                  <p:nvPr/>
                </p:nvSpPr>
                <p:spPr bwMode="auto">
                  <a:xfrm>
                    <a:off x="7192" y="2593"/>
                    <a:ext cx="6" cy="9"/>
                  </a:xfrm>
                  <a:custGeom>
                    <a:avLst/>
                    <a:gdLst>
                      <a:gd name="T0" fmla="*/ 0 w 11"/>
                      <a:gd name="T1" fmla="*/ 1 h 17"/>
                      <a:gd name="T2" fmla="*/ 6 w 11"/>
                      <a:gd name="T3" fmla="*/ 5 h 17"/>
                      <a:gd name="T4" fmla="*/ 7 w 11"/>
                      <a:gd name="T5" fmla="*/ 17 h 17"/>
                      <a:gd name="T6" fmla="*/ 11 w 11"/>
                      <a:gd name="T7" fmla="*/ 0 h 17"/>
                      <a:gd name="T8" fmla="*/ 0 w 11"/>
                      <a:gd name="T9" fmla="*/ 1 h 17"/>
                    </a:gdLst>
                    <a:ahLst/>
                    <a:cxnLst>
                      <a:cxn ang="0">
                        <a:pos x="T0" y="T1"/>
                      </a:cxn>
                      <a:cxn ang="0">
                        <a:pos x="T2" y="T3"/>
                      </a:cxn>
                      <a:cxn ang="0">
                        <a:pos x="T4" y="T5"/>
                      </a:cxn>
                      <a:cxn ang="0">
                        <a:pos x="T6" y="T7"/>
                      </a:cxn>
                      <a:cxn ang="0">
                        <a:pos x="T8" y="T9"/>
                      </a:cxn>
                    </a:cxnLst>
                    <a:rect l="0" t="0" r="r" b="b"/>
                    <a:pathLst>
                      <a:path w="11" h="17">
                        <a:moveTo>
                          <a:pt x="0" y="1"/>
                        </a:moveTo>
                        <a:lnTo>
                          <a:pt x="6" y="5"/>
                        </a:lnTo>
                        <a:lnTo>
                          <a:pt x="7" y="17"/>
                        </a:lnTo>
                        <a:lnTo>
                          <a:pt x="11" y="0"/>
                        </a:lnTo>
                        <a:lnTo>
                          <a:pt x="0" y="1"/>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sp>
              <p:nvSpPr>
                <p:cNvPr id="15" name="Freeform 150"/>
                <p:cNvSpPr>
                  <a:spLocks/>
                </p:cNvSpPr>
                <p:nvPr/>
              </p:nvSpPr>
              <p:spPr bwMode="auto">
                <a:xfrm>
                  <a:off x="7221" y="2468"/>
                  <a:ext cx="69" cy="46"/>
                </a:xfrm>
                <a:custGeom>
                  <a:avLst/>
                  <a:gdLst>
                    <a:gd name="T0" fmla="*/ 0 w 140"/>
                    <a:gd name="T1" fmla="*/ 63 h 92"/>
                    <a:gd name="T2" fmla="*/ 19 w 140"/>
                    <a:gd name="T3" fmla="*/ 59 h 92"/>
                    <a:gd name="T4" fmla="*/ 44 w 140"/>
                    <a:gd name="T5" fmla="*/ 61 h 92"/>
                    <a:gd name="T6" fmla="*/ 64 w 140"/>
                    <a:gd name="T7" fmla="*/ 64 h 92"/>
                    <a:gd name="T8" fmla="*/ 99 w 140"/>
                    <a:gd name="T9" fmla="*/ 74 h 92"/>
                    <a:gd name="T10" fmla="*/ 122 w 140"/>
                    <a:gd name="T11" fmla="*/ 87 h 92"/>
                    <a:gd name="T12" fmla="*/ 128 w 140"/>
                    <a:gd name="T13" fmla="*/ 92 h 92"/>
                    <a:gd name="T14" fmla="*/ 140 w 140"/>
                    <a:gd name="T15" fmla="*/ 41 h 92"/>
                    <a:gd name="T16" fmla="*/ 119 w 140"/>
                    <a:gd name="T17" fmla="*/ 22 h 92"/>
                    <a:gd name="T18" fmla="*/ 92 w 140"/>
                    <a:gd name="T19" fmla="*/ 8 h 92"/>
                    <a:gd name="T20" fmla="*/ 64 w 140"/>
                    <a:gd name="T21" fmla="*/ 0 h 92"/>
                    <a:gd name="T22" fmla="*/ 40 w 140"/>
                    <a:gd name="T23" fmla="*/ 0 h 92"/>
                    <a:gd name="T24" fmla="*/ 16 w 140"/>
                    <a:gd name="T25" fmla="*/ 2 h 92"/>
                    <a:gd name="T26" fmla="*/ 0 w 140"/>
                    <a:gd name="T27" fmla="*/ 63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0" h="92">
                      <a:moveTo>
                        <a:pt x="0" y="63"/>
                      </a:moveTo>
                      <a:lnTo>
                        <a:pt x="19" y="59"/>
                      </a:lnTo>
                      <a:lnTo>
                        <a:pt x="44" y="61"/>
                      </a:lnTo>
                      <a:lnTo>
                        <a:pt x="64" y="64"/>
                      </a:lnTo>
                      <a:lnTo>
                        <a:pt x="99" y="74"/>
                      </a:lnTo>
                      <a:lnTo>
                        <a:pt x="122" y="87"/>
                      </a:lnTo>
                      <a:lnTo>
                        <a:pt x="128" y="92"/>
                      </a:lnTo>
                      <a:lnTo>
                        <a:pt x="140" y="41"/>
                      </a:lnTo>
                      <a:lnTo>
                        <a:pt x="119" y="22"/>
                      </a:lnTo>
                      <a:lnTo>
                        <a:pt x="92" y="8"/>
                      </a:lnTo>
                      <a:lnTo>
                        <a:pt x="64" y="0"/>
                      </a:lnTo>
                      <a:lnTo>
                        <a:pt x="40" y="0"/>
                      </a:lnTo>
                      <a:lnTo>
                        <a:pt x="16" y="2"/>
                      </a:lnTo>
                      <a:lnTo>
                        <a:pt x="0" y="63"/>
                      </a:lnTo>
                      <a:close/>
                    </a:path>
                  </a:pathLst>
                </a:custGeom>
                <a:solidFill>
                  <a:srgbClr val="FFFFFF"/>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grpSp>
        </p:grpSp>
      </p:grpSp>
      <p:pic>
        <p:nvPicPr>
          <p:cNvPr id="154" name="図 15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12530" y="4469197"/>
            <a:ext cx="1815681" cy="2033752"/>
          </a:xfrm>
          <a:prstGeom prst="rect">
            <a:avLst/>
          </a:prstGeom>
        </p:spPr>
      </p:pic>
      <p:pic>
        <p:nvPicPr>
          <p:cNvPr id="155" name="図 15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29831" y="5837867"/>
            <a:ext cx="959395" cy="701045"/>
          </a:xfrm>
          <a:prstGeom prst="rect">
            <a:avLst/>
          </a:prstGeom>
        </p:spPr>
      </p:pic>
    </p:spTree>
    <p:extLst>
      <p:ext uri="{BB962C8B-B14F-4D97-AF65-F5344CB8AC3E}">
        <p14:creationId xmlns:p14="http://schemas.microsoft.com/office/powerpoint/2010/main" val="4227933432"/>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5398734"/>
          </a:xfrm>
        </p:spPr>
        <p:txBody>
          <a:bodyPr>
            <a:normAutofit fontScale="92500" lnSpcReduction="10000"/>
          </a:bodyPr>
          <a:lstStyle/>
          <a:p>
            <a:r>
              <a:rPr lang="ja-JP" altLang="en-US" sz="2000" dirty="0"/>
              <a:t>本ドキュメントでは、シン・テレワークシステムのコントローラプログラム、中継ゲートウェイプログラム、およびデータベースのセキュリティ </a:t>
            </a:r>
            <a:r>
              <a:rPr lang="en-US" altLang="ja-JP" sz="2000" dirty="0"/>
              <a:t>(</a:t>
            </a:r>
            <a:r>
              <a:rPr lang="ja-JP" altLang="en-US" sz="2000" dirty="0"/>
              <a:t>機密性・完全性・可用性</a:t>
            </a:r>
            <a:r>
              <a:rPr lang="en-US" altLang="ja-JP" sz="2000" dirty="0"/>
              <a:t>) </a:t>
            </a:r>
            <a:r>
              <a:rPr lang="ja-JP" altLang="en-US" sz="2000" dirty="0" err="1"/>
              <a:t>を維</a:t>
            </a:r>
            <a:r>
              <a:rPr lang="ja-JP" altLang="en-US" sz="2000" dirty="0"/>
              <a:t>持するための方法を述べる。</a:t>
            </a:r>
            <a:endParaRPr lang="en-US" altLang="ja-JP" sz="2000" dirty="0"/>
          </a:p>
          <a:p>
            <a:r>
              <a:rPr kumimoji="1" lang="ja-JP" altLang="en-US" sz="2000" dirty="0" smtClean="0"/>
              <a:t>本ドキュメントのこれまでの部分は、シン・テレワークシステムの中継システムをひととおり構築する方法を述べた。その際のパスワードは、デフォルトのままであることを前提としていた。</a:t>
            </a:r>
            <a:endParaRPr kumimoji="1" lang="en-US" altLang="ja-JP" sz="2000" dirty="0" smtClean="0"/>
          </a:p>
          <a:p>
            <a:r>
              <a:rPr kumimoji="1" lang="ja-JP" altLang="en-US" sz="2000" dirty="0" smtClean="0"/>
              <a:t>試験環境であっても、実運用環境であっても、継続して運用を行なう場合は、デフォルトのパスワードを変更すること等のセキュリティ対策が必要である。</a:t>
            </a:r>
          </a:p>
          <a:p>
            <a:r>
              <a:rPr kumimoji="1" lang="ja-JP" altLang="en-US" sz="2000" dirty="0" smtClean="0"/>
              <a:t>本ドキュメントでは、主に以下の内容を解説する。</a:t>
            </a:r>
            <a:endParaRPr kumimoji="1" lang="en-US" altLang="ja-JP" sz="2000" dirty="0" smtClean="0"/>
          </a:p>
          <a:p>
            <a:pPr lvl="1"/>
            <a:r>
              <a:rPr kumimoji="1" lang="ja-JP" altLang="en-US" sz="1600" dirty="0" smtClean="0"/>
              <a:t>機密性・完全性の維持 </a:t>
            </a:r>
            <a:r>
              <a:rPr kumimoji="1" lang="en-US" altLang="ja-JP" sz="1600" dirty="0" smtClean="0"/>
              <a:t>(</a:t>
            </a:r>
            <a:r>
              <a:rPr kumimoji="1" lang="ja-JP" altLang="en-US" sz="1600" dirty="0" smtClean="0"/>
              <a:t>不正侵入、データ改ざん、情報漏えいの防止等</a:t>
            </a:r>
            <a:r>
              <a:rPr kumimoji="1" lang="en-US" altLang="ja-JP" sz="1600" dirty="0" smtClean="0"/>
              <a:t>)</a:t>
            </a:r>
          </a:p>
          <a:p>
            <a:pPr lvl="2"/>
            <a:r>
              <a:rPr kumimoji="1" lang="ja-JP" altLang="en-US" sz="1400" dirty="0" smtClean="0"/>
              <a:t>データベース</a:t>
            </a:r>
            <a:endParaRPr kumimoji="1" lang="en-US" altLang="ja-JP" sz="1400" dirty="0" smtClean="0"/>
          </a:p>
          <a:p>
            <a:pPr lvl="3"/>
            <a:r>
              <a:rPr lang="en-US" altLang="ja-JP" sz="1400" dirty="0" smtClean="0"/>
              <a:t>SQL Server </a:t>
            </a:r>
            <a:r>
              <a:rPr lang="ja-JP" altLang="en-US" sz="1400" dirty="0" smtClean="0"/>
              <a:t>の「</a:t>
            </a:r>
            <a:r>
              <a:rPr lang="en-US" altLang="ja-JP" sz="1400" dirty="0" err="1" smtClean="0"/>
              <a:t>sa</a:t>
            </a:r>
            <a:r>
              <a:rPr lang="ja-JP" altLang="en-US" sz="1400" dirty="0" smtClean="0"/>
              <a:t>」のパスワードおよび</a:t>
            </a:r>
            <a:r>
              <a:rPr lang="ja-JP" altLang="en-US" sz="1400" dirty="0"/>
              <a:t>「</a:t>
            </a:r>
            <a:r>
              <a:rPr lang="en-US" altLang="ja-JP" sz="1400" dirty="0" err="1"/>
              <a:t>sql_thin_reader</a:t>
            </a:r>
            <a:r>
              <a:rPr lang="ja-JP" altLang="en-US" sz="1400" dirty="0"/>
              <a:t>」、「</a:t>
            </a:r>
            <a:r>
              <a:rPr lang="en-US" altLang="ja-JP" sz="1400" dirty="0" err="1"/>
              <a:t>sql_thin_writer</a:t>
            </a:r>
            <a:r>
              <a:rPr lang="ja-JP" altLang="en-US" sz="1400" dirty="0" smtClean="0"/>
              <a:t>」のパスワードの変更。</a:t>
            </a:r>
            <a:endParaRPr lang="en-US" altLang="ja-JP" sz="1400" dirty="0" smtClean="0"/>
          </a:p>
          <a:p>
            <a:pPr lvl="3"/>
            <a:r>
              <a:rPr kumimoji="1" lang="en-US" altLang="ja-JP" sz="1400" dirty="0" smtClean="0"/>
              <a:t>SQL Server </a:t>
            </a:r>
            <a:r>
              <a:rPr kumimoji="1" lang="ja-JP" altLang="en-US" sz="1400" dirty="0" smtClean="0"/>
              <a:t>の </a:t>
            </a:r>
            <a:r>
              <a:rPr kumimoji="1" lang="en-US" altLang="ja-JP" sz="1400" dirty="0" smtClean="0"/>
              <a:t>TCP </a:t>
            </a:r>
            <a:r>
              <a:rPr kumimoji="1" lang="ja-JP" altLang="en-US" sz="1400" dirty="0" smtClean="0"/>
              <a:t>ポート </a:t>
            </a:r>
            <a:r>
              <a:rPr lang="en-US" altLang="ja-JP" sz="1400" dirty="0" smtClean="0"/>
              <a:t>1433 </a:t>
            </a:r>
            <a:r>
              <a:rPr lang="ja-JP" altLang="en-US" sz="1400" dirty="0" smtClean="0"/>
              <a:t>宛の不要なアクセスを遮断すること。</a:t>
            </a:r>
            <a:endParaRPr kumimoji="1" lang="en-US" altLang="ja-JP" sz="1400" dirty="0" smtClean="0"/>
          </a:p>
          <a:p>
            <a:pPr lvl="2"/>
            <a:r>
              <a:rPr kumimoji="1" lang="ja-JP" altLang="en-US" sz="1400" dirty="0" smtClean="0"/>
              <a:t>コントローラプログラムおよび中継ゲートウェイ</a:t>
            </a:r>
            <a:endParaRPr kumimoji="1" lang="en-US" altLang="ja-JP" sz="1400" dirty="0" smtClean="0"/>
          </a:p>
          <a:p>
            <a:pPr lvl="3"/>
            <a:r>
              <a:rPr kumimoji="1" lang="ja-JP" altLang="en-US" sz="1400" dirty="0" smtClean="0"/>
              <a:t>コントローラ管理画面の初期ユーザー名・パスワード「</a:t>
            </a:r>
            <a:r>
              <a:rPr lang="en-US" altLang="ja-JP" sz="1400" dirty="0" smtClean="0"/>
              <a:t>admin / </a:t>
            </a:r>
            <a:r>
              <a:rPr lang="en-US" altLang="ja-JP" sz="1400" dirty="0" err="1" smtClean="0"/>
              <a:t>ipantt</a:t>
            </a:r>
            <a:r>
              <a:rPr lang="ja-JP" altLang="en-US" sz="1400" dirty="0" smtClean="0"/>
              <a:t>」の変更。</a:t>
            </a:r>
            <a:endParaRPr lang="en-US" altLang="ja-JP" sz="1400" dirty="0" smtClean="0"/>
          </a:p>
          <a:p>
            <a:pPr lvl="3"/>
            <a:r>
              <a:rPr lang="ja-JP" altLang="en-US" sz="1400" dirty="0" smtClean="0"/>
              <a:t>「</a:t>
            </a:r>
            <a:r>
              <a:rPr lang="en-US" altLang="ja-JP" sz="1400" dirty="0" err="1" smtClean="0"/>
              <a:t>ControllerGateSecretKey</a:t>
            </a:r>
            <a:r>
              <a:rPr lang="ja-JP" altLang="en-US" sz="1400" dirty="0" smtClean="0"/>
              <a:t>」の変更。</a:t>
            </a:r>
            <a:endParaRPr lang="en-US" altLang="ja-JP" sz="1400" dirty="0" smtClean="0"/>
          </a:p>
          <a:p>
            <a:pPr lvl="3"/>
            <a:r>
              <a:rPr lang="ja-JP" altLang="en-US" sz="1400" dirty="0" smtClean="0"/>
              <a:t>「</a:t>
            </a:r>
            <a:r>
              <a:rPr lang="en-US" altLang="ja-JP" sz="1400" dirty="0" err="1" smtClean="0"/>
              <a:t>GateKeyList</a:t>
            </a:r>
            <a:r>
              <a:rPr lang="ja-JP" altLang="en-US" sz="1400" dirty="0" smtClean="0"/>
              <a:t>」の変更。</a:t>
            </a:r>
            <a:endParaRPr kumimoji="1" lang="en-US" altLang="ja-JP" sz="1400" dirty="0" smtClean="0"/>
          </a:p>
          <a:p>
            <a:pPr lvl="3"/>
            <a:r>
              <a:rPr kumimoji="1" lang="ja-JP" altLang="en-US" sz="1400" dirty="0" smtClean="0"/>
              <a:t>「</a:t>
            </a:r>
            <a:r>
              <a:rPr lang="en-US" altLang="ja-JP" sz="1400" dirty="0" err="1" smtClean="0"/>
              <a:t>QueryPassword_Stat</a:t>
            </a:r>
            <a:r>
              <a:rPr lang="ja-JP" altLang="en-US" sz="1400" dirty="0" smtClean="0"/>
              <a:t>」、「</a:t>
            </a:r>
            <a:r>
              <a:rPr lang="en-US" altLang="ja-JP" sz="1400" dirty="0" err="1" smtClean="0"/>
              <a:t>QueryPassword_Gates</a:t>
            </a:r>
            <a:r>
              <a:rPr lang="ja-JP" altLang="en-US" sz="1400" dirty="0" smtClean="0"/>
              <a:t>」、「</a:t>
            </a:r>
            <a:r>
              <a:rPr lang="en-US" altLang="ja-JP" sz="1400" dirty="0" err="1" smtClean="0"/>
              <a:t>QueryPassword_Sessions</a:t>
            </a:r>
            <a:r>
              <a:rPr lang="ja-JP" altLang="en-US" sz="1400" dirty="0" smtClean="0"/>
              <a:t>」の変更。</a:t>
            </a:r>
            <a:endParaRPr lang="en-US" altLang="ja-JP" sz="1400" dirty="0" smtClean="0"/>
          </a:p>
          <a:p>
            <a:pPr lvl="3"/>
            <a:r>
              <a:rPr kumimoji="1" lang="ja-JP" altLang="en-US" sz="1400" dirty="0" smtClean="0"/>
              <a:t>「</a:t>
            </a:r>
            <a:r>
              <a:rPr lang="en-US" altLang="ja-JP" sz="1400" dirty="0" err="1" smtClean="0"/>
              <a:t>GatewayServicePortIpAcl</a:t>
            </a:r>
            <a:r>
              <a:rPr lang="ja-JP" altLang="en-US" sz="1400" dirty="0" smtClean="0"/>
              <a:t>」の変更。</a:t>
            </a:r>
            <a:endParaRPr lang="en-US" altLang="ja-JP" sz="1400" dirty="0" smtClean="0"/>
          </a:p>
          <a:p>
            <a:pPr lvl="1"/>
            <a:r>
              <a:rPr kumimoji="1" lang="ja-JP" altLang="en-US" sz="1600" dirty="0" smtClean="0"/>
              <a:t>可用性の維持 </a:t>
            </a:r>
            <a:r>
              <a:rPr kumimoji="1" lang="en-US" altLang="ja-JP" sz="1600" dirty="0" smtClean="0"/>
              <a:t>(</a:t>
            </a:r>
            <a:r>
              <a:rPr kumimoji="1" lang="ja-JP" altLang="en-US" sz="1600" dirty="0" smtClean="0"/>
              <a:t>データのバックアップ</a:t>
            </a:r>
            <a:r>
              <a:rPr kumimoji="1" lang="en-US" altLang="ja-JP" sz="1600" dirty="0" smtClean="0"/>
              <a:t>)</a:t>
            </a:r>
          </a:p>
          <a:p>
            <a:pPr lvl="2"/>
            <a:r>
              <a:rPr kumimoji="1" lang="ja-JP" altLang="en-US" sz="1400" dirty="0" smtClean="0"/>
              <a:t>データベースのバックアップ</a:t>
            </a:r>
          </a:p>
          <a:p>
            <a:pPr lvl="2"/>
            <a:r>
              <a:rPr kumimoji="1" lang="ja-JP" altLang="en-US" sz="1400" dirty="0" smtClean="0"/>
              <a:t>コントローラおよび中継ゲートウェイのバックアップ</a:t>
            </a:r>
            <a:endParaRPr kumimoji="1" lang="en-US" altLang="ja-JP" sz="1400" dirty="0" smtClean="0"/>
          </a:p>
          <a:p>
            <a:pPr lvl="2"/>
            <a:endParaRPr kumimoji="1" lang="ja-JP" altLang="en-US" sz="16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173</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9-1. </a:t>
            </a:r>
            <a:r>
              <a:rPr kumimoji="1" lang="ja-JP" altLang="en-US" dirty="0" smtClean="0"/>
              <a:t>本ドキュメントのセキュリティ対策の対象</a:t>
            </a:r>
            <a:endParaRPr kumimoji="1" lang="ja-JP" altLang="en-US" dirty="0"/>
          </a:p>
        </p:txBody>
      </p:sp>
    </p:spTree>
    <p:extLst>
      <p:ext uri="{BB962C8B-B14F-4D97-AF65-F5344CB8AC3E}">
        <p14:creationId xmlns:p14="http://schemas.microsoft.com/office/powerpoint/2010/main" val="3550143321"/>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812774"/>
          </a:xfrm>
        </p:spPr>
        <p:txBody>
          <a:bodyPr>
            <a:normAutofit lnSpcReduction="10000"/>
          </a:bodyPr>
          <a:lstStyle/>
          <a:p>
            <a:r>
              <a:rPr kumimoji="1" lang="ja-JP" altLang="en-US" sz="1800" dirty="0" smtClean="0"/>
              <a:t>本ドキュメントでは、</a:t>
            </a:r>
            <a:r>
              <a:rPr kumimoji="1" lang="en-US" altLang="ja-JP" sz="1800" dirty="0" smtClean="0"/>
              <a:t>SQL Server 2019 Express </a:t>
            </a:r>
            <a:r>
              <a:rPr kumimoji="1" lang="ja-JP" altLang="en-US" sz="1800" dirty="0" smtClean="0"/>
              <a:t>の </a:t>
            </a:r>
            <a:r>
              <a:rPr kumimoji="1" lang="en-US" altLang="ja-JP" sz="1800" dirty="0" err="1" smtClean="0"/>
              <a:t>sa</a:t>
            </a:r>
            <a:r>
              <a:rPr kumimoji="1" lang="en-US" altLang="ja-JP" sz="1800" dirty="0" smtClean="0"/>
              <a:t> </a:t>
            </a:r>
            <a:r>
              <a:rPr kumimoji="1" lang="ja-JP" altLang="en-US" sz="1800" dirty="0" smtClean="0"/>
              <a:t>のパスワードとして「</a:t>
            </a:r>
            <a:r>
              <a:rPr kumimoji="1" lang="en-US" altLang="ja-JP" sz="1800" dirty="0" smtClean="0"/>
              <a:t>SqlNeko123</a:t>
            </a:r>
            <a:r>
              <a:rPr kumimoji="1" lang="ja-JP" altLang="en-US" sz="1800" dirty="0" smtClean="0"/>
              <a:t>」を用いた。これを変更するために、</a:t>
            </a:r>
            <a:r>
              <a:rPr kumimoji="1" lang="en-US" altLang="ja-JP" sz="1800" dirty="0" smtClean="0"/>
              <a:t>SQL Server Management Studio </a:t>
            </a:r>
            <a:r>
              <a:rPr kumimoji="1" lang="ja-JP" altLang="en-US" sz="1800" dirty="0" smtClean="0"/>
              <a:t>で </a:t>
            </a:r>
            <a:r>
              <a:rPr kumimoji="1" lang="en-US" altLang="ja-JP" sz="1800" dirty="0" smtClean="0"/>
              <a:t>SQL Server </a:t>
            </a:r>
            <a:r>
              <a:rPr kumimoji="1" lang="ja-JP" altLang="en-US" sz="1800" dirty="0" smtClean="0"/>
              <a:t>に接続し、「セキュリティ」→「ログイン」→「</a:t>
            </a:r>
            <a:r>
              <a:rPr kumimoji="1" lang="en-US" altLang="ja-JP" sz="1800" dirty="0" err="1" smtClean="0"/>
              <a:t>sa</a:t>
            </a:r>
            <a:r>
              <a:rPr kumimoji="1" lang="ja-JP" altLang="en-US" sz="1800" dirty="0" smtClean="0"/>
              <a:t>」ユーザーのプロパティからパスワードを変更する。</a:t>
            </a:r>
          </a:p>
          <a:p>
            <a:r>
              <a:rPr kumimoji="1" lang="ja-JP" altLang="en-US" sz="1800" dirty="0" smtClean="0"/>
              <a:t>同様に、「</a:t>
            </a:r>
            <a:r>
              <a:rPr kumimoji="1" lang="en-US" altLang="ja-JP" sz="1800" dirty="0" err="1" smtClean="0"/>
              <a:t>sql_thin_reader</a:t>
            </a:r>
            <a:r>
              <a:rPr kumimoji="1" lang="ja-JP" altLang="en-US" sz="1800" dirty="0" smtClean="0"/>
              <a:t>」および「</a:t>
            </a:r>
            <a:r>
              <a:rPr kumimoji="1" lang="en-US" altLang="ja-JP" sz="1800" dirty="0" err="1" smtClean="0"/>
              <a:t>sql_thin_writer</a:t>
            </a:r>
            <a:r>
              <a:rPr kumimoji="1" lang="ja-JP" altLang="en-US" sz="1800" dirty="0" smtClean="0"/>
              <a:t>」のパスワードも変更する。</a:t>
            </a:r>
          </a:p>
          <a:p>
            <a:r>
              <a:rPr kumimoji="1" lang="ja-JP" altLang="en-US" sz="1800" dirty="0" smtClean="0"/>
              <a:t>これらのパスワードは、安全で推測が困難なものに設定する。</a:t>
            </a:r>
          </a:p>
          <a:p>
            <a:r>
              <a:rPr kumimoji="1" lang="ja-JP" altLang="en-US" sz="1800" dirty="0" smtClean="0"/>
              <a:t>各パスワードは異なっていてもよいし、同一でもよい。</a:t>
            </a:r>
            <a:endParaRPr kumimoji="1" lang="ja-JP" altLang="en-US" sz="18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174</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9-2. </a:t>
            </a:r>
            <a:r>
              <a:rPr kumimoji="1" lang="ja-JP" altLang="en-US" dirty="0" smtClean="0"/>
              <a:t>データベースのパスワード変更</a:t>
            </a:r>
            <a:endParaRPr kumimoji="1" lang="ja-JP" altLang="en-US" dirty="0"/>
          </a:p>
        </p:txBody>
      </p:sp>
      <p:pic>
        <p:nvPicPr>
          <p:cNvPr id="5" name="図 4"/>
          <p:cNvPicPr>
            <a:picLocks noChangeAspect="1"/>
          </p:cNvPicPr>
          <p:nvPr/>
        </p:nvPicPr>
        <p:blipFill>
          <a:blip r:embed="rId2"/>
          <a:stretch>
            <a:fillRect/>
          </a:stretch>
        </p:blipFill>
        <p:spPr>
          <a:xfrm>
            <a:off x="2603510" y="3344260"/>
            <a:ext cx="2752725" cy="3086100"/>
          </a:xfrm>
          <a:prstGeom prst="rect">
            <a:avLst/>
          </a:prstGeom>
          <a:ln w="12700">
            <a:solidFill>
              <a:schemeClr val="tx1"/>
            </a:solidFill>
          </a:ln>
        </p:spPr>
      </p:pic>
      <p:pic>
        <p:nvPicPr>
          <p:cNvPr id="6" name="図 5"/>
          <p:cNvPicPr>
            <a:picLocks noChangeAspect="1"/>
          </p:cNvPicPr>
          <p:nvPr/>
        </p:nvPicPr>
        <p:blipFill>
          <a:blip r:embed="rId3"/>
          <a:stretch>
            <a:fillRect/>
          </a:stretch>
        </p:blipFill>
        <p:spPr>
          <a:xfrm>
            <a:off x="6424448" y="3206392"/>
            <a:ext cx="3753836" cy="3149958"/>
          </a:xfrm>
          <a:prstGeom prst="rect">
            <a:avLst/>
          </a:prstGeom>
        </p:spPr>
      </p:pic>
      <p:sp>
        <p:nvSpPr>
          <p:cNvPr id="7" name="正方形/長方形 6"/>
          <p:cNvSpPr/>
          <p:nvPr/>
        </p:nvSpPr>
        <p:spPr>
          <a:xfrm>
            <a:off x="2841243" y="3429664"/>
            <a:ext cx="1281440" cy="511716"/>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3030428" y="6022428"/>
            <a:ext cx="1935709" cy="33392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7586662" y="3941380"/>
            <a:ext cx="2195841" cy="33392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p:cNvSpPr/>
          <p:nvPr/>
        </p:nvSpPr>
        <p:spPr>
          <a:xfrm>
            <a:off x="9073055" y="6156433"/>
            <a:ext cx="635465" cy="21551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255457419"/>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175</a:t>
            </a:fld>
            <a:endParaRPr kumimoji="1" lang="ja-JP" altLang="en-US" dirty="0"/>
          </a:p>
        </p:txBody>
      </p:sp>
      <p:sp>
        <p:nvSpPr>
          <p:cNvPr id="5" name="タイトル 4"/>
          <p:cNvSpPr>
            <a:spLocks noGrp="1"/>
          </p:cNvSpPr>
          <p:nvPr>
            <p:ph type="title"/>
          </p:nvPr>
        </p:nvSpPr>
        <p:spPr/>
        <p:txBody>
          <a:bodyPr>
            <a:noAutofit/>
          </a:bodyPr>
          <a:lstStyle/>
          <a:p>
            <a:r>
              <a:rPr lang="ja-JP" altLang="en-US" sz="2400" dirty="0"/>
              <a:t>データベースの 「</a:t>
            </a:r>
            <a:r>
              <a:rPr lang="en-US" altLang="ja-JP" sz="2400" dirty="0" err="1"/>
              <a:t>sql_thin_reader</a:t>
            </a:r>
            <a:r>
              <a:rPr lang="ja-JP" altLang="en-US" sz="2400" dirty="0"/>
              <a:t>」および「</a:t>
            </a:r>
            <a:r>
              <a:rPr lang="en-US" altLang="ja-JP" sz="2400" dirty="0" err="1"/>
              <a:t>sql_thin_writer</a:t>
            </a:r>
            <a:r>
              <a:rPr lang="ja-JP" altLang="en-US" sz="2400" dirty="0" smtClean="0"/>
              <a:t>」 のパスワード変更後に各コントローラで行なう必要がある </a:t>
            </a:r>
            <a:r>
              <a:rPr lang="en-US" altLang="ja-JP" sz="2400" dirty="0" smtClean="0"/>
              <a:t>DB </a:t>
            </a:r>
            <a:r>
              <a:rPr lang="ja-JP" altLang="en-US" sz="2400" dirty="0" smtClean="0"/>
              <a:t>接続文字列の変更</a:t>
            </a:r>
            <a:endParaRPr kumimoji="1" lang="ja-JP" altLang="en-US" sz="2400" dirty="0"/>
          </a:p>
        </p:txBody>
      </p:sp>
      <p:sp>
        <p:nvSpPr>
          <p:cNvPr id="9" name="コンテンツ プレースホルダー 1"/>
          <p:cNvSpPr>
            <a:spLocks noGrp="1"/>
          </p:cNvSpPr>
          <p:nvPr>
            <p:ph idx="1"/>
          </p:nvPr>
        </p:nvSpPr>
        <p:spPr>
          <a:xfrm>
            <a:off x="332741" y="1305506"/>
            <a:ext cx="11545223" cy="3140370"/>
          </a:xfrm>
        </p:spPr>
        <p:txBody>
          <a:bodyPr>
            <a:normAutofit fontScale="55000" lnSpcReduction="20000"/>
          </a:bodyPr>
          <a:lstStyle/>
          <a:p>
            <a:pPr>
              <a:lnSpc>
                <a:spcPct val="120000"/>
              </a:lnSpc>
            </a:pPr>
            <a:r>
              <a:rPr kumimoji="1" lang="ja-JP" altLang="en-US" dirty="0" smtClean="0"/>
              <a:t>書換えるべき </a:t>
            </a:r>
            <a:r>
              <a:rPr kumimoji="1" lang="en-US" altLang="ja-JP" dirty="0" smtClean="0"/>
              <a:t>JSON </a:t>
            </a:r>
            <a:r>
              <a:rPr kumimoji="1" lang="ja-JP" altLang="en-US" dirty="0" smtClean="0"/>
              <a:t>設定ファイル</a:t>
            </a:r>
            <a:r>
              <a:rPr kumimoji="1" lang="en-US" altLang="ja-JP" dirty="0" smtClean="0"/>
              <a:t/>
            </a:r>
            <a:br>
              <a:rPr kumimoji="1" lang="en-US" altLang="ja-JP" dirty="0" smtClean="0"/>
            </a:br>
            <a:r>
              <a:rPr kumimoji="1" lang="en-US" altLang="ja-JP" dirty="0" smtClean="0"/>
              <a:t>※ JSON </a:t>
            </a:r>
            <a:r>
              <a:rPr kumimoji="1" lang="ja-JP" altLang="en-US" dirty="0" smtClean="0"/>
              <a:t>ファイルが存在しない場合は、「</a:t>
            </a:r>
            <a:r>
              <a:rPr kumimoji="1" lang="en-US" altLang="ja-JP" dirty="0" smtClean="0"/>
              <a:t>3-5</a:t>
            </a:r>
            <a:r>
              <a:rPr kumimoji="1" lang="ja-JP" altLang="en-US" dirty="0" smtClean="0"/>
              <a:t>」または「</a:t>
            </a:r>
            <a:r>
              <a:rPr kumimoji="1" lang="en-US" altLang="ja-JP" dirty="0" smtClean="0"/>
              <a:t>4-5</a:t>
            </a:r>
            <a:r>
              <a:rPr kumimoji="1" lang="ja-JP" altLang="en-US" dirty="0" smtClean="0"/>
              <a:t>」のコントローラのテスト実行をまだ </a:t>
            </a:r>
            <a:r>
              <a:rPr kumimoji="1" lang="en-US" altLang="ja-JP" dirty="0" smtClean="0"/>
              <a:t>1 </a:t>
            </a:r>
            <a:r>
              <a:rPr kumimoji="1" lang="ja-JP" altLang="en-US" dirty="0" smtClean="0"/>
              <a:t>度も行なっていない可能性があるので、</a:t>
            </a:r>
            <a:r>
              <a:rPr kumimoji="1" lang="en-US" altLang="ja-JP" dirty="0" smtClean="0"/>
              <a:t>1 </a:t>
            </a:r>
            <a:r>
              <a:rPr kumimoji="1" lang="ja-JP" altLang="en-US" dirty="0" smtClean="0"/>
              <a:t>度テスト実行を行なうこと。</a:t>
            </a:r>
            <a:endParaRPr kumimoji="1" lang="en-US" altLang="ja-JP" dirty="0" smtClean="0"/>
          </a:p>
          <a:p>
            <a:pPr lvl="1">
              <a:lnSpc>
                <a:spcPct val="120000"/>
              </a:lnSpc>
            </a:pPr>
            <a:r>
              <a:rPr lang="en-US" altLang="ja-JP" dirty="0" smtClean="0"/>
              <a:t>Windows </a:t>
            </a:r>
            <a:r>
              <a:rPr lang="ja-JP" altLang="en-US" dirty="0" smtClean="0"/>
              <a:t>版</a:t>
            </a:r>
            <a:r>
              <a:rPr lang="en-US" altLang="ja-JP" dirty="0" smtClean="0"/>
              <a:t>:</a:t>
            </a:r>
          </a:p>
          <a:p>
            <a:pPr lvl="2">
              <a:lnSpc>
                <a:spcPct val="120000"/>
              </a:lnSpc>
            </a:pPr>
            <a:r>
              <a:rPr lang="en-US" altLang="ja-JP" sz="2900" dirty="0"/>
              <a:t>C:\git\IPA-DN-ThinController-Private\ThinControllerApp\Local\App_IPA.App.ThinControllerApp\Config\ThinController.json</a:t>
            </a:r>
            <a:endParaRPr lang="en-US" altLang="ja-JP" sz="2900" dirty="0" smtClean="0"/>
          </a:p>
          <a:p>
            <a:pPr lvl="1">
              <a:lnSpc>
                <a:spcPct val="120000"/>
              </a:lnSpc>
            </a:pPr>
            <a:r>
              <a:rPr kumimoji="1" lang="en-US" altLang="ja-JP" dirty="0" smtClean="0"/>
              <a:t>Linux </a:t>
            </a:r>
            <a:r>
              <a:rPr kumimoji="1" lang="ja-JP" altLang="en-US" dirty="0" smtClean="0"/>
              <a:t>版</a:t>
            </a:r>
            <a:r>
              <a:rPr kumimoji="1" lang="en-US" altLang="ja-JP" dirty="0" smtClean="0"/>
              <a:t>:</a:t>
            </a:r>
          </a:p>
          <a:p>
            <a:pPr lvl="2">
              <a:lnSpc>
                <a:spcPct val="120000"/>
              </a:lnSpc>
            </a:pPr>
            <a:r>
              <a:rPr lang="en-US" altLang="ja-JP" sz="2900" dirty="0"/>
              <a:t>~/</a:t>
            </a:r>
            <a:r>
              <a:rPr lang="en-US" altLang="ja-JP" sz="2900" dirty="0" smtClean="0"/>
              <a:t>IPA-DN-</a:t>
            </a:r>
            <a:r>
              <a:rPr lang="en-US" altLang="ja-JP" sz="2900" dirty="0" err="1" smtClean="0"/>
              <a:t>ThinController</a:t>
            </a:r>
            <a:r>
              <a:rPr lang="en-US" altLang="ja-JP" sz="2900" dirty="0" smtClean="0"/>
              <a:t>-Private/</a:t>
            </a:r>
            <a:r>
              <a:rPr lang="en-US" altLang="ja-JP" sz="2900" dirty="0" err="1" smtClean="0"/>
              <a:t>ThinControllerApp</a:t>
            </a:r>
            <a:r>
              <a:rPr lang="en-US" altLang="ja-JP" sz="2900" dirty="0" smtClean="0"/>
              <a:t>/Local/</a:t>
            </a:r>
            <a:r>
              <a:rPr lang="en-US" altLang="ja-JP" sz="2900" dirty="0" err="1" smtClean="0"/>
              <a:t>App_IPA.App.ThinControllerApp</a:t>
            </a:r>
            <a:r>
              <a:rPr lang="en-US" altLang="ja-JP" sz="2900" dirty="0" smtClean="0"/>
              <a:t>/</a:t>
            </a:r>
            <a:r>
              <a:rPr lang="en-US" altLang="ja-JP" sz="2900" dirty="0" err="1" smtClean="0"/>
              <a:t>Config</a:t>
            </a:r>
            <a:r>
              <a:rPr lang="en-US" altLang="ja-JP" sz="2900" dirty="0" smtClean="0"/>
              <a:t>/</a:t>
            </a:r>
            <a:r>
              <a:rPr lang="en-US" altLang="ja-JP" sz="2900" dirty="0" err="1" smtClean="0"/>
              <a:t>ThinController.json</a:t>
            </a:r>
            <a:endParaRPr lang="en-US" altLang="ja-JP" sz="2900" dirty="0" smtClean="0"/>
          </a:p>
          <a:p>
            <a:pPr>
              <a:lnSpc>
                <a:spcPct val="120000"/>
              </a:lnSpc>
            </a:pPr>
            <a:r>
              <a:rPr kumimoji="1" lang="ja-JP" altLang="en-US" sz="2500" dirty="0" smtClean="0"/>
              <a:t>書換えの内容</a:t>
            </a:r>
            <a:endParaRPr kumimoji="1" lang="en-US" altLang="ja-JP" sz="2500" dirty="0" smtClean="0"/>
          </a:p>
          <a:p>
            <a:pPr lvl="1">
              <a:lnSpc>
                <a:spcPct val="120000"/>
              </a:lnSpc>
            </a:pPr>
            <a:r>
              <a:rPr lang="en-US" altLang="ja-JP" sz="2100" dirty="0" smtClean="0"/>
              <a:t>JSON </a:t>
            </a:r>
            <a:r>
              <a:rPr lang="ja-JP" altLang="en-US" sz="2100" dirty="0" smtClean="0"/>
              <a:t>ファイルの内容の下記の</a:t>
            </a:r>
            <a:r>
              <a:rPr lang="ja-JP" altLang="en-US" sz="2100" b="1" u="sng" dirty="0" smtClean="0">
                <a:solidFill>
                  <a:srgbClr val="0000FF"/>
                </a:solidFill>
              </a:rPr>
              <a:t>青文字下線</a:t>
            </a:r>
            <a:r>
              <a:rPr lang="ja-JP" altLang="en-US" sz="2100" dirty="0" smtClean="0"/>
              <a:t>部分を、</a:t>
            </a:r>
            <a:r>
              <a:rPr lang="en-US" altLang="ja-JP" sz="2100" dirty="0" smtClean="0"/>
              <a:t>DB </a:t>
            </a:r>
            <a:r>
              <a:rPr lang="ja-JP" altLang="en-US" sz="2100" dirty="0" smtClean="0"/>
              <a:t>サーバーに設定したそれぞれのユーザーの新しいパスワードに変更して上書き保存する。</a:t>
            </a:r>
            <a:endParaRPr lang="en-US" altLang="ja-JP" sz="2100" dirty="0" smtClean="0"/>
          </a:p>
          <a:p>
            <a:pPr>
              <a:lnSpc>
                <a:spcPct val="120000"/>
              </a:lnSpc>
            </a:pPr>
            <a:r>
              <a:rPr kumimoji="1" lang="ja-JP" altLang="en-US" sz="2500" dirty="0" smtClean="0"/>
              <a:t>書換えが完了</a:t>
            </a:r>
            <a:r>
              <a:rPr lang="ja-JP" altLang="en-US" sz="2500" dirty="0"/>
              <a:t>したら、 「</a:t>
            </a:r>
            <a:r>
              <a:rPr lang="en-US" altLang="ja-JP" sz="2500" dirty="0"/>
              <a:t>3-6</a:t>
            </a:r>
            <a:r>
              <a:rPr lang="ja-JP" altLang="en-US" sz="2500" dirty="0"/>
              <a:t>」または「</a:t>
            </a:r>
            <a:r>
              <a:rPr lang="en-US" altLang="ja-JP" sz="2500" dirty="0"/>
              <a:t>4-6</a:t>
            </a:r>
            <a:r>
              <a:rPr lang="ja-JP" altLang="en-US" sz="2500" dirty="0"/>
              <a:t>」に従い、コントローラサービス </a:t>
            </a:r>
            <a:r>
              <a:rPr kumimoji="1" lang="en-US" altLang="ja-JP" sz="2500" dirty="0" smtClean="0"/>
              <a:t>(</a:t>
            </a:r>
            <a:r>
              <a:rPr kumimoji="1" lang="ja-JP" altLang="en-US" sz="2500" dirty="0" smtClean="0"/>
              <a:t>デーモン</a:t>
            </a:r>
            <a:r>
              <a:rPr kumimoji="1" lang="en-US" altLang="ja-JP" sz="2500" dirty="0" smtClean="0"/>
              <a:t>) </a:t>
            </a:r>
            <a:r>
              <a:rPr kumimoji="1" lang="ja-JP" altLang="en-US" sz="2500" dirty="0" smtClean="0"/>
              <a:t>を一度停止し </a:t>
            </a:r>
            <a:r>
              <a:rPr kumimoji="1" lang="en-US" altLang="ja-JP" sz="2500" dirty="0" smtClean="0"/>
              <a:t>(</a:t>
            </a:r>
            <a:r>
              <a:rPr kumimoji="1" lang="ja-JP" altLang="en-US" sz="2500" dirty="0" smtClean="0"/>
              <a:t>すでに動作している場合</a:t>
            </a:r>
            <a:r>
              <a:rPr kumimoji="1" lang="en-US" altLang="ja-JP" sz="2500" dirty="0" smtClean="0"/>
              <a:t>)</a:t>
            </a:r>
            <a:r>
              <a:rPr kumimoji="1" lang="ja-JP" altLang="en-US" sz="2500" dirty="0" err="1" smtClean="0"/>
              <a:t>、</a:t>
            </a:r>
            <a:r>
              <a:rPr kumimoji="1" lang="ja-JP" altLang="en-US" sz="2500" dirty="0" smtClean="0"/>
              <a:t>開始する。</a:t>
            </a:r>
            <a:r>
              <a:rPr lang="ja-JP" altLang="en-US" sz="2500" dirty="0" smtClean="0"/>
              <a:t/>
            </a:r>
            <a:br>
              <a:rPr lang="ja-JP" altLang="en-US" sz="2500" dirty="0" smtClean="0"/>
            </a:br>
            <a:r>
              <a:rPr lang="ja-JP" altLang="en-US" sz="2500" dirty="0"/>
              <a:t>その後、 「</a:t>
            </a:r>
            <a:r>
              <a:rPr lang="en-US" altLang="ja-JP" sz="2500" dirty="0"/>
              <a:t>3-5 </a:t>
            </a:r>
            <a:r>
              <a:rPr lang="ja-JP" altLang="en-US" sz="2500" dirty="0"/>
              <a:t>の </a:t>
            </a:r>
            <a:r>
              <a:rPr lang="en-US" altLang="ja-JP" sz="2500" dirty="0"/>
              <a:t>8.</a:t>
            </a:r>
            <a:r>
              <a:rPr lang="ja-JP" altLang="en-US" sz="2500" dirty="0"/>
              <a:t>」または「</a:t>
            </a:r>
            <a:r>
              <a:rPr lang="en-US" altLang="ja-JP" sz="2500" dirty="0"/>
              <a:t>4-5 </a:t>
            </a:r>
            <a:r>
              <a:rPr lang="ja-JP" altLang="en-US" sz="2500" dirty="0"/>
              <a:t>の </a:t>
            </a:r>
            <a:r>
              <a:rPr lang="en-US" altLang="ja-JP" sz="2500" dirty="0"/>
              <a:t>8.</a:t>
            </a:r>
            <a:r>
              <a:rPr lang="ja-JP" altLang="en-US" sz="2500" dirty="0" smtClean="0"/>
              <a:t>」に従い、コントローラが正常に起動しているかどうか、</a:t>
            </a:r>
            <a:r>
              <a:rPr lang="en-US" altLang="ja-JP" sz="2500" dirty="0" smtClean="0"/>
              <a:t>DB </a:t>
            </a:r>
            <a:r>
              <a:rPr lang="ja-JP" altLang="en-US" sz="2500" dirty="0" err="1" smtClean="0"/>
              <a:t>への</a:t>
            </a:r>
            <a:r>
              <a:rPr lang="ja-JP" altLang="en-US" sz="2500" dirty="0" smtClean="0"/>
              <a:t>接続が成功しているかどうか確認する。</a:t>
            </a:r>
            <a:endParaRPr kumimoji="1" lang="ja-JP" altLang="en-US" sz="2500" dirty="0" smtClean="0"/>
          </a:p>
        </p:txBody>
      </p:sp>
      <p:sp>
        <p:nvSpPr>
          <p:cNvPr id="10" name="テキスト ボックス 9"/>
          <p:cNvSpPr txBox="1"/>
          <p:nvPr/>
        </p:nvSpPr>
        <p:spPr>
          <a:xfrm>
            <a:off x="1876095" y="4782483"/>
            <a:ext cx="8970579" cy="1938992"/>
          </a:xfrm>
          <a:prstGeom prst="rect">
            <a:avLst/>
          </a:prstGeom>
          <a:solidFill>
            <a:srgbClr val="FFFFCC"/>
          </a:solidFill>
          <a:ln>
            <a:solidFill>
              <a:schemeClr val="tx1"/>
            </a:solidFill>
          </a:ln>
        </p:spPr>
        <p:txBody>
          <a:bodyPr wrap="square" rtlCol="0">
            <a:spAutoFit/>
          </a:bodyPr>
          <a:lstStyle/>
          <a:p>
            <a:r>
              <a:rPr lang="en-US" altLang="ja-JP" sz="1200" dirty="0">
                <a:latin typeface="Consolas" panose="020B0609020204030204" pitchFamily="49" charset="0"/>
              </a:rPr>
              <a:t>{</a:t>
            </a:r>
          </a:p>
          <a:p>
            <a:r>
              <a:rPr lang="en-US" altLang="ja-JP" sz="1200" dirty="0">
                <a:latin typeface="Consolas" panose="020B0609020204030204" pitchFamily="49" charset="0"/>
              </a:rPr>
              <a:t>  "</a:t>
            </a:r>
            <a:r>
              <a:rPr lang="en-US" altLang="ja-JP" sz="1200" dirty="0" err="1">
                <a:latin typeface="Consolas" panose="020B0609020204030204" pitchFamily="49" charset="0"/>
              </a:rPr>
              <a:t>WpcPathList</a:t>
            </a:r>
            <a:r>
              <a:rPr lang="en-US" altLang="ja-JP" sz="1200" dirty="0">
                <a:latin typeface="Consolas" panose="020B0609020204030204" pitchFamily="49" charset="0"/>
              </a:rPr>
              <a:t>": [</a:t>
            </a:r>
          </a:p>
          <a:p>
            <a:r>
              <a:rPr lang="en-US" altLang="ja-JP" sz="1200" dirty="0">
                <a:latin typeface="Consolas" panose="020B0609020204030204" pitchFamily="49" charset="0"/>
              </a:rPr>
              <a:t>    "/</a:t>
            </a:r>
            <a:r>
              <a:rPr lang="en-US" altLang="ja-JP" sz="1200" dirty="0" err="1">
                <a:latin typeface="Consolas" panose="020B0609020204030204" pitchFamily="49" charset="0"/>
              </a:rPr>
              <a:t>thincontrol</a:t>
            </a:r>
            <a:r>
              <a:rPr lang="en-US" altLang="ja-JP" sz="1200" dirty="0">
                <a:latin typeface="Consolas" panose="020B0609020204030204" pitchFamily="49" charset="0"/>
              </a:rPr>
              <a:t>/",</a:t>
            </a:r>
          </a:p>
          <a:p>
            <a:r>
              <a:rPr lang="en-US" altLang="ja-JP" sz="1200" dirty="0">
                <a:latin typeface="Consolas" panose="020B0609020204030204" pitchFamily="49" charset="0"/>
              </a:rPr>
              <a:t>    "/</a:t>
            </a:r>
            <a:r>
              <a:rPr lang="en-US" altLang="ja-JP" sz="1200" dirty="0" err="1">
                <a:latin typeface="Consolas" panose="020B0609020204030204" pitchFamily="49" charset="0"/>
              </a:rPr>
              <a:t>widecontrol</a:t>
            </a:r>
            <a:r>
              <a:rPr lang="en-US" altLang="ja-JP" sz="1200" dirty="0">
                <a:latin typeface="Consolas" panose="020B0609020204030204" pitchFamily="49" charset="0"/>
              </a:rPr>
              <a:t>/"</a:t>
            </a:r>
          </a:p>
          <a:p>
            <a:r>
              <a:rPr lang="en-US" altLang="ja-JP" sz="1200" dirty="0">
                <a:latin typeface="Consolas" panose="020B0609020204030204" pitchFamily="49" charset="0"/>
              </a:rPr>
              <a:t>  ],</a:t>
            </a:r>
          </a:p>
          <a:p>
            <a:r>
              <a:rPr lang="en-US" altLang="ja-JP" sz="1200" dirty="0">
                <a:latin typeface="Consolas" panose="020B0609020204030204" pitchFamily="49" charset="0"/>
              </a:rPr>
              <a:t>  "</a:t>
            </a:r>
            <a:r>
              <a:rPr lang="en-US" altLang="ja-JP" sz="1200" dirty="0" err="1">
                <a:latin typeface="Consolas" panose="020B0609020204030204" pitchFamily="49" charset="0"/>
              </a:rPr>
              <a:t>DbConnectionString_Read</a:t>
            </a:r>
            <a:r>
              <a:rPr lang="en-US" altLang="ja-JP" sz="1200" dirty="0">
                <a:latin typeface="Consolas" panose="020B0609020204030204" pitchFamily="49" charset="0"/>
              </a:rPr>
              <a:t>": "Data </a:t>
            </a:r>
            <a:r>
              <a:rPr lang="en-US" altLang="ja-JP" sz="1200" dirty="0" smtClean="0">
                <a:latin typeface="Consolas" panose="020B0609020204030204" pitchFamily="49" charset="0"/>
              </a:rPr>
              <a:t>Source=127.0.0.1;Initial </a:t>
            </a:r>
            <a:r>
              <a:rPr lang="en-US" altLang="ja-JP" sz="1200" dirty="0">
                <a:latin typeface="Consolas" panose="020B0609020204030204" pitchFamily="49" charset="0"/>
              </a:rPr>
              <a:t>Catalog=</a:t>
            </a:r>
            <a:r>
              <a:rPr lang="en-US" altLang="ja-JP" sz="1200" dirty="0" err="1">
                <a:latin typeface="Consolas" panose="020B0609020204030204" pitchFamily="49" charset="0"/>
              </a:rPr>
              <a:t>THINDB;Persist</a:t>
            </a:r>
            <a:r>
              <a:rPr lang="en-US" altLang="ja-JP" sz="1200" dirty="0">
                <a:latin typeface="Consolas" panose="020B0609020204030204" pitchFamily="49" charset="0"/>
              </a:rPr>
              <a:t> Security Info=</a:t>
            </a:r>
            <a:r>
              <a:rPr lang="en-US" altLang="ja-JP" sz="1200" dirty="0" err="1">
                <a:latin typeface="Consolas" panose="020B0609020204030204" pitchFamily="49" charset="0"/>
              </a:rPr>
              <a:t>True;Pooling</a:t>
            </a:r>
            <a:r>
              <a:rPr lang="en-US" altLang="ja-JP" sz="1200" dirty="0">
                <a:latin typeface="Consolas" panose="020B0609020204030204" pitchFamily="49" charset="0"/>
              </a:rPr>
              <a:t>=</a:t>
            </a:r>
            <a:r>
              <a:rPr lang="en-US" altLang="ja-JP" sz="1200" dirty="0" err="1">
                <a:latin typeface="Consolas" panose="020B0609020204030204" pitchFamily="49" charset="0"/>
              </a:rPr>
              <a:t>False;User</a:t>
            </a:r>
            <a:r>
              <a:rPr lang="en-US" altLang="ja-JP" sz="1200" dirty="0">
                <a:latin typeface="Consolas" panose="020B0609020204030204" pitchFamily="49" charset="0"/>
              </a:rPr>
              <a:t> ID=</a:t>
            </a:r>
            <a:r>
              <a:rPr lang="en-US" altLang="ja-JP" sz="1200" dirty="0" err="1">
                <a:latin typeface="Consolas" panose="020B0609020204030204" pitchFamily="49" charset="0"/>
              </a:rPr>
              <a:t>sql_thin_reader;Password</a:t>
            </a:r>
            <a:r>
              <a:rPr lang="en-US" altLang="ja-JP" sz="1200" dirty="0">
                <a:latin typeface="Consolas" panose="020B0609020204030204" pitchFamily="49" charset="0"/>
              </a:rPr>
              <a:t>=</a:t>
            </a:r>
            <a:r>
              <a:rPr lang="en-US" altLang="ja-JP" sz="1200" b="1" dirty="0" err="1">
                <a:solidFill>
                  <a:srgbClr val="0000FF"/>
                </a:solidFill>
                <a:latin typeface="Consolas" panose="020B0609020204030204" pitchFamily="49" charset="0"/>
              </a:rPr>
              <a:t>sql_password</a:t>
            </a:r>
            <a:r>
              <a:rPr lang="en-US" altLang="ja-JP" sz="1200" dirty="0">
                <a:latin typeface="Consolas" panose="020B0609020204030204" pitchFamily="49" charset="0"/>
              </a:rPr>
              <a:t>;",</a:t>
            </a:r>
          </a:p>
          <a:p>
            <a:r>
              <a:rPr lang="en-US" altLang="ja-JP" sz="1200" dirty="0">
                <a:latin typeface="Consolas" panose="020B0609020204030204" pitchFamily="49" charset="0"/>
              </a:rPr>
              <a:t>  "</a:t>
            </a:r>
            <a:r>
              <a:rPr lang="en-US" altLang="ja-JP" sz="1200" dirty="0" err="1">
                <a:latin typeface="Consolas" panose="020B0609020204030204" pitchFamily="49" charset="0"/>
              </a:rPr>
              <a:t>DbConnectionString_Write</a:t>
            </a:r>
            <a:r>
              <a:rPr lang="en-US" altLang="ja-JP" sz="1200" dirty="0">
                <a:latin typeface="Consolas" panose="020B0609020204030204" pitchFamily="49" charset="0"/>
              </a:rPr>
              <a:t>": "Data </a:t>
            </a:r>
            <a:r>
              <a:rPr lang="en-US" altLang="ja-JP" sz="1200" dirty="0" smtClean="0">
                <a:latin typeface="Consolas" panose="020B0609020204030204" pitchFamily="49" charset="0"/>
              </a:rPr>
              <a:t>Source=127.0.0.1;Initial </a:t>
            </a:r>
            <a:r>
              <a:rPr lang="en-US" altLang="ja-JP" sz="1200" dirty="0">
                <a:latin typeface="Consolas" panose="020B0609020204030204" pitchFamily="49" charset="0"/>
              </a:rPr>
              <a:t>Catalog=</a:t>
            </a:r>
            <a:r>
              <a:rPr lang="en-US" altLang="ja-JP" sz="1200" dirty="0" err="1">
                <a:latin typeface="Consolas" panose="020B0609020204030204" pitchFamily="49" charset="0"/>
              </a:rPr>
              <a:t>THINDB;Persist</a:t>
            </a:r>
            <a:r>
              <a:rPr lang="en-US" altLang="ja-JP" sz="1200" dirty="0">
                <a:latin typeface="Consolas" panose="020B0609020204030204" pitchFamily="49" charset="0"/>
              </a:rPr>
              <a:t> Security Info=</a:t>
            </a:r>
            <a:r>
              <a:rPr lang="en-US" altLang="ja-JP" sz="1200" dirty="0" err="1">
                <a:latin typeface="Consolas" panose="020B0609020204030204" pitchFamily="49" charset="0"/>
              </a:rPr>
              <a:t>True;Pooling</a:t>
            </a:r>
            <a:r>
              <a:rPr lang="en-US" altLang="ja-JP" sz="1200" dirty="0">
                <a:latin typeface="Consolas" panose="020B0609020204030204" pitchFamily="49" charset="0"/>
              </a:rPr>
              <a:t>=</a:t>
            </a:r>
            <a:r>
              <a:rPr lang="en-US" altLang="ja-JP" sz="1200" dirty="0" err="1">
                <a:latin typeface="Consolas" panose="020B0609020204030204" pitchFamily="49" charset="0"/>
              </a:rPr>
              <a:t>False;User</a:t>
            </a:r>
            <a:r>
              <a:rPr lang="en-US" altLang="ja-JP" sz="1200" dirty="0">
                <a:latin typeface="Consolas" panose="020B0609020204030204" pitchFamily="49" charset="0"/>
              </a:rPr>
              <a:t> ID=</a:t>
            </a:r>
            <a:r>
              <a:rPr lang="en-US" altLang="ja-JP" sz="1200" dirty="0" err="1">
                <a:latin typeface="Consolas" panose="020B0609020204030204" pitchFamily="49" charset="0"/>
              </a:rPr>
              <a:t>sql_thin_writer;Password</a:t>
            </a:r>
            <a:r>
              <a:rPr lang="en-US" altLang="ja-JP" sz="1200" dirty="0">
                <a:latin typeface="Consolas" panose="020B0609020204030204" pitchFamily="49" charset="0"/>
              </a:rPr>
              <a:t>=</a:t>
            </a:r>
            <a:r>
              <a:rPr lang="en-US" altLang="ja-JP" sz="1200" b="1" dirty="0" err="1">
                <a:solidFill>
                  <a:srgbClr val="0000FF"/>
                </a:solidFill>
                <a:latin typeface="Consolas" panose="020B0609020204030204" pitchFamily="49" charset="0"/>
              </a:rPr>
              <a:t>sql_password</a:t>
            </a:r>
            <a:r>
              <a:rPr lang="en-US" altLang="ja-JP" sz="1200" dirty="0">
                <a:latin typeface="Consolas" panose="020B0609020204030204" pitchFamily="49" charset="0"/>
              </a:rPr>
              <a:t>;"</a:t>
            </a:r>
          </a:p>
          <a:p>
            <a:r>
              <a:rPr lang="en-US" altLang="ja-JP" sz="1200" dirty="0">
                <a:latin typeface="Consolas" panose="020B0609020204030204" pitchFamily="49" charset="0"/>
              </a:rPr>
              <a:t>}</a:t>
            </a:r>
            <a:endParaRPr kumimoji="1" lang="ja-JP" altLang="en-US" sz="1200" dirty="0">
              <a:latin typeface="Consolas" panose="020B0609020204030204" pitchFamily="49" charset="0"/>
            </a:endParaRPr>
          </a:p>
        </p:txBody>
      </p:sp>
    </p:spTree>
    <p:extLst>
      <p:ext uri="{BB962C8B-B14F-4D97-AF65-F5344CB8AC3E}">
        <p14:creationId xmlns:p14="http://schemas.microsoft.com/office/powerpoint/2010/main" val="4009953769"/>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2348106"/>
          </a:xfrm>
        </p:spPr>
        <p:txBody>
          <a:bodyPr>
            <a:noAutofit/>
          </a:bodyPr>
          <a:lstStyle/>
          <a:p>
            <a:r>
              <a:rPr kumimoji="1" lang="ja-JP" altLang="en-US" sz="1200" dirty="0" smtClean="0"/>
              <a:t>以下の場合を想定</a:t>
            </a:r>
            <a:r>
              <a:rPr kumimoji="1" lang="en-US" altLang="ja-JP" sz="1200" dirty="0" smtClean="0"/>
              <a:t>:</a:t>
            </a:r>
          </a:p>
          <a:p>
            <a:pPr lvl="1"/>
            <a:r>
              <a:rPr kumimoji="1" lang="en-US" altLang="ja-JP" sz="800" dirty="0" smtClean="0"/>
              <a:t>SQL Server 2019 Express </a:t>
            </a:r>
            <a:r>
              <a:rPr kumimoji="1" lang="ja-JP" altLang="en-US" sz="800" dirty="0" smtClean="0"/>
              <a:t>をコントローラと同居させている場合 </a:t>
            </a:r>
            <a:r>
              <a:rPr kumimoji="1" lang="en-US" altLang="ja-JP" sz="800" dirty="0" smtClean="0"/>
              <a:t>(</a:t>
            </a:r>
            <a:r>
              <a:rPr kumimoji="1" lang="ja-JP" altLang="en-US" sz="800" dirty="0" smtClean="0"/>
              <a:t>コントローラがグローバル </a:t>
            </a:r>
            <a:r>
              <a:rPr kumimoji="1" lang="en-US" altLang="ja-JP" sz="800" dirty="0" smtClean="0"/>
              <a:t>IP</a:t>
            </a:r>
            <a:r>
              <a:rPr kumimoji="1" lang="ja-JP" altLang="en-US" sz="800" dirty="0" smtClean="0"/>
              <a:t> アドレスを有している</a:t>
            </a:r>
            <a:r>
              <a:rPr kumimoji="1" lang="en-US" altLang="ja-JP" sz="800" dirty="0" smtClean="0"/>
              <a:t>)</a:t>
            </a:r>
            <a:r>
              <a:rPr kumimoji="1" lang="ja-JP" altLang="en-US" sz="800" dirty="0" err="1" smtClean="0"/>
              <a:t>。</a:t>
            </a:r>
            <a:endParaRPr kumimoji="1" lang="en-US" altLang="ja-JP" sz="800" dirty="0" smtClean="0"/>
          </a:p>
          <a:p>
            <a:pPr lvl="1"/>
            <a:r>
              <a:rPr kumimoji="1" lang="en-US" altLang="ja-JP" sz="800" dirty="0" smtClean="0"/>
              <a:t>SQL Server 2019 Express </a:t>
            </a:r>
            <a:r>
              <a:rPr kumimoji="1" lang="ja-JP" altLang="en-US" sz="800" dirty="0" smtClean="0"/>
              <a:t>を独立ホストで運用しているが、当該独立ホストはグローバル </a:t>
            </a:r>
            <a:r>
              <a:rPr kumimoji="1" lang="en-US" altLang="ja-JP" sz="800" dirty="0" smtClean="0"/>
              <a:t>IP </a:t>
            </a:r>
            <a:r>
              <a:rPr kumimoji="1" lang="ja-JP" altLang="en-US" sz="800" dirty="0" smtClean="0"/>
              <a:t>アドレス等、インターネットからの到達性を有している場合。</a:t>
            </a:r>
          </a:p>
          <a:p>
            <a:pPr lvl="1"/>
            <a:r>
              <a:rPr kumimoji="1" lang="ja-JP" altLang="en-US" sz="800" dirty="0" smtClean="0"/>
              <a:t>その他、</a:t>
            </a:r>
            <a:r>
              <a:rPr lang="en-US" altLang="ja-JP" sz="800" dirty="0"/>
              <a:t> SQL Server 2019 </a:t>
            </a:r>
            <a:r>
              <a:rPr lang="en-US" altLang="ja-JP" sz="800" dirty="0" smtClean="0"/>
              <a:t>Express</a:t>
            </a:r>
            <a:r>
              <a:rPr lang="ja-JP" altLang="en-US" sz="800" dirty="0" smtClean="0"/>
              <a:t> に対して信頼できない第三者からの </a:t>
            </a:r>
            <a:r>
              <a:rPr lang="en-US" altLang="ja-JP" sz="800" dirty="0" smtClean="0"/>
              <a:t>TCP </a:t>
            </a:r>
            <a:r>
              <a:rPr lang="ja-JP" altLang="en-US" sz="800" dirty="0" smtClean="0"/>
              <a:t>通信が到達する可能性がある場合。</a:t>
            </a:r>
            <a:endParaRPr kumimoji="1" lang="en-US" altLang="ja-JP" sz="800" dirty="0" smtClean="0"/>
          </a:p>
          <a:p>
            <a:r>
              <a:rPr kumimoji="1" lang="en-US" altLang="ja-JP" sz="1200" dirty="0" smtClean="0"/>
              <a:t>SQL Server 2019 Express</a:t>
            </a:r>
            <a:r>
              <a:rPr kumimoji="1" lang="ja-JP" altLang="en-US" sz="1200" dirty="0" smtClean="0"/>
              <a:t> に対して、</a:t>
            </a:r>
            <a:r>
              <a:rPr kumimoji="1" lang="en-US" altLang="ja-JP" sz="1200" dirty="0" smtClean="0"/>
              <a:t>TCP 1433 </a:t>
            </a:r>
            <a:r>
              <a:rPr kumimoji="1" lang="ja-JP" altLang="en-US" sz="1200" dirty="0" smtClean="0"/>
              <a:t>番ポートを用いて、第三者からの通信を受けると、以下のような不利益が生じる。</a:t>
            </a:r>
            <a:endParaRPr kumimoji="1" lang="en-US" altLang="ja-JP" sz="1200" dirty="0" smtClean="0"/>
          </a:p>
          <a:p>
            <a:pPr lvl="1"/>
            <a:r>
              <a:rPr kumimoji="1" lang="ja-JP" altLang="en-US" sz="1000" dirty="0" smtClean="0"/>
              <a:t>多くの場合、</a:t>
            </a:r>
            <a:r>
              <a:rPr kumimoji="1" lang="en-US" altLang="ja-JP" sz="1000" dirty="0" smtClean="0"/>
              <a:t>SQL Server </a:t>
            </a:r>
            <a:r>
              <a:rPr kumimoji="1" lang="ja-JP" altLang="en-US" sz="1000" dirty="0" err="1" smtClean="0"/>
              <a:t>への</a:t>
            </a:r>
            <a:r>
              <a:rPr kumimoji="1" lang="ja-JP" altLang="en-US" sz="1000" dirty="0" smtClean="0"/>
              <a:t>侵入を試みるブルートフォース攻撃であることから、</a:t>
            </a:r>
            <a:r>
              <a:rPr kumimoji="1" lang="en-US" altLang="ja-JP" sz="1000" dirty="0" smtClean="0"/>
              <a:t>SQL Server </a:t>
            </a:r>
            <a:r>
              <a:rPr kumimoji="1" lang="ja-JP" altLang="en-US" sz="1000" dirty="0" smtClean="0"/>
              <a:t>の </a:t>
            </a:r>
            <a:r>
              <a:rPr kumimoji="1" lang="en-US" altLang="ja-JP" sz="1000" dirty="0" smtClean="0"/>
              <a:t>CPU </a:t>
            </a:r>
            <a:r>
              <a:rPr kumimoji="1" lang="ja-JP" altLang="en-US" sz="1000" dirty="0" smtClean="0"/>
              <a:t>時間等が浪費される。</a:t>
            </a:r>
          </a:p>
          <a:p>
            <a:pPr lvl="1"/>
            <a:r>
              <a:rPr kumimoji="1" lang="ja-JP" altLang="en-US" sz="1000" dirty="0" smtClean="0"/>
              <a:t>万一、</a:t>
            </a:r>
            <a:r>
              <a:rPr kumimoji="1" lang="en-US" altLang="ja-JP" sz="1000" dirty="0" smtClean="0"/>
              <a:t>SQL Server </a:t>
            </a:r>
            <a:r>
              <a:rPr kumimoji="1" lang="ja-JP" altLang="en-US" sz="1000" dirty="0" smtClean="0"/>
              <a:t>に脆弱性が発見された場合、開発元である </a:t>
            </a:r>
            <a:r>
              <a:rPr kumimoji="1" lang="en-US" altLang="ja-JP" sz="1000" dirty="0" smtClean="0"/>
              <a:t>Microsoft</a:t>
            </a:r>
            <a:r>
              <a:rPr kumimoji="1" lang="ja-JP" altLang="en-US" sz="1000" dirty="0" smtClean="0"/>
              <a:t> 社が修正し、サービス運営者が修正版をインストールするまでの間に、脆弱性を突かれる可能性がある。</a:t>
            </a:r>
            <a:endParaRPr kumimoji="1" lang="en-US" altLang="ja-JP" sz="1000" dirty="0" smtClean="0"/>
          </a:p>
          <a:p>
            <a:r>
              <a:rPr kumimoji="1" lang="ja-JP" altLang="en-US" sz="1200" dirty="0" smtClean="0"/>
              <a:t>そこで、</a:t>
            </a:r>
            <a:r>
              <a:rPr lang="en-US" altLang="ja-JP" sz="1200" dirty="0" smtClean="0"/>
              <a:t>SQL Server </a:t>
            </a:r>
            <a:r>
              <a:rPr lang="ja-JP" altLang="en-US" sz="1200" dirty="0" smtClean="0"/>
              <a:t>の </a:t>
            </a:r>
            <a:r>
              <a:rPr lang="en-US" altLang="ja-JP" sz="1200" dirty="0" smtClean="0"/>
              <a:t>TCP 1433 </a:t>
            </a:r>
            <a:r>
              <a:rPr lang="ja-JP" altLang="en-US" sz="1200" dirty="0" smtClean="0"/>
              <a:t>番ポートに対して第三者からの通信をそもそも受付けないようにすることが重要である。</a:t>
            </a:r>
            <a:endParaRPr lang="en-US" altLang="ja-JP" sz="1200" dirty="0" smtClean="0"/>
          </a:p>
          <a:p>
            <a:r>
              <a:rPr kumimoji="1" lang="ja-JP" altLang="en-US" sz="1200" dirty="0" smtClean="0"/>
              <a:t>そのために、ファイアウォール等を用いて、</a:t>
            </a:r>
            <a:r>
              <a:rPr kumimoji="1" lang="en-US" altLang="ja-JP" sz="1200" dirty="0" smtClean="0"/>
              <a:t>SQL Server </a:t>
            </a:r>
            <a:r>
              <a:rPr kumimoji="1" lang="ja-JP" altLang="en-US" sz="1200" dirty="0" smtClean="0"/>
              <a:t>宛の不要な宛先からの通信を遮断する。一方で、必要な宛先からの通信は許可する。</a:t>
            </a:r>
            <a:endParaRPr kumimoji="1" lang="en-US" altLang="ja-JP" sz="1200" dirty="0" smtClean="0"/>
          </a:p>
          <a:p>
            <a:r>
              <a:rPr kumimoji="1" lang="ja-JP" altLang="en-US" sz="1200" dirty="0" smtClean="0"/>
              <a:t>ファイアウォールには、① インターネット接続系機器、② ローカルネットワークの </a:t>
            </a:r>
            <a:r>
              <a:rPr kumimoji="1" lang="en-US" altLang="ja-JP" sz="1200" dirty="0" smtClean="0"/>
              <a:t>L2/L3 </a:t>
            </a:r>
            <a:r>
              <a:rPr kumimoji="1" lang="ja-JP" altLang="en-US" sz="1200" dirty="0" smtClean="0"/>
              <a:t>スイッチ、③ </a:t>
            </a:r>
            <a:r>
              <a:rPr kumimoji="1" lang="en-US" altLang="ja-JP" sz="1200" dirty="0" smtClean="0"/>
              <a:t>VM </a:t>
            </a:r>
            <a:r>
              <a:rPr kumimoji="1" lang="ja-JP" altLang="en-US" sz="1200" dirty="0" smtClean="0"/>
              <a:t>基盤を利用している場合は当該 </a:t>
            </a:r>
            <a:r>
              <a:rPr kumimoji="1" lang="en-US" altLang="ja-JP" sz="1200" dirty="0" smtClean="0"/>
              <a:t>VM </a:t>
            </a:r>
            <a:r>
              <a:rPr kumimoji="1" lang="ja-JP" altLang="en-US" sz="1200" dirty="0" smtClean="0"/>
              <a:t>基盤、④ </a:t>
            </a:r>
            <a:r>
              <a:rPr kumimoji="1" lang="en-US" altLang="ja-JP" sz="1200" dirty="0" smtClean="0"/>
              <a:t>OS </a:t>
            </a:r>
            <a:r>
              <a:rPr kumimoji="1" lang="ja-JP" altLang="en-US" sz="1200" dirty="0" smtClean="0"/>
              <a:t>のローカルファイアウォール、の </a:t>
            </a:r>
            <a:r>
              <a:rPr lang="en-US" altLang="ja-JP" sz="1200" dirty="0" smtClean="0"/>
              <a:t>4 </a:t>
            </a:r>
            <a:r>
              <a:rPr lang="ja-JP" altLang="en-US" sz="1200" dirty="0" smtClean="0"/>
              <a:t>種類がある。①、②、③ には多数の種類があるため、各製品等のマニュアルを参照すること。以下では ④ の方法を述べる。</a:t>
            </a:r>
            <a:endParaRPr kumimoji="1" lang="en-US" altLang="ja-JP" sz="1200" dirty="0" smtClean="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176</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600" dirty="0" smtClean="0"/>
              <a:t>9-3. SQL Server 2019 Expres</a:t>
            </a:r>
            <a:r>
              <a:rPr lang="en-US" altLang="ja-JP" sz="3600" dirty="0" smtClean="0"/>
              <a:t>s </a:t>
            </a:r>
            <a:r>
              <a:rPr lang="ja-JP" altLang="en-US" sz="3600" dirty="0" err="1" smtClean="0"/>
              <a:t>への</a:t>
            </a:r>
            <a:r>
              <a:rPr lang="ja-JP" altLang="en-US" sz="3600" dirty="0" smtClean="0"/>
              <a:t>不要な通信の遮断</a:t>
            </a:r>
            <a:endParaRPr kumimoji="1" lang="ja-JP" altLang="en-US" sz="3600" dirty="0"/>
          </a:p>
        </p:txBody>
      </p:sp>
      <p:sp>
        <p:nvSpPr>
          <p:cNvPr id="6" name="テキスト ボックス 5"/>
          <p:cNvSpPr txBox="1"/>
          <p:nvPr/>
        </p:nvSpPr>
        <p:spPr>
          <a:xfrm>
            <a:off x="332741" y="3800009"/>
            <a:ext cx="5194738" cy="2292935"/>
          </a:xfrm>
          <a:prstGeom prst="rect">
            <a:avLst/>
          </a:prstGeom>
          <a:solidFill>
            <a:srgbClr val="FFFFCC"/>
          </a:solidFill>
        </p:spPr>
        <p:txBody>
          <a:bodyPr wrap="square" rtlCol="0">
            <a:spAutoFit/>
          </a:bodyPr>
          <a:lstStyle/>
          <a:p>
            <a:r>
              <a:rPr kumimoji="1" lang="en-US" altLang="ja-JP" sz="1100" dirty="0" smtClean="0"/>
              <a:t>Windows </a:t>
            </a:r>
            <a:r>
              <a:rPr kumimoji="1" lang="ja-JP" altLang="en-US" sz="1100" dirty="0" smtClean="0"/>
              <a:t>の</a:t>
            </a:r>
            <a:r>
              <a:rPr lang="ja-JP" altLang="en-US" sz="1100" dirty="0" smtClean="0"/>
              <a:t>ローカルファイアウォールでの対策の方法</a:t>
            </a:r>
            <a:endParaRPr lang="en-US" altLang="ja-JP" sz="1100" dirty="0" smtClean="0"/>
          </a:p>
          <a:p>
            <a:pPr marL="228600" indent="-228600">
              <a:buAutoNum type="arabicPeriod"/>
            </a:pPr>
            <a:r>
              <a:rPr kumimoji="1" lang="ja-JP" altLang="en-US" sz="1100" dirty="0" smtClean="0"/>
              <a:t>コントロールパネルから </a:t>
            </a:r>
            <a:r>
              <a:rPr kumimoji="1" lang="en-US" altLang="ja-JP" sz="1100" dirty="0" smtClean="0"/>
              <a:t>“Windows Defender Firewall” </a:t>
            </a:r>
            <a:r>
              <a:rPr kumimoji="1" lang="ja-JP" altLang="en-US" sz="1100" dirty="0" smtClean="0"/>
              <a:t>画面を表示し、</a:t>
            </a:r>
            <a:r>
              <a:rPr kumimoji="1" lang="en-US" altLang="ja-JP" sz="1100" dirty="0" smtClean="0"/>
              <a:t>”Advanced Settings” </a:t>
            </a:r>
            <a:r>
              <a:rPr kumimoji="1" lang="ja-JP" altLang="en-US" sz="1100" dirty="0" smtClean="0"/>
              <a:t>から </a:t>
            </a:r>
            <a:r>
              <a:rPr kumimoji="1" lang="en-US" altLang="ja-JP" sz="1100" dirty="0" smtClean="0"/>
              <a:t>“Inbound Rules”</a:t>
            </a:r>
            <a:r>
              <a:rPr kumimoji="1" lang="ja-JP" altLang="en-US" sz="1100" dirty="0" smtClean="0"/>
              <a:t> を開く。</a:t>
            </a:r>
            <a:endParaRPr kumimoji="1" lang="en-US" altLang="ja-JP" sz="1100" dirty="0" smtClean="0"/>
          </a:p>
          <a:p>
            <a:pPr marL="228600" indent="-228600">
              <a:buAutoNum type="arabicPeriod"/>
            </a:pPr>
            <a:r>
              <a:rPr kumimoji="1" lang="ja-JP" altLang="en-US" sz="1100" dirty="0" smtClean="0"/>
              <a:t>すでに </a:t>
            </a:r>
            <a:r>
              <a:rPr kumimoji="1" lang="en-US" altLang="ja-JP" sz="1100" dirty="0" smtClean="0"/>
              <a:t>TCP 1433 </a:t>
            </a:r>
            <a:r>
              <a:rPr kumimoji="1" lang="ja-JP" altLang="en-US" sz="1100" dirty="0" smtClean="0"/>
              <a:t>番宛に疎通を許可しているすべてのルールから </a:t>
            </a:r>
            <a:r>
              <a:rPr kumimoji="1" lang="en-US" altLang="ja-JP" sz="1100" dirty="0" smtClean="0"/>
              <a:t>TCP 1433 </a:t>
            </a:r>
            <a:r>
              <a:rPr kumimoji="1" lang="ja-JP" altLang="en-US" sz="1100" dirty="0" smtClean="0"/>
              <a:t>番宛の疎通を許可する設定を削除する。</a:t>
            </a:r>
            <a:r>
              <a:rPr kumimoji="1" lang="en-US" altLang="ja-JP" sz="1100" dirty="0" smtClean="0"/>
              <a:t/>
            </a:r>
            <a:br>
              <a:rPr kumimoji="1" lang="en-US" altLang="ja-JP" sz="1100" dirty="0" smtClean="0"/>
            </a:br>
            <a:r>
              <a:rPr kumimoji="1" lang="en-US" altLang="ja-JP" sz="1100" dirty="0" smtClean="0"/>
              <a:t>(</a:t>
            </a:r>
            <a:r>
              <a:rPr kumimoji="1" lang="ja-JP" altLang="en-US" sz="1100" dirty="0" smtClean="0"/>
              <a:t>例</a:t>
            </a:r>
            <a:r>
              <a:rPr kumimoji="1" lang="en-US" altLang="ja-JP" sz="1100" dirty="0" smtClean="0"/>
              <a:t>: FW_ALLOW_TCP_SAFE </a:t>
            </a:r>
            <a:r>
              <a:rPr kumimoji="1" lang="ja-JP" altLang="en-US" sz="1100" dirty="0" smtClean="0"/>
              <a:t>ルールから </a:t>
            </a:r>
            <a:r>
              <a:rPr kumimoji="1" lang="en-US" altLang="ja-JP" sz="1100" dirty="0" smtClean="0"/>
              <a:t>TCP 1433 </a:t>
            </a:r>
            <a:r>
              <a:rPr kumimoji="1" lang="ja-JP" altLang="en-US" sz="1100" dirty="0" smtClean="0"/>
              <a:t>を消す</a:t>
            </a:r>
            <a:r>
              <a:rPr kumimoji="1" lang="en-US" altLang="ja-JP" sz="1100" dirty="0" smtClean="0"/>
              <a:t>)</a:t>
            </a:r>
          </a:p>
          <a:p>
            <a:pPr marL="228600" indent="-228600">
              <a:buAutoNum type="arabicPeriod"/>
            </a:pPr>
            <a:r>
              <a:rPr kumimoji="1" lang="ja-JP" altLang="en-US" sz="1100" dirty="0" smtClean="0"/>
              <a:t>新たにルールを定義する。</a:t>
            </a:r>
            <a:r>
              <a:rPr kumimoji="1" lang="en-US" altLang="ja-JP" sz="1100" dirty="0" smtClean="0"/>
              <a:t/>
            </a:r>
            <a:br>
              <a:rPr kumimoji="1" lang="en-US" altLang="ja-JP" sz="1100" dirty="0" smtClean="0"/>
            </a:br>
            <a:r>
              <a:rPr kumimoji="1" lang="en-US" altLang="ja-JP" sz="1100" dirty="0" smtClean="0"/>
              <a:t>Port: TCP 1433</a:t>
            </a:r>
            <a:r>
              <a:rPr kumimoji="1" lang="ja-JP" altLang="en-US" sz="1100" dirty="0" smtClean="0"/>
              <a:t/>
            </a:r>
            <a:br>
              <a:rPr kumimoji="1" lang="ja-JP" altLang="en-US" sz="1100" dirty="0" smtClean="0"/>
            </a:br>
            <a:r>
              <a:rPr kumimoji="1" lang="en-US" altLang="ja-JP" sz="1100" dirty="0" smtClean="0"/>
              <a:t>Action: Allow the Connection</a:t>
            </a:r>
            <a:br>
              <a:rPr kumimoji="1" lang="en-US" altLang="ja-JP" sz="1100" dirty="0" smtClean="0"/>
            </a:br>
            <a:r>
              <a:rPr kumimoji="1" lang="en-US" altLang="ja-JP" sz="1100" dirty="0" smtClean="0"/>
              <a:t>Scope: Remote IP address </a:t>
            </a:r>
            <a:r>
              <a:rPr kumimoji="1" lang="ja-JP" altLang="en-US" sz="1100" dirty="0" smtClean="0"/>
              <a:t>に通信を許可する接続元 </a:t>
            </a:r>
            <a:r>
              <a:rPr kumimoji="1" lang="en-US" altLang="ja-JP" sz="1100" dirty="0" smtClean="0"/>
              <a:t>IP </a:t>
            </a:r>
            <a:r>
              <a:rPr kumimoji="1" lang="ja-JP" altLang="en-US" sz="1100" dirty="0" smtClean="0"/>
              <a:t>アドレスを限定列挙する。具体的には、管理用端末の </a:t>
            </a:r>
            <a:r>
              <a:rPr kumimoji="1" lang="en-US" altLang="ja-JP" sz="1100" dirty="0" smtClean="0"/>
              <a:t>IP </a:t>
            </a:r>
            <a:r>
              <a:rPr kumimoji="1" lang="ja-JP" altLang="en-US" sz="1100" dirty="0" smtClean="0"/>
              <a:t>アドレスや、</a:t>
            </a:r>
            <a:r>
              <a:rPr kumimoji="1" lang="en-US" altLang="ja-JP" sz="1100" dirty="0" smtClean="0"/>
              <a:t>DB </a:t>
            </a:r>
            <a:r>
              <a:rPr kumimoji="1" lang="ja-JP" altLang="en-US" sz="1100" dirty="0" err="1" smtClean="0"/>
              <a:t>への</a:t>
            </a:r>
            <a:r>
              <a:rPr kumimoji="1" lang="ja-JP" altLang="en-US" sz="1100" dirty="0" smtClean="0"/>
              <a:t>アクセスを要するコントローラの </a:t>
            </a:r>
            <a:r>
              <a:rPr kumimoji="1" lang="en-US" altLang="ja-JP" sz="1100" dirty="0" smtClean="0"/>
              <a:t>IP </a:t>
            </a:r>
            <a:r>
              <a:rPr kumimoji="1" lang="ja-JP" altLang="en-US" sz="1100" dirty="0" smtClean="0"/>
              <a:t>アドレス等を列挙する。</a:t>
            </a:r>
            <a:endParaRPr kumimoji="1" lang="en-US" altLang="ja-JP" sz="1100" dirty="0" smtClean="0"/>
          </a:p>
          <a:p>
            <a:pPr marL="228600" indent="-228600">
              <a:buAutoNum type="arabicPeriod"/>
            </a:pPr>
            <a:r>
              <a:rPr kumimoji="1" lang="ja-JP" altLang="en-US" sz="1100" dirty="0" smtClean="0"/>
              <a:t>定義したルールが正しく作用していることを確認する。</a:t>
            </a:r>
            <a:endParaRPr kumimoji="1" lang="ja-JP" altLang="en-US" sz="1100" dirty="0"/>
          </a:p>
        </p:txBody>
      </p:sp>
      <p:sp>
        <p:nvSpPr>
          <p:cNvPr id="7" name="テキスト ボックス 6"/>
          <p:cNvSpPr txBox="1"/>
          <p:nvPr/>
        </p:nvSpPr>
        <p:spPr>
          <a:xfrm>
            <a:off x="5762297" y="3800009"/>
            <a:ext cx="6274193" cy="2539157"/>
          </a:xfrm>
          <a:prstGeom prst="rect">
            <a:avLst/>
          </a:prstGeom>
          <a:solidFill>
            <a:schemeClr val="accent6">
              <a:lumMod val="20000"/>
              <a:lumOff val="80000"/>
            </a:schemeClr>
          </a:solidFill>
        </p:spPr>
        <p:txBody>
          <a:bodyPr wrap="square" rtlCol="0">
            <a:spAutoFit/>
          </a:bodyPr>
          <a:lstStyle/>
          <a:p>
            <a:r>
              <a:rPr kumimoji="1" lang="en-US" altLang="ja-JP" sz="1100" dirty="0" smtClean="0"/>
              <a:t>Linux </a:t>
            </a:r>
            <a:r>
              <a:rPr kumimoji="1" lang="ja-JP" altLang="en-US" sz="1100" dirty="0" smtClean="0"/>
              <a:t>の </a:t>
            </a:r>
            <a:r>
              <a:rPr kumimoji="1" lang="en-US" altLang="ja-JP" sz="1100" dirty="0" err="1" smtClean="0"/>
              <a:t>iptables</a:t>
            </a:r>
            <a:r>
              <a:rPr kumimoji="1" lang="en-US" altLang="ja-JP" sz="1100" dirty="0" smtClean="0"/>
              <a:t> </a:t>
            </a:r>
            <a:r>
              <a:rPr lang="ja-JP" altLang="en-US" sz="1100" dirty="0" smtClean="0"/>
              <a:t>ファイアウォールでの対策の方法</a:t>
            </a:r>
            <a:endParaRPr lang="en-US" altLang="ja-JP" sz="1100" dirty="0" smtClean="0"/>
          </a:p>
          <a:p>
            <a:endParaRPr kumimoji="1" lang="en-US" altLang="ja-JP" sz="1100" dirty="0" smtClean="0"/>
          </a:p>
          <a:p>
            <a:r>
              <a:rPr lang="en-US" altLang="ja-JP" sz="900" b="1" dirty="0" err="1">
                <a:latin typeface="Consolas" panose="020B0609020204030204" pitchFamily="49" charset="0"/>
              </a:rPr>
              <a:t>iptables</a:t>
            </a:r>
            <a:r>
              <a:rPr lang="en-US" altLang="ja-JP" sz="900" b="1" dirty="0">
                <a:latin typeface="Consolas" panose="020B0609020204030204" pitchFamily="49" charset="0"/>
              </a:rPr>
              <a:t> -A INPUT -</a:t>
            </a:r>
            <a:r>
              <a:rPr lang="en-US" altLang="ja-JP" sz="900" b="1" dirty="0" err="1">
                <a:latin typeface="Consolas" panose="020B0609020204030204" pitchFamily="49" charset="0"/>
              </a:rPr>
              <a:t>i</a:t>
            </a:r>
            <a:r>
              <a:rPr lang="en-US" altLang="ja-JP" sz="900" b="1" dirty="0">
                <a:latin typeface="Consolas" panose="020B0609020204030204" pitchFamily="49" charset="0"/>
              </a:rPr>
              <a:t> &lt;</a:t>
            </a:r>
            <a:r>
              <a:rPr lang="ja-JP" altLang="en-US" sz="900" b="1" dirty="0">
                <a:latin typeface="Consolas" panose="020B0609020204030204" pitchFamily="49" charset="0"/>
              </a:rPr>
              <a:t>入力インターフェイス</a:t>
            </a:r>
            <a:r>
              <a:rPr lang="en-US" altLang="ja-JP" sz="900" b="1" dirty="0">
                <a:latin typeface="Consolas" panose="020B0609020204030204" pitchFamily="49" charset="0"/>
              </a:rPr>
              <a:t>&gt; -p </a:t>
            </a:r>
            <a:r>
              <a:rPr lang="en-US" altLang="ja-JP" sz="900" b="1" dirty="0" err="1">
                <a:latin typeface="Consolas" panose="020B0609020204030204" pitchFamily="49" charset="0"/>
              </a:rPr>
              <a:t>tcp</a:t>
            </a:r>
            <a:r>
              <a:rPr lang="en-US" altLang="ja-JP" sz="900" b="1" dirty="0">
                <a:latin typeface="Consolas" panose="020B0609020204030204" pitchFamily="49" charset="0"/>
              </a:rPr>
              <a:t> -s 1.2.3.4/32 --</a:t>
            </a:r>
            <a:r>
              <a:rPr lang="en-US" altLang="ja-JP" sz="900" b="1" dirty="0" err="1">
                <a:latin typeface="Consolas" panose="020B0609020204030204" pitchFamily="49" charset="0"/>
              </a:rPr>
              <a:t>syn</a:t>
            </a:r>
            <a:r>
              <a:rPr lang="en-US" altLang="ja-JP" sz="900" b="1" dirty="0">
                <a:latin typeface="Consolas" panose="020B0609020204030204" pitchFamily="49" charset="0"/>
              </a:rPr>
              <a:t> --</a:t>
            </a:r>
            <a:r>
              <a:rPr lang="en-US" altLang="ja-JP" sz="900" b="1" dirty="0" err="1">
                <a:latin typeface="Consolas" panose="020B0609020204030204" pitchFamily="49" charset="0"/>
              </a:rPr>
              <a:t>dport</a:t>
            </a:r>
            <a:r>
              <a:rPr lang="en-US" altLang="ja-JP" sz="900" b="1" dirty="0">
                <a:latin typeface="Consolas" panose="020B0609020204030204" pitchFamily="49" charset="0"/>
              </a:rPr>
              <a:t> 1433 -j ACCEPT</a:t>
            </a:r>
          </a:p>
          <a:p>
            <a:r>
              <a:rPr lang="en-US" altLang="ja-JP" sz="900" b="1" dirty="0" err="1">
                <a:latin typeface="Consolas" panose="020B0609020204030204" pitchFamily="49" charset="0"/>
              </a:rPr>
              <a:t>iptables</a:t>
            </a:r>
            <a:r>
              <a:rPr lang="en-US" altLang="ja-JP" sz="900" b="1" dirty="0">
                <a:latin typeface="Consolas" panose="020B0609020204030204" pitchFamily="49" charset="0"/>
              </a:rPr>
              <a:t> -A INPUT -</a:t>
            </a:r>
            <a:r>
              <a:rPr lang="en-US" altLang="ja-JP" sz="900" b="1" dirty="0" err="1">
                <a:latin typeface="Consolas" panose="020B0609020204030204" pitchFamily="49" charset="0"/>
              </a:rPr>
              <a:t>i</a:t>
            </a:r>
            <a:r>
              <a:rPr lang="en-US" altLang="ja-JP" sz="900" b="1" dirty="0">
                <a:latin typeface="Consolas" panose="020B0609020204030204" pitchFamily="49" charset="0"/>
              </a:rPr>
              <a:t> &lt;</a:t>
            </a:r>
            <a:r>
              <a:rPr lang="ja-JP" altLang="en-US" sz="900" b="1" dirty="0">
                <a:latin typeface="Consolas" panose="020B0609020204030204" pitchFamily="49" charset="0"/>
              </a:rPr>
              <a:t>入力インターフェイス</a:t>
            </a:r>
            <a:r>
              <a:rPr lang="en-US" altLang="ja-JP" sz="900" b="1" dirty="0">
                <a:latin typeface="Consolas" panose="020B0609020204030204" pitchFamily="49" charset="0"/>
              </a:rPr>
              <a:t>&gt; -p </a:t>
            </a:r>
            <a:r>
              <a:rPr lang="en-US" altLang="ja-JP" sz="900" b="1" dirty="0" err="1">
                <a:latin typeface="Consolas" panose="020B0609020204030204" pitchFamily="49" charset="0"/>
              </a:rPr>
              <a:t>tcp</a:t>
            </a:r>
            <a:r>
              <a:rPr lang="en-US" altLang="ja-JP" sz="900" b="1" dirty="0">
                <a:latin typeface="Consolas" panose="020B0609020204030204" pitchFamily="49" charset="0"/>
              </a:rPr>
              <a:t> -s 5.6.7.8/32 --</a:t>
            </a:r>
            <a:r>
              <a:rPr lang="en-US" altLang="ja-JP" sz="900" b="1" dirty="0" err="1">
                <a:latin typeface="Consolas" panose="020B0609020204030204" pitchFamily="49" charset="0"/>
              </a:rPr>
              <a:t>syn</a:t>
            </a:r>
            <a:r>
              <a:rPr lang="en-US" altLang="ja-JP" sz="900" b="1" dirty="0">
                <a:latin typeface="Consolas" panose="020B0609020204030204" pitchFamily="49" charset="0"/>
              </a:rPr>
              <a:t> --</a:t>
            </a:r>
            <a:r>
              <a:rPr lang="en-US" altLang="ja-JP" sz="900" b="1" dirty="0" err="1">
                <a:latin typeface="Consolas" panose="020B0609020204030204" pitchFamily="49" charset="0"/>
              </a:rPr>
              <a:t>dport</a:t>
            </a:r>
            <a:r>
              <a:rPr lang="en-US" altLang="ja-JP" sz="900" b="1" dirty="0">
                <a:latin typeface="Consolas" panose="020B0609020204030204" pitchFamily="49" charset="0"/>
              </a:rPr>
              <a:t> 1433 -j ACCEPT</a:t>
            </a:r>
          </a:p>
          <a:p>
            <a:r>
              <a:rPr lang="en-US" altLang="ja-JP" sz="900" b="1" dirty="0" err="1">
                <a:latin typeface="Consolas" panose="020B0609020204030204" pitchFamily="49" charset="0"/>
              </a:rPr>
              <a:t>iptables</a:t>
            </a:r>
            <a:r>
              <a:rPr lang="en-US" altLang="ja-JP" sz="900" b="1" dirty="0">
                <a:latin typeface="Consolas" panose="020B0609020204030204" pitchFamily="49" charset="0"/>
              </a:rPr>
              <a:t> -A INPUT -</a:t>
            </a:r>
            <a:r>
              <a:rPr lang="en-US" altLang="ja-JP" sz="900" b="1" dirty="0" err="1">
                <a:latin typeface="Consolas" panose="020B0609020204030204" pitchFamily="49" charset="0"/>
              </a:rPr>
              <a:t>i</a:t>
            </a:r>
            <a:r>
              <a:rPr lang="en-US" altLang="ja-JP" sz="900" b="1" dirty="0">
                <a:latin typeface="Consolas" panose="020B0609020204030204" pitchFamily="49" charset="0"/>
              </a:rPr>
              <a:t> &lt;</a:t>
            </a:r>
            <a:r>
              <a:rPr lang="ja-JP" altLang="en-US" sz="900" b="1" dirty="0">
                <a:latin typeface="Consolas" panose="020B0609020204030204" pitchFamily="49" charset="0"/>
              </a:rPr>
              <a:t>入力インターフェイス</a:t>
            </a:r>
            <a:r>
              <a:rPr lang="en-US" altLang="ja-JP" sz="900" b="1" dirty="0">
                <a:latin typeface="Consolas" panose="020B0609020204030204" pitchFamily="49" charset="0"/>
              </a:rPr>
              <a:t>&gt; -p </a:t>
            </a:r>
            <a:r>
              <a:rPr lang="en-US" altLang="ja-JP" sz="900" b="1" dirty="0" err="1">
                <a:latin typeface="Consolas" panose="020B0609020204030204" pitchFamily="49" charset="0"/>
              </a:rPr>
              <a:t>tcp</a:t>
            </a:r>
            <a:r>
              <a:rPr lang="en-US" altLang="ja-JP" sz="900" b="1" dirty="0">
                <a:latin typeface="Consolas" panose="020B0609020204030204" pitchFamily="49" charset="0"/>
              </a:rPr>
              <a:t> --</a:t>
            </a:r>
            <a:r>
              <a:rPr lang="en-US" altLang="ja-JP" sz="900" b="1" dirty="0" err="1">
                <a:latin typeface="Consolas" panose="020B0609020204030204" pitchFamily="49" charset="0"/>
              </a:rPr>
              <a:t>syn</a:t>
            </a:r>
            <a:r>
              <a:rPr lang="en-US" altLang="ja-JP" sz="900" b="1" dirty="0">
                <a:latin typeface="Consolas" panose="020B0609020204030204" pitchFamily="49" charset="0"/>
              </a:rPr>
              <a:t> --</a:t>
            </a:r>
            <a:r>
              <a:rPr lang="en-US" altLang="ja-JP" sz="900" b="1" dirty="0" err="1">
                <a:latin typeface="Consolas" panose="020B0609020204030204" pitchFamily="49" charset="0"/>
              </a:rPr>
              <a:t>dport</a:t>
            </a:r>
            <a:r>
              <a:rPr lang="en-US" altLang="ja-JP" sz="900" b="1" dirty="0">
                <a:latin typeface="Consolas" panose="020B0609020204030204" pitchFamily="49" charset="0"/>
              </a:rPr>
              <a:t> 1433 -j DROP</a:t>
            </a:r>
          </a:p>
          <a:p>
            <a:endParaRPr lang="en-US" altLang="ja-JP" sz="1100" dirty="0"/>
          </a:p>
          <a:p>
            <a:r>
              <a:rPr lang="ja-JP" altLang="en-US" sz="1100" dirty="0" smtClean="0"/>
              <a:t>の設定を行なうことにより、</a:t>
            </a:r>
            <a:r>
              <a:rPr lang="en-US" altLang="ja-JP" sz="1100" dirty="0" smtClean="0"/>
              <a:t>TCP 1433 </a:t>
            </a:r>
            <a:r>
              <a:rPr lang="ja-JP" altLang="en-US" sz="1100" dirty="0" smtClean="0"/>
              <a:t>宛の通信</a:t>
            </a:r>
            <a:r>
              <a:rPr lang="ja-JP" altLang="en-US" sz="1100" dirty="0"/>
              <a:t>を許可する接続元 </a:t>
            </a:r>
            <a:r>
              <a:rPr lang="en-US" altLang="ja-JP" sz="1100" dirty="0"/>
              <a:t>IP </a:t>
            </a:r>
            <a:r>
              <a:rPr lang="ja-JP" altLang="en-US" sz="1100" dirty="0"/>
              <a:t>アドレスを限定列挙する。具体的には、管理用端末の </a:t>
            </a:r>
            <a:r>
              <a:rPr lang="en-US" altLang="ja-JP" sz="1100" dirty="0"/>
              <a:t>IP </a:t>
            </a:r>
            <a:r>
              <a:rPr lang="ja-JP" altLang="en-US" sz="1100" dirty="0"/>
              <a:t>アドレスや、</a:t>
            </a:r>
            <a:r>
              <a:rPr lang="en-US" altLang="ja-JP" sz="1100" dirty="0"/>
              <a:t>DB </a:t>
            </a:r>
            <a:r>
              <a:rPr lang="ja-JP" altLang="en-US" sz="1100" dirty="0" err="1"/>
              <a:t>への</a:t>
            </a:r>
            <a:r>
              <a:rPr lang="ja-JP" altLang="en-US" sz="1100" dirty="0"/>
              <a:t>アクセスを要するコントローラの </a:t>
            </a:r>
            <a:r>
              <a:rPr lang="en-US" altLang="ja-JP" sz="1100" dirty="0"/>
              <a:t>IP </a:t>
            </a:r>
            <a:r>
              <a:rPr lang="ja-JP" altLang="en-US" sz="1100" dirty="0"/>
              <a:t>アドレス等を列挙する</a:t>
            </a:r>
            <a:r>
              <a:rPr lang="ja-JP" altLang="en-US" sz="1100" dirty="0" smtClean="0"/>
              <a:t>。上記の例では、</a:t>
            </a:r>
            <a:r>
              <a:rPr lang="en-US" altLang="ja-JP" sz="1100" dirty="0" smtClean="0"/>
              <a:t>1.2.3.4/32 </a:t>
            </a:r>
            <a:r>
              <a:rPr lang="ja-JP" altLang="en-US" sz="1100" dirty="0" smtClean="0"/>
              <a:t>と </a:t>
            </a:r>
            <a:r>
              <a:rPr lang="en-US" altLang="ja-JP" sz="1100" dirty="0" smtClean="0"/>
              <a:t>5.6.7.8/32 </a:t>
            </a:r>
            <a:r>
              <a:rPr lang="ja-JP" altLang="en-US" sz="1100" dirty="0" smtClean="0"/>
              <a:t>からの接続のみを許容し、それ以外を禁止している。</a:t>
            </a:r>
            <a:endParaRPr lang="en-US" altLang="ja-JP" sz="1100" dirty="0" smtClean="0"/>
          </a:p>
          <a:p>
            <a:endParaRPr lang="en-US" altLang="ja-JP" sz="1100" dirty="0"/>
          </a:p>
          <a:p>
            <a:r>
              <a:rPr lang="ja-JP" altLang="en-US" sz="1100" dirty="0" smtClean="0"/>
              <a:t>設定後、定義した</a:t>
            </a:r>
            <a:r>
              <a:rPr lang="en-US" altLang="ja-JP" sz="1100" dirty="0"/>
              <a:t> </a:t>
            </a:r>
            <a:r>
              <a:rPr lang="en-US" altLang="ja-JP" sz="1100" dirty="0" err="1" smtClean="0"/>
              <a:t>iptables</a:t>
            </a:r>
            <a:r>
              <a:rPr lang="en-US" altLang="ja-JP" sz="1100" dirty="0" smtClean="0"/>
              <a:t> </a:t>
            </a:r>
            <a:r>
              <a:rPr lang="ja-JP" altLang="en-US" sz="1100" dirty="0" smtClean="0"/>
              <a:t>ルールが正しく作用していることを確認する。</a:t>
            </a:r>
          </a:p>
          <a:p>
            <a:r>
              <a:rPr kumimoji="1" lang="ja-JP" altLang="en-US" sz="1100" dirty="0" smtClean="0"/>
              <a:t>また、</a:t>
            </a:r>
            <a:r>
              <a:rPr kumimoji="1" lang="en-US" altLang="ja-JP" sz="1100" dirty="0" err="1" smtClean="0"/>
              <a:t>iptables</a:t>
            </a:r>
            <a:r>
              <a:rPr kumimoji="1" lang="en-US" altLang="ja-JP" sz="1100" dirty="0" smtClean="0"/>
              <a:t> </a:t>
            </a:r>
            <a:r>
              <a:rPr kumimoji="1" lang="ja-JP" altLang="en-US" sz="1100" dirty="0" smtClean="0"/>
              <a:t>ルールが </a:t>
            </a:r>
            <a:r>
              <a:rPr kumimoji="1" lang="en-US" altLang="ja-JP" sz="1100" dirty="0" smtClean="0"/>
              <a:t>OS </a:t>
            </a:r>
            <a:r>
              <a:rPr kumimoji="1" lang="ja-JP" altLang="en-US" sz="1100" dirty="0" smtClean="0"/>
              <a:t>再起動後にも自動的に適用されるように、設定ファイル等を更新する。</a:t>
            </a:r>
            <a:endParaRPr kumimoji="1" lang="en-US" altLang="ja-JP" sz="1100" dirty="0" smtClean="0"/>
          </a:p>
          <a:p>
            <a:r>
              <a:rPr lang="en-US" altLang="ja-JP" sz="1100" dirty="0" smtClean="0"/>
              <a:t>(OS </a:t>
            </a:r>
            <a:r>
              <a:rPr lang="ja-JP" altLang="en-US" sz="1100" dirty="0" smtClean="0"/>
              <a:t>のディストリビューションやバージョンによって異なるため、</a:t>
            </a:r>
            <a:r>
              <a:rPr lang="en-US" altLang="ja-JP" sz="1100" dirty="0" smtClean="0"/>
              <a:t>OS </a:t>
            </a:r>
            <a:r>
              <a:rPr lang="ja-JP" altLang="en-US" sz="1100" dirty="0" smtClean="0"/>
              <a:t>のディストリビューションの説明書を確認すること。</a:t>
            </a:r>
            <a:r>
              <a:rPr lang="en-US" altLang="ja-JP" sz="1100" dirty="0" smtClean="0"/>
              <a:t>)</a:t>
            </a:r>
          </a:p>
          <a:p>
            <a:endParaRPr kumimoji="1" lang="en-US" altLang="ja-JP" sz="1100" dirty="0"/>
          </a:p>
          <a:p>
            <a:r>
              <a:rPr lang="en-US" altLang="ja-JP" sz="1100" dirty="0" err="1" smtClean="0"/>
              <a:t>iptables</a:t>
            </a:r>
            <a:r>
              <a:rPr lang="en-US" altLang="ja-JP" sz="1100" dirty="0" smtClean="0"/>
              <a:t> </a:t>
            </a:r>
            <a:r>
              <a:rPr lang="ja-JP" altLang="en-US" sz="1100" dirty="0" smtClean="0"/>
              <a:t>以外の </a:t>
            </a:r>
            <a:r>
              <a:rPr lang="en-US" altLang="ja-JP" sz="1100" dirty="0" smtClean="0"/>
              <a:t>FW </a:t>
            </a:r>
            <a:r>
              <a:rPr lang="ja-JP" altLang="en-US" sz="1100" dirty="0" smtClean="0"/>
              <a:t>技術を利用しており、</a:t>
            </a:r>
            <a:r>
              <a:rPr lang="en-US" altLang="ja-JP" sz="1100" dirty="0" err="1" smtClean="0"/>
              <a:t>iptables</a:t>
            </a:r>
            <a:r>
              <a:rPr lang="en-US" altLang="ja-JP" sz="1100" dirty="0" smtClean="0"/>
              <a:t> </a:t>
            </a:r>
            <a:r>
              <a:rPr lang="ja-JP" altLang="en-US" sz="1100" dirty="0" smtClean="0"/>
              <a:t>を利用していない場合は、当該技術の説明書を確認すること。</a:t>
            </a:r>
            <a:endParaRPr kumimoji="1" lang="ja-JP" altLang="en-US" sz="1100" dirty="0"/>
          </a:p>
        </p:txBody>
      </p:sp>
      <p:sp>
        <p:nvSpPr>
          <p:cNvPr id="8" name="テキスト ボックス 7"/>
          <p:cNvSpPr txBox="1"/>
          <p:nvPr/>
        </p:nvSpPr>
        <p:spPr>
          <a:xfrm>
            <a:off x="886710" y="6408774"/>
            <a:ext cx="10543289" cy="307777"/>
          </a:xfrm>
          <a:prstGeom prst="rect">
            <a:avLst/>
          </a:prstGeom>
          <a:noFill/>
        </p:spPr>
        <p:txBody>
          <a:bodyPr wrap="square" rtlCol="0">
            <a:spAutoFit/>
          </a:bodyPr>
          <a:lstStyle/>
          <a:p>
            <a:r>
              <a:rPr kumimoji="1" lang="ja-JP" altLang="en-US" sz="1400" dirty="0" smtClean="0"/>
              <a:t>いずれの場合も、設定後、コントローラからの </a:t>
            </a:r>
            <a:r>
              <a:rPr kumimoji="1" lang="en-US" altLang="ja-JP" sz="1400" dirty="0" smtClean="0"/>
              <a:t>DB </a:t>
            </a:r>
            <a:r>
              <a:rPr kumimoji="1" lang="ja-JP" altLang="en-US" sz="1400" dirty="0" smtClean="0"/>
              <a:t>通信が阻害されていないか、コントローラの 「</a:t>
            </a:r>
            <a:r>
              <a:rPr kumimoji="1" lang="en-US" altLang="ja-JP" sz="1400" dirty="0" smtClean="0"/>
              <a:t>Log/Error/</a:t>
            </a:r>
            <a:r>
              <a:rPr kumimoji="1" lang="ja-JP" altLang="en-US" sz="1400" dirty="0" smtClean="0"/>
              <a:t>」</a:t>
            </a:r>
            <a:r>
              <a:rPr kumimoji="1" lang="en-US" altLang="ja-JP" sz="1400" dirty="0" smtClean="0"/>
              <a:t> </a:t>
            </a:r>
            <a:r>
              <a:rPr kumimoji="1" lang="ja-JP" altLang="en-US" sz="1400" dirty="0" smtClean="0"/>
              <a:t>ログや健康状態をよく確認すること。</a:t>
            </a:r>
            <a:endParaRPr kumimoji="1" lang="ja-JP" altLang="en-US" sz="1400" dirty="0"/>
          </a:p>
        </p:txBody>
      </p:sp>
    </p:spTree>
    <p:extLst>
      <p:ext uri="{BB962C8B-B14F-4D97-AF65-F5344CB8AC3E}">
        <p14:creationId xmlns:p14="http://schemas.microsoft.com/office/powerpoint/2010/main" val="1610996277"/>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fontScale="92500" lnSpcReduction="10000"/>
          </a:bodyPr>
          <a:lstStyle/>
          <a:p>
            <a:r>
              <a:rPr kumimoji="1" lang="ja-JP" altLang="en-US" dirty="0" smtClean="0"/>
              <a:t>本ドキュメントでも度々登場しているコントローラの </a:t>
            </a:r>
            <a:r>
              <a:rPr kumimoji="1" lang="en-US" altLang="ja-JP" dirty="0" smtClean="0"/>
              <a:t>HTML </a:t>
            </a:r>
            <a:r>
              <a:rPr kumimoji="1" lang="ja-JP" altLang="en-US" dirty="0" smtClean="0"/>
              <a:t>管理画面の初期ユーザー名 </a:t>
            </a:r>
            <a:r>
              <a:rPr kumimoji="1" lang="en-US" altLang="ja-JP" dirty="0" smtClean="0"/>
              <a:t>admin</a:t>
            </a:r>
            <a:r>
              <a:rPr kumimoji="1" lang="ja-JP" altLang="en-US" dirty="0" err="1" smtClean="0"/>
              <a:t>、</a:t>
            </a:r>
            <a:r>
              <a:rPr kumimoji="1" lang="ja-JP" altLang="en-US" dirty="0" smtClean="0"/>
              <a:t>初期パスワード </a:t>
            </a:r>
            <a:r>
              <a:rPr kumimoji="1" lang="en-US" altLang="ja-JP" dirty="0" err="1" smtClean="0"/>
              <a:t>ipantt</a:t>
            </a:r>
            <a:r>
              <a:rPr kumimoji="1" lang="en-US" altLang="ja-JP" dirty="0" smtClean="0"/>
              <a:t> </a:t>
            </a:r>
            <a:r>
              <a:rPr kumimoji="1" lang="ja-JP" altLang="en-US" dirty="0" smtClean="0"/>
              <a:t>を、以下の手順で変更する。</a:t>
            </a:r>
            <a:endParaRPr kumimoji="1" lang="en-US" altLang="ja-JP" dirty="0" smtClean="0"/>
          </a:p>
          <a:p>
            <a:pPr marL="514350" indent="-514350">
              <a:buFont typeface="+mj-lt"/>
              <a:buAutoNum type="arabicPeriod"/>
            </a:pPr>
            <a:r>
              <a:rPr kumimoji="1" lang="ja-JP" altLang="en-US" sz="2000" dirty="0" smtClean="0"/>
              <a:t>以下の設定 </a:t>
            </a:r>
            <a:r>
              <a:rPr kumimoji="1" lang="en-US" altLang="ja-JP" sz="2000" dirty="0" smtClean="0"/>
              <a:t>JSON </a:t>
            </a:r>
            <a:r>
              <a:rPr kumimoji="1" lang="ja-JP" altLang="en-US" sz="2000" dirty="0" smtClean="0"/>
              <a:t>ファイルを任意のテキストエディタで開く。</a:t>
            </a:r>
            <a:endParaRPr kumimoji="1" lang="en-US" altLang="ja-JP" sz="2000" dirty="0" smtClean="0"/>
          </a:p>
          <a:p>
            <a:pPr lvl="1"/>
            <a:r>
              <a:rPr kumimoji="1" lang="en-US" altLang="ja-JP" sz="1800" dirty="0" smtClean="0"/>
              <a:t>Windows </a:t>
            </a:r>
            <a:r>
              <a:rPr kumimoji="1" lang="ja-JP" altLang="en-US" sz="1800" dirty="0" smtClean="0"/>
              <a:t>の場合</a:t>
            </a:r>
            <a:r>
              <a:rPr lang="en-US" altLang="ja-JP" sz="1800" dirty="0" smtClean="0"/>
              <a:t>:</a:t>
            </a:r>
          </a:p>
          <a:p>
            <a:pPr lvl="2"/>
            <a:r>
              <a:rPr lang="en-US" altLang="ja-JP" sz="1600" dirty="0" smtClean="0"/>
              <a:t>C</a:t>
            </a:r>
            <a:r>
              <a:rPr lang="en-US" altLang="ja-JP" sz="1600" dirty="0"/>
              <a:t>:\</a:t>
            </a:r>
            <a:r>
              <a:rPr lang="en-US" altLang="ja-JP" sz="1600" dirty="0" smtClean="0"/>
              <a:t>git\IPA-DN-ThinController-Private\ThinControllerApp\Local\App_IPA.App.ThinControllerApp\Config\AppSettings\ThinControllerApiServerForGateway.json</a:t>
            </a:r>
          </a:p>
          <a:p>
            <a:pPr lvl="2"/>
            <a:r>
              <a:rPr lang="en-US" altLang="ja-JP" sz="1600" dirty="0"/>
              <a:t>C:\git\IPA-DN-ThinController-Private\ThinControllerApp\Local\App_IPA.App.ThinControllerApp\Config\AppSettings\ThinControllerApiServerForUsers.json</a:t>
            </a:r>
          </a:p>
          <a:p>
            <a:pPr lvl="1"/>
            <a:r>
              <a:rPr kumimoji="1" lang="en-US" altLang="ja-JP" sz="1800" dirty="0" smtClean="0"/>
              <a:t>Linux </a:t>
            </a:r>
            <a:r>
              <a:rPr kumimoji="1" lang="ja-JP" altLang="en-US" sz="1800" dirty="0" smtClean="0"/>
              <a:t>の場合</a:t>
            </a:r>
            <a:r>
              <a:rPr kumimoji="1" lang="en-US" altLang="ja-JP" sz="1800" dirty="0" smtClean="0"/>
              <a:t>:</a:t>
            </a:r>
          </a:p>
          <a:p>
            <a:pPr lvl="2"/>
            <a:r>
              <a:rPr lang="en-US" altLang="ja-JP" sz="1600" dirty="0" smtClean="0"/>
              <a:t>~/IPA-DNP-</a:t>
            </a:r>
            <a:r>
              <a:rPr lang="en-US" altLang="ja-JP" sz="1600" dirty="0" err="1" smtClean="0"/>
              <a:t>ThinController</a:t>
            </a:r>
            <a:r>
              <a:rPr lang="en-US" altLang="ja-JP" sz="1600" dirty="0" smtClean="0"/>
              <a:t>-Public/</a:t>
            </a:r>
            <a:r>
              <a:rPr lang="en-US" altLang="ja-JP" sz="1600" dirty="0" err="1" smtClean="0"/>
              <a:t>ThinControllerApp</a:t>
            </a:r>
            <a:r>
              <a:rPr lang="en-US" altLang="ja-JP" sz="1600" dirty="0" smtClean="0"/>
              <a:t>/Local/</a:t>
            </a:r>
            <a:r>
              <a:rPr lang="en-US" altLang="ja-JP" sz="1600" dirty="0" err="1" smtClean="0"/>
              <a:t>App_IPA.App.ThinControllerApp</a:t>
            </a:r>
            <a:r>
              <a:rPr lang="en-US" altLang="ja-JP" sz="1600" dirty="0" smtClean="0"/>
              <a:t>/</a:t>
            </a:r>
            <a:r>
              <a:rPr lang="en-US" altLang="ja-JP" sz="1600" dirty="0" err="1" smtClean="0"/>
              <a:t>Config</a:t>
            </a:r>
            <a:r>
              <a:rPr lang="en-US" altLang="ja-JP" sz="1600" dirty="0" smtClean="0"/>
              <a:t>/</a:t>
            </a:r>
            <a:r>
              <a:rPr lang="en-US" altLang="ja-JP" sz="1600" dirty="0" err="1" smtClean="0"/>
              <a:t>AppSettings</a:t>
            </a:r>
            <a:r>
              <a:rPr lang="en-US" altLang="ja-JP" sz="1600" dirty="0" smtClean="0"/>
              <a:t>/</a:t>
            </a:r>
            <a:r>
              <a:rPr lang="en-US" altLang="ja-JP" sz="1600" dirty="0" err="1" smtClean="0"/>
              <a:t>ThinControllerApiServerForGateway.json</a:t>
            </a:r>
            <a:endParaRPr lang="en-US" altLang="ja-JP" sz="1600" dirty="0" smtClean="0"/>
          </a:p>
          <a:p>
            <a:pPr lvl="2"/>
            <a:r>
              <a:rPr lang="en-US" altLang="ja-JP" sz="1600" dirty="0"/>
              <a:t>~/</a:t>
            </a:r>
            <a:r>
              <a:rPr lang="en-US" altLang="ja-JP" sz="1600" dirty="0" smtClean="0"/>
              <a:t>IPA-DNP-</a:t>
            </a:r>
            <a:r>
              <a:rPr lang="en-US" altLang="ja-JP" sz="1600" dirty="0" err="1" smtClean="0"/>
              <a:t>ThinController</a:t>
            </a:r>
            <a:r>
              <a:rPr lang="en-US" altLang="ja-JP" sz="1600" dirty="0" smtClean="0"/>
              <a:t>-Public/</a:t>
            </a:r>
            <a:r>
              <a:rPr lang="en-US" altLang="ja-JP" sz="1600" dirty="0" err="1" smtClean="0"/>
              <a:t>ThinControllerApp</a:t>
            </a:r>
            <a:r>
              <a:rPr lang="en-US" altLang="ja-JP" sz="1600" dirty="0" smtClean="0"/>
              <a:t>/Local/</a:t>
            </a:r>
            <a:r>
              <a:rPr lang="en-US" altLang="ja-JP" sz="1600" dirty="0" err="1" smtClean="0"/>
              <a:t>App_IPA.App.ThinControllerApp</a:t>
            </a:r>
            <a:r>
              <a:rPr lang="en-US" altLang="ja-JP" sz="1600" dirty="0" smtClean="0"/>
              <a:t>/</a:t>
            </a:r>
            <a:r>
              <a:rPr lang="en-US" altLang="ja-JP" sz="1600" dirty="0" err="1" smtClean="0"/>
              <a:t>Config</a:t>
            </a:r>
            <a:r>
              <a:rPr lang="en-US" altLang="ja-JP" sz="1600" dirty="0" smtClean="0"/>
              <a:t>/</a:t>
            </a:r>
            <a:r>
              <a:rPr lang="en-US" altLang="ja-JP" sz="1600" dirty="0" err="1" smtClean="0"/>
              <a:t>AppSettings</a:t>
            </a:r>
            <a:r>
              <a:rPr lang="en-US" altLang="ja-JP" sz="1600" dirty="0" smtClean="0"/>
              <a:t>/</a:t>
            </a:r>
            <a:r>
              <a:rPr lang="en-US" altLang="ja-JP" sz="1600" dirty="0" err="1" smtClean="0"/>
              <a:t>ThinControllerApiServerForUsers.json</a:t>
            </a:r>
            <a:endParaRPr lang="en-US" altLang="ja-JP" sz="1600" dirty="0" smtClean="0"/>
          </a:p>
          <a:p>
            <a:pPr marL="457200" indent="-457200">
              <a:buFont typeface="+mj-lt"/>
              <a:buAutoNum type="arabicPeriod"/>
            </a:pPr>
            <a:r>
              <a:rPr lang="en-US" altLang="ja-JP" sz="2400" dirty="0" smtClean="0"/>
              <a:t>JSON </a:t>
            </a:r>
            <a:r>
              <a:rPr lang="ja-JP" altLang="en-US" sz="2400" dirty="0" smtClean="0"/>
              <a:t>データのうち以下の青文字の部分を変更し、保存する。</a:t>
            </a:r>
            <a:r>
              <a:rPr lang="en-US" altLang="ja-JP" sz="2400" dirty="0"/>
              <a:t/>
            </a:r>
            <a:br>
              <a:rPr lang="en-US" altLang="ja-JP" sz="2400" dirty="0"/>
            </a:br>
            <a:r>
              <a:rPr lang="en-US" altLang="ja-JP" sz="2400" dirty="0"/>
              <a:t>"</a:t>
            </a:r>
            <a:r>
              <a:rPr lang="en-US" altLang="ja-JP" sz="2400" dirty="0" err="1"/>
              <a:t>UsernameAndPassword</a:t>
            </a:r>
            <a:r>
              <a:rPr lang="en-US" altLang="ja-JP" sz="2400" dirty="0"/>
              <a:t>": { "</a:t>
            </a:r>
            <a:r>
              <a:rPr lang="en-US" altLang="ja-JP" sz="2400" dirty="0">
                <a:solidFill>
                  <a:srgbClr val="0000FF"/>
                </a:solidFill>
              </a:rPr>
              <a:t>admin</a:t>
            </a:r>
            <a:r>
              <a:rPr lang="en-US" altLang="ja-JP" sz="2400" dirty="0"/>
              <a:t>": "</a:t>
            </a:r>
            <a:r>
              <a:rPr lang="en-US" altLang="ja-JP" sz="2400" dirty="0" err="1">
                <a:solidFill>
                  <a:srgbClr val="0000FF"/>
                </a:solidFill>
              </a:rPr>
              <a:t>ipantt</a:t>
            </a:r>
            <a:r>
              <a:rPr lang="en-US" altLang="ja-JP" sz="2400" dirty="0"/>
              <a:t>" </a:t>
            </a:r>
            <a:r>
              <a:rPr lang="en-US" altLang="ja-JP" sz="2400" dirty="0" smtClean="0"/>
              <a:t>}</a:t>
            </a:r>
          </a:p>
          <a:p>
            <a:pPr marL="457200" indent="-457200">
              <a:buFont typeface="+mj-lt"/>
              <a:buAutoNum type="arabicPeriod"/>
            </a:pPr>
            <a:r>
              <a:rPr lang="ja-JP" altLang="en-US" sz="2400" dirty="0"/>
              <a:t>書換えが完了したら、 「</a:t>
            </a:r>
            <a:r>
              <a:rPr lang="en-US" altLang="ja-JP" sz="2400" dirty="0"/>
              <a:t>3-6</a:t>
            </a:r>
            <a:r>
              <a:rPr lang="ja-JP" altLang="en-US" sz="2400" dirty="0"/>
              <a:t>」または「</a:t>
            </a:r>
            <a:r>
              <a:rPr lang="en-US" altLang="ja-JP" sz="2400" dirty="0"/>
              <a:t>4-6</a:t>
            </a:r>
            <a:r>
              <a:rPr lang="ja-JP" altLang="en-US" sz="2400" dirty="0"/>
              <a:t>」に従い、コントローラサービス </a:t>
            </a:r>
            <a:r>
              <a:rPr lang="en-US" altLang="ja-JP" sz="2400" dirty="0"/>
              <a:t>(</a:t>
            </a:r>
            <a:r>
              <a:rPr lang="ja-JP" altLang="en-US" sz="2400" dirty="0"/>
              <a:t>デーモン</a:t>
            </a:r>
            <a:r>
              <a:rPr lang="en-US" altLang="ja-JP" sz="2400" dirty="0"/>
              <a:t>) </a:t>
            </a:r>
            <a:r>
              <a:rPr lang="ja-JP" altLang="en-US" sz="2400" dirty="0"/>
              <a:t>を一度停止し </a:t>
            </a:r>
            <a:r>
              <a:rPr lang="en-US" altLang="ja-JP" sz="2400" dirty="0"/>
              <a:t>(</a:t>
            </a:r>
            <a:r>
              <a:rPr lang="ja-JP" altLang="en-US" sz="2400" dirty="0"/>
              <a:t>すでに動作している場合</a:t>
            </a:r>
            <a:r>
              <a:rPr lang="en-US" altLang="ja-JP" sz="2400" dirty="0"/>
              <a:t>)</a:t>
            </a:r>
            <a:r>
              <a:rPr lang="ja-JP" altLang="en-US" sz="2400" dirty="0" err="1"/>
              <a:t>、</a:t>
            </a:r>
            <a:r>
              <a:rPr lang="ja-JP" altLang="en-US" sz="2400" dirty="0"/>
              <a:t>開始</a:t>
            </a:r>
            <a:r>
              <a:rPr lang="ja-JP" altLang="en-US" sz="2400" dirty="0" smtClean="0"/>
              <a:t>する。変更が意図したように反映されていることを確認する。</a:t>
            </a:r>
            <a:endParaRPr kumimoji="1" lang="en-US" altLang="ja-JP" dirty="0" smtClean="0"/>
          </a:p>
          <a:p>
            <a:pPr marL="514350" indent="-514350">
              <a:buFont typeface="+mj-lt"/>
              <a:buAutoNum type="arabicPeriod"/>
            </a:pPr>
            <a:endParaRPr kumimoji="1" lang="en-US" altLang="ja-JP" dirty="0" smtClean="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177</a:t>
            </a:fld>
            <a:endParaRPr kumimoji="1" lang="ja-JP" altLang="en-US" dirty="0"/>
          </a:p>
        </p:txBody>
      </p:sp>
      <p:sp>
        <p:nvSpPr>
          <p:cNvPr id="4" name="タイトル 3"/>
          <p:cNvSpPr>
            <a:spLocks noGrp="1"/>
          </p:cNvSpPr>
          <p:nvPr>
            <p:ph type="title"/>
          </p:nvPr>
        </p:nvSpPr>
        <p:spPr/>
        <p:txBody>
          <a:bodyPr>
            <a:noAutofit/>
          </a:bodyPr>
          <a:lstStyle/>
          <a:p>
            <a:r>
              <a:rPr lang="en-US" altLang="ja-JP" sz="2800" dirty="0" smtClean="0"/>
              <a:t>9-4. </a:t>
            </a:r>
            <a:r>
              <a:rPr lang="ja-JP" altLang="en-US" sz="2800" dirty="0" smtClean="0"/>
              <a:t>コントローラ</a:t>
            </a:r>
            <a:r>
              <a:rPr lang="ja-JP" altLang="en-US" sz="2800" dirty="0"/>
              <a:t>管理画面の初期ユーザー名・</a:t>
            </a:r>
            <a:r>
              <a:rPr lang="ja-JP" altLang="en-US" sz="2800" dirty="0" smtClean="0"/>
              <a:t>パスワード</a:t>
            </a:r>
            <a:r>
              <a:rPr lang="en-US" altLang="ja-JP" sz="2800" dirty="0" smtClean="0"/>
              <a:t/>
            </a:r>
            <a:br>
              <a:rPr lang="en-US" altLang="ja-JP" sz="2800" dirty="0" smtClean="0"/>
            </a:br>
            <a:r>
              <a:rPr lang="ja-JP" altLang="en-US" sz="2800" dirty="0" smtClean="0"/>
              <a:t>「</a:t>
            </a:r>
            <a:r>
              <a:rPr lang="en-US" altLang="ja-JP" sz="2800" dirty="0"/>
              <a:t>admin / </a:t>
            </a:r>
            <a:r>
              <a:rPr lang="en-US" altLang="ja-JP" sz="2800" dirty="0" err="1"/>
              <a:t>ipantt</a:t>
            </a:r>
            <a:r>
              <a:rPr lang="ja-JP" altLang="en-US" sz="2800" dirty="0"/>
              <a:t>」の変更</a:t>
            </a:r>
            <a:endParaRPr kumimoji="1" lang="ja-JP" altLang="en-US" sz="2800" dirty="0"/>
          </a:p>
        </p:txBody>
      </p:sp>
    </p:spTree>
    <p:extLst>
      <p:ext uri="{BB962C8B-B14F-4D97-AF65-F5344CB8AC3E}">
        <p14:creationId xmlns:p14="http://schemas.microsoft.com/office/powerpoint/2010/main" val="3529743049"/>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a:bodyPr>
          <a:lstStyle/>
          <a:p>
            <a:r>
              <a:rPr lang="en-US" altLang="ja-JP" sz="2000" dirty="0" err="1" smtClean="0"/>
              <a:t>ControllerGateSecretKey</a:t>
            </a:r>
            <a:r>
              <a:rPr lang="en-US" altLang="ja-JP" sz="2000" dirty="0" smtClean="0"/>
              <a:t> </a:t>
            </a:r>
            <a:r>
              <a:rPr lang="en-US" altLang="ja-JP" sz="2000" dirty="0"/>
              <a:t>(</a:t>
            </a:r>
            <a:r>
              <a:rPr lang="ja-JP" altLang="en-US" sz="2000" dirty="0"/>
              <a:t>デフォルト値</a:t>
            </a:r>
            <a:r>
              <a:rPr lang="en-US" altLang="ja-JP" sz="2000" dirty="0"/>
              <a:t>: JuP4611KJd1dFTqenNpVPU6r</a:t>
            </a:r>
            <a:r>
              <a:rPr lang="en-US" altLang="ja-JP" sz="2000" dirty="0" smtClean="0"/>
              <a:t>)</a:t>
            </a:r>
            <a:r>
              <a:rPr lang="ja-JP" altLang="en-US" sz="2000" dirty="0" smtClean="0"/>
              <a:t> は、コントローラ</a:t>
            </a:r>
            <a:r>
              <a:rPr lang="ja-JP" altLang="en-US" sz="2000" dirty="0"/>
              <a:t>と中継ゲートウェイとの間で内部的に共有される秘密鍵である</a:t>
            </a:r>
            <a:r>
              <a:rPr lang="ja-JP" altLang="en-US" sz="2000" dirty="0" smtClean="0"/>
              <a:t>。</a:t>
            </a:r>
            <a:endParaRPr lang="en-US" altLang="ja-JP" sz="2000" dirty="0" smtClean="0"/>
          </a:p>
          <a:p>
            <a:pPr lvl="1"/>
            <a:r>
              <a:rPr lang="ja-JP" altLang="en-US" sz="1600" dirty="0" smtClean="0"/>
              <a:t>具体的</a:t>
            </a:r>
            <a:r>
              <a:rPr lang="ja-JP" altLang="en-US" sz="1600" dirty="0"/>
              <a:t>には、中継ゲートウェイからみて、コントローラからの紹介でやってきたサーバーまたはクライアントの接続要求が正当なものであるかのコントローラによる署名を検証するための秘密データである</a:t>
            </a:r>
            <a:r>
              <a:rPr lang="ja-JP" altLang="en-US" sz="1600" dirty="0" smtClean="0"/>
              <a:t>。</a:t>
            </a:r>
            <a:endParaRPr lang="en-US" altLang="ja-JP" sz="1600" dirty="0" smtClean="0"/>
          </a:p>
          <a:p>
            <a:pPr lvl="1"/>
            <a:r>
              <a:rPr lang="ja-JP" altLang="en-US" sz="1600" dirty="0" smtClean="0"/>
              <a:t>これ</a:t>
            </a:r>
            <a:r>
              <a:rPr lang="ja-JP" altLang="en-US" sz="1600" dirty="0"/>
              <a:t>は、任意の </a:t>
            </a:r>
            <a:r>
              <a:rPr lang="en-US" altLang="ja-JP" sz="1600" dirty="0"/>
              <a:t>64 </a:t>
            </a:r>
            <a:r>
              <a:rPr lang="ja-JP" altLang="en-US" sz="1600" dirty="0"/>
              <a:t>文字以内の文字列に変更できる</a:t>
            </a:r>
            <a:r>
              <a:rPr lang="ja-JP" altLang="en-US" sz="1600" dirty="0" smtClean="0"/>
              <a:t>。</a:t>
            </a:r>
            <a:endParaRPr lang="en-US" altLang="ja-JP" sz="1600" dirty="0" smtClean="0"/>
          </a:p>
          <a:p>
            <a:pPr lvl="1"/>
            <a:r>
              <a:rPr lang="ja-JP" altLang="en-US" sz="1600" dirty="0" smtClean="0"/>
              <a:t>変更</a:t>
            </a:r>
            <a:r>
              <a:rPr lang="ja-JP" altLang="en-US" sz="1600" dirty="0"/>
              <a:t>した場合は、しばらくの間、通信がおかしくなる可能性があるので、本格運用前に変更したほうがよい。</a:t>
            </a:r>
          </a:p>
          <a:p>
            <a:r>
              <a:rPr kumimoji="1" lang="ja-JP" altLang="en-US" sz="2000" dirty="0" smtClean="0"/>
              <a:t>設定変数の変更方法は、</a:t>
            </a:r>
            <a:r>
              <a:rPr kumimoji="1" lang="en-US" altLang="ja-JP" sz="2000" dirty="0" smtClean="0"/>
              <a:t>8-14 </a:t>
            </a:r>
            <a:r>
              <a:rPr kumimoji="1" lang="ja-JP" altLang="en-US" sz="2000" dirty="0" smtClean="0"/>
              <a:t>の方法に従う。</a:t>
            </a:r>
            <a:endParaRPr kumimoji="1" lang="en-US" altLang="ja-JP" sz="2000" dirty="0" smtClean="0"/>
          </a:p>
          <a:p>
            <a:r>
              <a:rPr kumimoji="1" lang="ja-JP" altLang="en-US" sz="2000" dirty="0" smtClean="0"/>
              <a:t>この設定は、コントローラから、一旦コントローラに接続した全中継ゲートウェイに配信されるため、中継ゲートウェイの側での設定変更は不要である。</a:t>
            </a:r>
            <a:endParaRPr kumimoji="1" lang="en-US" altLang="ja-JP" sz="2000" dirty="0" smtClean="0"/>
          </a:p>
          <a:p>
            <a:r>
              <a:rPr lang="ja-JP" altLang="en-US" sz="2000" dirty="0"/>
              <a:t>変更は自動的に適用されるが、念のため、すべてのコントローラおよびすべての中継ゲートウェイを再起動することを推奨する。</a:t>
            </a:r>
            <a:br>
              <a:rPr lang="ja-JP" altLang="en-US" sz="2000" dirty="0"/>
            </a:br>
            <a:r>
              <a:rPr lang="ja-JP" altLang="en-US" sz="2000" dirty="0"/>
              <a:t>その後、ユーザーの視点で各種機能の正常性を確認する。</a:t>
            </a:r>
            <a:endParaRPr kumimoji="1" lang="ja-JP" altLang="en-US" sz="2000" dirty="0" smtClean="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178</a:t>
            </a:fld>
            <a:endParaRPr kumimoji="1" lang="ja-JP" altLang="en-US" dirty="0"/>
          </a:p>
        </p:txBody>
      </p:sp>
      <p:sp>
        <p:nvSpPr>
          <p:cNvPr id="4" name="タイトル 3"/>
          <p:cNvSpPr>
            <a:spLocks noGrp="1"/>
          </p:cNvSpPr>
          <p:nvPr>
            <p:ph type="title"/>
          </p:nvPr>
        </p:nvSpPr>
        <p:spPr/>
        <p:txBody>
          <a:bodyPr>
            <a:noAutofit/>
          </a:bodyPr>
          <a:lstStyle/>
          <a:p>
            <a:r>
              <a:rPr kumimoji="1" lang="en-US" altLang="ja-JP" sz="2800" dirty="0" smtClean="0"/>
              <a:t>9-5. </a:t>
            </a:r>
            <a:r>
              <a:rPr kumimoji="1" lang="ja-JP" altLang="en-US" sz="2800" dirty="0" smtClean="0"/>
              <a:t>コントローラ設定変数の</a:t>
            </a:r>
            <a:r>
              <a:rPr lang="ja-JP" altLang="en-US" sz="2800" dirty="0" smtClean="0"/>
              <a:t> </a:t>
            </a:r>
            <a:r>
              <a:rPr lang="ja-JP" altLang="en-US" sz="2800" dirty="0"/>
              <a:t>「</a:t>
            </a:r>
            <a:r>
              <a:rPr lang="en-US" altLang="ja-JP" sz="2800" dirty="0" err="1"/>
              <a:t>ControllerGateSecretKey</a:t>
            </a:r>
            <a:r>
              <a:rPr lang="ja-JP" altLang="en-US" sz="2800" dirty="0"/>
              <a:t>」の変更</a:t>
            </a:r>
            <a:endParaRPr kumimoji="1" lang="ja-JP" altLang="en-US" sz="2800" dirty="0"/>
          </a:p>
        </p:txBody>
      </p:sp>
    </p:spTree>
    <p:extLst>
      <p:ext uri="{BB962C8B-B14F-4D97-AF65-F5344CB8AC3E}">
        <p14:creationId xmlns:p14="http://schemas.microsoft.com/office/powerpoint/2010/main" val="297495168"/>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a:bodyPr>
          <a:lstStyle/>
          <a:p>
            <a:pPr marL="285750" indent="-285750"/>
            <a:r>
              <a:rPr lang="en-US" altLang="ja-JP" sz="2000" dirty="0" err="1"/>
              <a:t>GateKeyList</a:t>
            </a:r>
            <a:r>
              <a:rPr lang="en-US" altLang="ja-JP" sz="2000" dirty="0"/>
              <a:t> </a:t>
            </a:r>
            <a:r>
              <a:rPr lang="en-US" altLang="ja-JP" sz="2000" dirty="0" smtClean="0"/>
              <a:t> </a:t>
            </a:r>
            <a:r>
              <a:rPr lang="en-US" altLang="ja-JP" sz="2000" dirty="0"/>
              <a:t>(</a:t>
            </a:r>
            <a:r>
              <a:rPr lang="ja-JP" altLang="en-US" sz="2000" dirty="0"/>
              <a:t>デフォルト値</a:t>
            </a:r>
            <a:r>
              <a:rPr lang="en-US" altLang="ja-JP" sz="2000" dirty="0"/>
              <a:t>: gatekey12345</a:t>
            </a:r>
            <a:r>
              <a:rPr lang="en-US" altLang="ja-JP" sz="2000" dirty="0" smtClean="0"/>
              <a:t>)</a:t>
            </a:r>
            <a:r>
              <a:rPr lang="ja-JP" altLang="en-US" sz="2000" dirty="0" smtClean="0"/>
              <a:t> は、コントローラに勝手に無関係な人が立てた中継ゲートウェイから接続してこないようにするためのキーである。すなわち、コントローラからみて、中継ゲートウェイが正当であるか否かを判別するためものである。</a:t>
            </a:r>
            <a:endParaRPr lang="en-US" altLang="ja-JP" sz="2000" dirty="0" smtClean="0"/>
          </a:p>
          <a:p>
            <a:pPr marL="285750" indent="-285750"/>
            <a:r>
              <a:rPr lang="ja-JP" altLang="en-US" sz="2000" dirty="0" smtClean="0"/>
              <a:t>この値は、全中継</a:t>
            </a:r>
            <a:r>
              <a:rPr lang="ja-JP" altLang="en-US" sz="2000" dirty="0"/>
              <a:t>ゲートウェイの </a:t>
            </a:r>
            <a:r>
              <a:rPr lang="en-US" altLang="ja-JP" sz="2000" dirty="0"/>
              <a:t>ThinGate.ini </a:t>
            </a:r>
            <a:r>
              <a:rPr lang="ja-JP" altLang="en-US" sz="2000" dirty="0"/>
              <a:t>ファイルの </a:t>
            </a:r>
            <a:r>
              <a:rPr lang="en-US" altLang="ja-JP" sz="2000" dirty="0" err="1"/>
              <a:t>GateKey</a:t>
            </a:r>
            <a:r>
              <a:rPr lang="en-US" altLang="ja-JP" sz="2000" dirty="0"/>
              <a:t> (8-7 </a:t>
            </a:r>
            <a:r>
              <a:rPr lang="ja-JP" altLang="en-US" sz="2000" dirty="0"/>
              <a:t>を参照</a:t>
            </a:r>
            <a:r>
              <a:rPr lang="en-US" altLang="ja-JP" sz="2000" dirty="0"/>
              <a:t>) </a:t>
            </a:r>
            <a:r>
              <a:rPr lang="ja-JP" altLang="en-US" sz="2000" dirty="0"/>
              <a:t>の値と一致させる必要がある</a:t>
            </a:r>
            <a:r>
              <a:rPr lang="ja-JP" altLang="en-US" sz="2000" dirty="0" smtClean="0"/>
              <a:t>。</a:t>
            </a:r>
            <a:endParaRPr lang="en-US" altLang="ja-JP" sz="2000" dirty="0" smtClean="0"/>
          </a:p>
          <a:p>
            <a:pPr marL="285750" indent="-285750"/>
            <a:r>
              <a:rPr lang="en-US" altLang="ja-JP" sz="2000" dirty="0" err="1" smtClean="0"/>
              <a:t>GateKeyList</a:t>
            </a:r>
            <a:r>
              <a:rPr lang="ja-JP" altLang="en-US" sz="2000" dirty="0" smtClean="0"/>
              <a:t> は、複数</a:t>
            </a:r>
            <a:r>
              <a:rPr lang="ja-JP" altLang="en-US" sz="2000" dirty="0"/>
              <a:t>定義することも可能である </a:t>
            </a:r>
            <a:r>
              <a:rPr lang="en-US" altLang="ja-JP" sz="2000" dirty="0"/>
              <a:t>(</a:t>
            </a:r>
            <a:r>
              <a:rPr lang="ja-JP" altLang="en-US" sz="2000" dirty="0"/>
              <a:t>データベース上に複数行定義する</a:t>
            </a:r>
            <a:r>
              <a:rPr lang="en-US" altLang="ja-JP" sz="2000" dirty="0"/>
              <a:t>)</a:t>
            </a:r>
            <a:r>
              <a:rPr lang="ja-JP" altLang="en-US" sz="2000" dirty="0" err="1" smtClean="0"/>
              <a:t>。</a:t>
            </a:r>
            <a:r>
              <a:rPr lang="ja-JP" altLang="en-US" sz="2000" dirty="0" smtClean="0"/>
              <a:t>複数定義した場合、いずれかと一致すれば、中継ゲートウェイは正当であるとみなされる。</a:t>
            </a:r>
          </a:p>
          <a:p>
            <a:pPr marL="285750" indent="-285750"/>
            <a:endParaRPr lang="ja-JP" altLang="en-US"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179</a:t>
            </a:fld>
            <a:endParaRPr kumimoji="1" lang="ja-JP" altLang="en-US" dirty="0"/>
          </a:p>
        </p:txBody>
      </p:sp>
      <p:sp>
        <p:nvSpPr>
          <p:cNvPr id="4" name="タイトル 3"/>
          <p:cNvSpPr>
            <a:spLocks noGrp="1"/>
          </p:cNvSpPr>
          <p:nvPr>
            <p:ph type="title"/>
          </p:nvPr>
        </p:nvSpPr>
        <p:spPr/>
        <p:txBody>
          <a:bodyPr>
            <a:noAutofit/>
          </a:bodyPr>
          <a:lstStyle/>
          <a:p>
            <a:r>
              <a:rPr kumimoji="1" lang="en-US" altLang="ja-JP" sz="2800" dirty="0" smtClean="0"/>
              <a:t>9-6. </a:t>
            </a:r>
            <a:r>
              <a:rPr kumimoji="1" lang="ja-JP" altLang="en-US" sz="2800" dirty="0" smtClean="0"/>
              <a:t>コントローラ設定変数の</a:t>
            </a:r>
            <a:r>
              <a:rPr lang="ja-JP" altLang="en-US" sz="2800" dirty="0" smtClean="0"/>
              <a:t> 「</a:t>
            </a:r>
            <a:r>
              <a:rPr lang="en-US" altLang="ja-JP" sz="2800" dirty="0" err="1" smtClean="0"/>
              <a:t>GateKeyList</a:t>
            </a:r>
            <a:r>
              <a:rPr lang="ja-JP" altLang="en-US" sz="2800" dirty="0" smtClean="0"/>
              <a:t>」</a:t>
            </a:r>
            <a:r>
              <a:rPr lang="ja-JP" altLang="en-US" sz="2800" dirty="0"/>
              <a:t>の変更</a:t>
            </a:r>
            <a:endParaRPr kumimoji="1" lang="ja-JP" altLang="en-US" sz="2800" dirty="0"/>
          </a:p>
        </p:txBody>
      </p:sp>
    </p:spTree>
    <p:extLst>
      <p:ext uri="{BB962C8B-B14F-4D97-AF65-F5344CB8AC3E}">
        <p14:creationId xmlns:p14="http://schemas.microsoft.com/office/powerpoint/2010/main" val="42315696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スライド番号プレースホルダー 3"/>
          <p:cNvSpPr>
            <a:spLocks noGrp="1"/>
          </p:cNvSpPr>
          <p:nvPr>
            <p:ph type="sldNum" sz="quarter" idx="12"/>
          </p:nvPr>
        </p:nvSpPr>
        <p:spPr/>
        <p:txBody>
          <a:bodyPr/>
          <a:lstStyle/>
          <a:p>
            <a:fld id="{63DCA85F-F225-44A4-AEA8-9083CAE61796}" type="slidenum">
              <a:rPr kumimoji="1" lang="ja-JP" altLang="en-US" sz="1600" smtClean="0"/>
              <a:t>18</a:t>
            </a:fld>
            <a:endParaRPr kumimoji="1" lang="ja-JP" altLang="en-US" sz="1600" dirty="0"/>
          </a:p>
        </p:txBody>
      </p:sp>
      <p:sp>
        <p:nvSpPr>
          <p:cNvPr id="13" name="タイトル 12"/>
          <p:cNvSpPr>
            <a:spLocks noGrp="1"/>
          </p:cNvSpPr>
          <p:nvPr>
            <p:ph type="title"/>
          </p:nvPr>
        </p:nvSpPr>
        <p:spPr/>
        <p:txBody>
          <a:bodyPr>
            <a:normAutofit fontScale="90000"/>
          </a:bodyPr>
          <a:lstStyle/>
          <a:p>
            <a:r>
              <a:rPr kumimoji="1" lang="en-US" altLang="ja-JP" dirty="0" smtClean="0"/>
              <a:t>2-2. </a:t>
            </a:r>
            <a:r>
              <a:rPr kumimoji="1" lang="ja-JP" altLang="en-US" dirty="0" smtClean="0"/>
              <a:t>必要なインターネット接続帯域</a:t>
            </a:r>
            <a:endParaRPr kumimoji="1" lang="ja-JP" altLang="en-US" dirty="0"/>
          </a:p>
        </p:txBody>
      </p:sp>
      <p:sp>
        <p:nvSpPr>
          <p:cNvPr id="176" name="テキスト ボックス 175"/>
          <p:cNvSpPr txBox="1"/>
          <p:nvPr/>
        </p:nvSpPr>
        <p:spPr>
          <a:xfrm>
            <a:off x="5990897" y="1127400"/>
            <a:ext cx="6170912" cy="2985433"/>
          </a:xfrm>
          <a:prstGeom prst="rect">
            <a:avLst/>
          </a:prstGeom>
          <a:solidFill>
            <a:srgbClr val="FFFFCC"/>
          </a:solidFill>
          <a:ln w="12700">
            <a:solidFill>
              <a:schemeClr val="bg1">
                <a:lumMod val="65000"/>
              </a:schemeClr>
            </a:solidFill>
          </a:ln>
        </p:spPr>
        <p:txBody>
          <a:bodyPr wrap="square" rtlCol="0">
            <a:spAutoFit/>
          </a:bodyPr>
          <a:lstStyle/>
          <a:p>
            <a:r>
              <a:rPr kumimoji="1" lang="ja-JP" altLang="en-US" sz="1600" b="1" dirty="0" smtClean="0"/>
              <a:t>シン・テレワークシステムの</a:t>
            </a:r>
            <a:r>
              <a:rPr lang="ja-JP" altLang="en-US" sz="1600" b="1" dirty="0" smtClean="0"/>
              <a:t>統計実績値</a:t>
            </a:r>
            <a:endParaRPr lang="en-US" altLang="ja-JP" sz="1600" b="1" dirty="0" smtClean="0"/>
          </a:p>
          <a:p>
            <a:r>
              <a:rPr kumimoji="1" lang="en-US" altLang="ja-JP" sz="1600" dirty="0" smtClean="0"/>
              <a:t>(3</a:t>
            </a:r>
            <a:r>
              <a:rPr kumimoji="1" lang="ja-JP" altLang="en-US" sz="1600" dirty="0" smtClean="0"/>
              <a:t> 万ユーザー分のおおまかな統計結果による</a:t>
            </a:r>
            <a:r>
              <a:rPr kumimoji="1" lang="en-US" altLang="ja-JP" sz="1600" dirty="0" smtClean="0"/>
              <a:t>)</a:t>
            </a:r>
          </a:p>
          <a:p>
            <a:pPr marL="342900" indent="-342900">
              <a:buFont typeface="Arial" panose="020B0604020202020204" pitchFamily="34" charset="0"/>
              <a:buChar char="•"/>
            </a:pPr>
            <a:r>
              <a:rPr kumimoji="1" lang="en-US" altLang="ja-JP" sz="1200" dirty="0" smtClean="0"/>
              <a:t>100 </a:t>
            </a:r>
            <a:r>
              <a:rPr kumimoji="1" lang="ja-JP" altLang="en-US" sz="1200" dirty="0" smtClean="0"/>
              <a:t>台のコンピュータに「サーバー」をインストールした場合、日中の最盛期に、おおむね </a:t>
            </a:r>
            <a:r>
              <a:rPr kumimoji="1" lang="en-US" altLang="ja-JP" sz="1200" dirty="0" smtClean="0"/>
              <a:t>20 </a:t>
            </a:r>
            <a:r>
              <a:rPr kumimoji="1" lang="ja-JP" altLang="en-US" sz="1200" dirty="0" smtClean="0"/>
              <a:t>台程度 </a:t>
            </a:r>
            <a:r>
              <a:rPr kumimoji="1" lang="en-US" altLang="ja-JP" sz="1200" dirty="0" smtClean="0"/>
              <a:t>(20 </a:t>
            </a:r>
            <a:r>
              <a:rPr kumimoji="1" lang="ja-JP" altLang="en-US" sz="1200" dirty="0" smtClean="0"/>
              <a:t>本程度</a:t>
            </a:r>
            <a:r>
              <a:rPr kumimoji="1" lang="en-US" altLang="ja-JP" sz="1200" dirty="0" smtClean="0"/>
              <a:t>) </a:t>
            </a:r>
            <a:r>
              <a:rPr kumimoji="1" lang="ja-JP" altLang="en-US" sz="1200" dirty="0" smtClean="0"/>
              <a:t>の実際のリモートセッションが張られることが分かりました。</a:t>
            </a:r>
            <a:r>
              <a:rPr kumimoji="1" lang="en-US" altLang="ja-JP" sz="1200" dirty="0" smtClean="0"/>
              <a:t>(</a:t>
            </a:r>
            <a:r>
              <a:rPr kumimoji="1" lang="ja-JP" altLang="en-US" sz="1200" dirty="0" smtClean="0"/>
              <a:t>自宅 </a:t>
            </a:r>
            <a:r>
              <a:rPr kumimoji="1" lang="en-US" altLang="ja-JP" sz="1200" dirty="0" smtClean="0"/>
              <a:t>-&gt; </a:t>
            </a:r>
            <a:r>
              <a:rPr kumimoji="1" lang="ja-JP" altLang="en-US" sz="1200" dirty="0" smtClean="0"/>
              <a:t>職場の同時接続数は、意外に少ないのです。</a:t>
            </a:r>
            <a:r>
              <a:rPr kumimoji="1" lang="en-US" altLang="ja-JP" sz="1200" dirty="0" smtClean="0"/>
              <a:t>)</a:t>
            </a:r>
          </a:p>
          <a:p>
            <a:pPr marL="342900" indent="-342900">
              <a:buFont typeface="Arial" panose="020B0604020202020204" pitchFamily="34" charset="0"/>
              <a:buChar char="•"/>
            </a:pPr>
            <a:r>
              <a:rPr kumimoji="1" lang="en-US" altLang="ja-JP" sz="1200" dirty="0" smtClean="0"/>
              <a:t>1 </a:t>
            </a:r>
            <a:r>
              <a:rPr kumimoji="1" lang="ja-JP" altLang="en-US" sz="1200" dirty="0" smtClean="0"/>
              <a:t>本のアクティブなリモートセッションあたり </a:t>
            </a:r>
            <a:r>
              <a:rPr lang="en-US" altLang="ja-JP" sz="1200" dirty="0" smtClean="0"/>
              <a:t>0.15 Mbps </a:t>
            </a:r>
            <a:r>
              <a:rPr lang="ja-JP" altLang="en-US" sz="1200" dirty="0" smtClean="0"/>
              <a:t>程度を消費することが分かりました。</a:t>
            </a:r>
            <a:endParaRPr lang="en-US" altLang="ja-JP" sz="1200" dirty="0" smtClean="0"/>
          </a:p>
          <a:p>
            <a:endParaRPr kumimoji="1" lang="en-US" altLang="ja-JP" sz="1200" dirty="0"/>
          </a:p>
          <a:p>
            <a:r>
              <a:rPr lang="ja-JP" altLang="en-US" sz="1200" b="1" dirty="0"/>
              <a:t>そこで、次の簡易計算式が利用できます。</a:t>
            </a:r>
            <a:endParaRPr lang="en-US" altLang="ja-JP" sz="1200" b="1" dirty="0"/>
          </a:p>
          <a:p>
            <a:pPr marL="342900" indent="-342900">
              <a:buFont typeface="Arial" panose="020B0604020202020204" pitchFamily="34" charset="0"/>
              <a:buChar char="•"/>
            </a:pPr>
            <a:r>
              <a:rPr lang="ja-JP" altLang="en-US" sz="1200" b="1" dirty="0"/>
              <a:t>導入するコンピュータの台数 </a:t>
            </a:r>
            <a:r>
              <a:rPr lang="en-US" altLang="ja-JP" sz="1200" b="1" dirty="0"/>
              <a:t>(</a:t>
            </a:r>
            <a:r>
              <a:rPr lang="ja-JP" altLang="en-US" sz="1200" b="1" dirty="0"/>
              <a:t>≓ ユーザー数</a:t>
            </a:r>
            <a:r>
              <a:rPr lang="en-US" altLang="ja-JP" sz="1200" b="1" dirty="0"/>
              <a:t>) </a:t>
            </a:r>
            <a:r>
              <a:rPr lang="ja-JP" altLang="en-US" sz="1200" b="1" dirty="0"/>
              <a:t>を </a:t>
            </a:r>
            <a:r>
              <a:rPr lang="en-US" altLang="ja-JP" sz="1200" b="1" dirty="0"/>
              <a:t>X </a:t>
            </a:r>
            <a:r>
              <a:rPr lang="ja-JP" altLang="en-US" sz="1200" dirty="0"/>
              <a:t>とします。</a:t>
            </a:r>
            <a:endParaRPr lang="en-US" altLang="ja-JP" sz="1200" dirty="0"/>
          </a:p>
          <a:p>
            <a:pPr marL="342900" indent="-342900">
              <a:buFont typeface="Arial" panose="020B0604020202020204" pitchFamily="34" charset="0"/>
              <a:buChar char="•"/>
            </a:pPr>
            <a:r>
              <a:rPr lang="ja-JP" altLang="en-US" sz="1200" b="1" dirty="0"/>
              <a:t>同時接続数 </a:t>
            </a:r>
            <a:r>
              <a:rPr lang="en-US" altLang="ja-JP" sz="1200" b="1" dirty="0"/>
              <a:t>(</a:t>
            </a:r>
            <a:r>
              <a:rPr lang="ja-JP" altLang="en-US" sz="1200" b="1" dirty="0"/>
              <a:t>本</a:t>
            </a:r>
            <a:r>
              <a:rPr lang="en-US" altLang="ja-JP" sz="1200" b="1" dirty="0"/>
              <a:t>):</a:t>
            </a:r>
            <a:r>
              <a:rPr lang="ja-JP" altLang="en-US" sz="1200" b="1" dirty="0"/>
              <a:t> </a:t>
            </a:r>
            <a:r>
              <a:rPr lang="en-US" altLang="ja-JP" sz="1200" b="1" dirty="0"/>
              <a:t>Y = X * 0.2</a:t>
            </a:r>
          </a:p>
          <a:p>
            <a:pPr marL="342900" indent="-342900">
              <a:buFont typeface="Arial" panose="020B0604020202020204" pitchFamily="34" charset="0"/>
              <a:buChar char="•"/>
            </a:pPr>
            <a:r>
              <a:rPr lang="ja-JP" altLang="en-US" sz="1200" b="1" dirty="0"/>
              <a:t>確保すべき帯域 </a:t>
            </a:r>
            <a:r>
              <a:rPr lang="en-US" altLang="ja-JP" sz="1200" b="1" dirty="0"/>
              <a:t>(Mbps):</a:t>
            </a:r>
            <a:r>
              <a:rPr lang="ja-JP" altLang="en-US" sz="1200" b="1" dirty="0"/>
              <a:t> </a:t>
            </a:r>
            <a:r>
              <a:rPr lang="en-US" altLang="ja-JP" sz="1200" b="1" dirty="0"/>
              <a:t>Z = Y * 0.15Mbps</a:t>
            </a:r>
          </a:p>
          <a:p>
            <a:pPr marL="342900" indent="-342900">
              <a:buFont typeface="Arial" panose="020B0604020202020204" pitchFamily="34" charset="0"/>
              <a:buChar char="•"/>
            </a:pPr>
            <a:r>
              <a:rPr lang="ja-JP" altLang="en-US" sz="1200" dirty="0"/>
              <a:t>したがって、例えば、</a:t>
            </a:r>
            <a:r>
              <a:rPr lang="ja-JP" altLang="en-US" sz="1200" b="1" dirty="0"/>
              <a:t>職場内コンピュータ台数 </a:t>
            </a:r>
            <a:r>
              <a:rPr lang="en-US" altLang="ja-JP" sz="1200" b="1" dirty="0"/>
              <a:t>100 </a:t>
            </a:r>
            <a:r>
              <a:rPr lang="ja-JP" altLang="en-US" sz="1200" b="1" dirty="0"/>
              <a:t>台</a:t>
            </a:r>
            <a:r>
              <a:rPr lang="ja-JP" altLang="en-US" sz="1200" dirty="0"/>
              <a:t>にインストールすると、日中、</a:t>
            </a:r>
            <a:r>
              <a:rPr lang="ja-JP" altLang="en-US" sz="1200" b="1" dirty="0"/>
              <a:t>同時に </a:t>
            </a:r>
            <a:r>
              <a:rPr lang="en-US" altLang="ja-JP" sz="1200" b="1" dirty="0"/>
              <a:t>20 </a:t>
            </a:r>
            <a:r>
              <a:rPr lang="ja-JP" altLang="en-US" sz="1200" b="1" dirty="0"/>
              <a:t>本程度の </a:t>
            </a:r>
            <a:r>
              <a:rPr lang="en-US" altLang="ja-JP" sz="1200" b="1" dirty="0"/>
              <a:t>SSL-VPN </a:t>
            </a:r>
            <a:r>
              <a:rPr lang="ja-JP" altLang="en-US" sz="1200" b="1" dirty="0"/>
              <a:t>セッションが利用される</a:t>
            </a:r>
            <a:r>
              <a:rPr lang="ja-JP" altLang="en-US" sz="1200" dirty="0"/>
              <a:t>と考えられ、その場合は、</a:t>
            </a:r>
            <a:r>
              <a:rPr lang="ja-JP" altLang="en-US" sz="1200" b="1" dirty="0"/>
              <a:t>合計、</a:t>
            </a:r>
            <a:r>
              <a:rPr lang="en-US" altLang="ja-JP" sz="1200" b="1" dirty="0"/>
              <a:t>3.0Mbps </a:t>
            </a:r>
            <a:r>
              <a:rPr lang="ja-JP" altLang="en-US" sz="1200" b="1" dirty="0"/>
              <a:t>程度の帯域を消費します。</a:t>
            </a:r>
          </a:p>
          <a:p>
            <a:endParaRPr kumimoji="1" lang="ja-JP" altLang="en-US" sz="1200" dirty="0"/>
          </a:p>
        </p:txBody>
      </p:sp>
      <p:sp>
        <p:nvSpPr>
          <p:cNvPr id="12" name="テキスト ボックス 11"/>
          <p:cNvSpPr txBox="1"/>
          <p:nvPr/>
        </p:nvSpPr>
        <p:spPr>
          <a:xfrm>
            <a:off x="5872654" y="4216705"/>
            <a:ext cx="6319345" cy="1440027"/>
          </a:xfrm>
          <a:prstGeom prst="rect">
            <a:avLst/>
          </a:prstGeom>
          <a:solidFill>
            <a:srgbClr val="CDFFE6"/>
          </a:solidFill>
        </p:spPr>
        <p:txBody>
          <a:bodyPr wrap="square" rtlCol="0">
            <a:spAutoFit/>
          </a:bodyPr>
          <a:lstStyle/>
          <a:p>
            <a:r>
              <a:rPr kumimoji="1" lang="ja-JP" altLang="en-US" sz="1200" dirty="0" smtClean="0"/>
              <a:t>上記の数値は、利用様態によって異なります。</a:t>
            </a:r>
          </a:p>
          <a:p>
            <a:r>
              <a:rPr kumimoji="1" lang="ja-JP" altLang="en-US" sz="1200" dirty="0" smtClean="0"/>
              <a:t>ただし、</a:t>
            </a:r>
            <a:r>
              <a:rPr kumimoji="1" lang="ja-JP" altLang="en-US" sz="1200" u="sng" dirty="0" smtClean="0">
                <a:solidFill>
                  <a:srgbClr val="C00000"/>
                </a:solidFill>
              </a:rPr>
              <a:t>「シン・テレワークシステム」は一般的なテレビ会議アプリや </a:t>
            </a:r>
            <a:r>
              <a:rPr kumimoji="1" lang="en-US" altLang="ja-JP" sz="1200" u="sng" dirty="0" smtClean="0">
                <a:solidFill>
                  <a:srgbClr val="C00000"/>
                </a:solidFill>
              </a:rPr>
              <a:t>IP </a:t>
            </a:r>
            <a:r>
              <a:rPr kumimoji="1" lang="ja-JP" altLang="en-US" sz="1200" u="sng" dirty="0" smtClean="0">
                <a:solidFill>
                  <a:srgbClr val="C00000"/>
                </a:solidFill>
              </a:rPr>
              <a:t>電話 </a:t>
            </a:r>
            <a:r>
              <a:rPr kumimoji="1" lang="en-US" altLang="ja-JP" sz="1200" u="sng" dirty="0" smtClean="0">
                <a:solidFill>
                  <a:srgbClr val="C00000"/>
                </a:solidFill>
              </a:rPr>
              <a:t>(</a:t>
            </a:r>
            <a:r>
              <a:rPr lang="en-US" altLang="ja-JP" sz="1200" u="sng" dirty="0" smtClean="0">
                <a:solidFill>
                  <a:srgbClr val="C00000"/>
                </a:solidFill>
              </a:rPr>
              <a:t>UDP</a:t>
            </a:r>
            <a:r>
              <a:rPr kumimoji="1" lang="en-US" altLang="ja-JP" sz="1200" u="sng" dirty="0" smtClean="0">
                <a:solidFill>
                  <a:srgbClr val="C00000"/>
                </a:solidFill>
              </a:rPr>
              <a:t>) </a:t>
            </a:r>
            <a:r>
              <a:rPr kumimoji="1" lang="ja-JP" altLang="en-US" sz="1200" u="sng" dirty="0" smtClean="0">
                <a:solidFill>
                  <a:srgbClr val="C00000"/>
                </a:solidFill>
              </a:rPr>
              <a:t>と異なり、純粋な </a:t>
            </a:r>
            <a:r>
              <a:rPr kumimoji="1" lang="en-US" altLang="ja-JP" sz="1200" u="sng" dirty="0" smtClean="0">
                <a:solidFill>
                  <a:srgbClr val="C00000"/>
                </a:solidFill>
              </a:rPr>
              <a:t>TCP (</a:t>
            </a:r>
            <a:r>
              <a:rPr kumimoji="1" lang="ja-JP" altLang="en-US" sz="1200" u="sng" dirty="0" smtClean="0">
                <a:solidFill>
                  <a:srgbClr val="C00000"/>
                </a:solidFill>
              </a:rPr>
              <a:t>帯域自動制御機能あり</a:t>
            </a:r>
            <a:r>
              <a:rPr kumimoji="1" lang="en-US" altLang="ja-JP" sz="1200" u="sng" dirty="0" smtClean="0">
                <a:solidFill>
                  <a:srgbClr val="C00000"/>
                </a:solidFill>
              </a:rPr>
              <a:t>) </a:t>
            </a:r>
            <a:r>
              <a:rPr kumimoji="1" lang="ja-JP" altLang="en-US" sz="1200" u="sng" dirty="0" smtClean="0">
                <a:solidFill>
                  <a:srgbClr val="C00000"/>
                </a:solidFill>
              </a:rPr>
              <a:t>のみを使用します</a:t>
            </a:r>
            <a:r>
              <a:rPr kumimoji="1" lang="ja-JP" altLang="en-US" sz="1200" dirty="0" smtClean="0"/>
              <a:t>。乱暴な </a:t>
            </a:r>
            <a:r>
              <a:rPr kumimoji="1" lang="en-US" altLang="ja-JP" sz="1200" dirty="0" smtClean="0"/>
              <a:t>UDP </a:t>
            </a:r>
            <a:r>
              <a:rPr kumimoji="1" lang="ja-JP" altLang="en-US" sz="1200" dirty="0" smtClean="0"/>
              <a:t>パケットのように、他のトラフィックを圧迫することはなく、混雑時には自動的に速度が低下することから、</a:t>
            </a:r>
            <a:r>
              <a:rPr kumimoji="1" lang="ja-JP" altLang="en-US" sz="1200" u="sng" dirty="0" smtClean="0">
                <a:solidFill>
                  <a:srgbClr val="C00000"/>
                </a:solidFill>
              </a:rPr>
              <a:t>厳密なトラフィック設計・帯域制限・帯域制限・利用者数の管理は不要であると考えられます。</a:t>
            </a:r>
            <a:r>
              <a:rPr kumimoji="1" lang="en-US" altLang="ja-JP" sz="1200" dirty="0" smtClean="0"/>
              <a:t>(</a:t>
            </a:r>
            <a:r>
              <a:rPr lang="en-US" altLang="ja-JP" sz="1200" dirty="0" smtClean="0"/>
              <a:t>TCP </a:t>
            </a:r>
            <a:r>
              <a:rPr lang="ja-JP" altLang="en-US" sz="1200" dirty="0" smtClean="0"/>
              <a:t>の原理で他通信と自動協調して帯域を譲り合うため、</a:t>
            </a:r>
            <a:r>
              <a:rPr kumimoji="1" lang="ja-JP" altLang="en-US" sz="1200" dirty="0" smtClean="0"/>
              <a:t>他の通信に迷惑をかける可能性は極めて低い。単純に画面転送が遅くなる程度である。詳しくは 「</a:t>
            </a:r>
            <a:r>
              <a:rPr kumimoji="1" lang="en-US" altLang="ja-JP" sz="1200" dirty="0" smtClean="0"/>
              <a:t>TCP</a:t>
            </a:r>
            <a:r>
              <a:rPr kumimoji="1" lang="ja-JP" altLang="en-US" sz="1200" dirty="0" smtClean="0"/>
              <a:t> スロースタート」、「</a:t>
            </a:r>
            <a:r>
              <a:rPr kumimoji="1" lang="en-US" altLang="ja-JP" sz="1200" dirty="0" smtClean="0"/>
              <a:t>TCP </a:t>
            </a:r>
            <a:r>
              <a:rPr kumimoji="1" lang="ja-JP" altLang="en-US" sz="1200" dirty="0" smtClean="0"/>
              <a:t>輻輳制御」などで検索してみてください。</a:t>
            </a:r>
            <a:r>
              <a:rPr kumimoji="1" lang="en-US" altLang="ja-JP" sz="1200" dirty="0" smtClean="0"/>
              <a:t>)</a:t>
            </a:r>
            <a:endParaRPr kumimoji="1" lang="ja-JP" altLang="en-US" sz="1200" dirty="0"/>
          </a:p>
        </p:txBody>
      </p:sp>
      <p:sp>
        <p:nvSpPr>
          <p:cNvPr id="3" name="角丸四角形 2"/>
          <p:cNvSpPr/>
          <p:nvPr/>
        </p:nvSpPr>
        <p:spPr>
          <a:xfrm>
            <a:off x="1109750" y="1491184"/>
            <a:ext cx="2549563" cy="1142374"/>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u="sng" dirty="0" smtClean="0"/>
              <a:t>100 </a:t>
            </a:r>
            <a:r>
              <a:rPr kumimoji="1" lang="ja-JP" altLang="en-US" sz="3200" b="1" u="sng" dirty="0" smtClean="0"/>
              <a:t>台</a:t>
            </a:r>
            <a:r>
              <a:rPr kumimoji="1" lang="ja-JP" altLang="en-US" sz="3200" b="1" dirty="0" smtClean="0"/>
              <a:t>あたり</a:t>
            </a:r>
          </a:p>
          <a:p>
            <a:pPr algn="ctr"/>
            <a:r>
              <a:rPr lang="en-US" altLang="ja-JP" sz="3200" b="1" u="sng" dirty="0" smtClean="0"/>
              <a:t>3 Mbps</a:t>
            </a:r>
            <a:endParaRPr kumimoji="1" lang="ja-JP" altLang="en-US" sz="3200" b="1" u="sng" dirty="0"/>
          </a:p>
        </p:txBody>
      </p:sp>
      <p:sp>
        <p:nvSpPr>
          <p:cNvPr id="10" name="テキスト ボックス 9"/>
          <p:cNvSpPr txBox="1"/>
          <p:nvPr/>
        </p:nvSpPr>
        <p:spPr>
          <a:xfrm>
            <a:off x="392220" y="967765"/>
            <a:ext cx="4290139" cy="584775"/>
          </a:xfrm>
          <a:prstGeom prst="rect">
            <a:avLst/>
          </a:prstGeom>
          <a:noFill/>
        </p:spPr>
        <p:txBody>
          <a:bodyPr wrap="square" rtlCol="0">
            <a:spAutoFit/>
          </a:bodyPr>
          <a:lstStyle/>
          <a:p>
            <a:r>
              <a:rPr kumimoji="1" lang="ja-JP" altLang="en-US" sz="1600" dirty="0" smtClean="0"/>
              <a:t>シン・テレワークシステムパブリック版に日中接続されているサーバー台数につき、</a:t>
            </a:r>
          </a:p>
        </p:txBody>
      </p:sp>
      <p:sp>
        <p:nvSpPr>
          <p:cNvPr id="178" name="テキスト ボックス 177"/>
          <p:cNvSpPr txBox="1"/>
          <p:nvPr/>
        </p:nvSpPr>
        <p:spPr>
          <a:xfrm>
            <a:off x="3715365" y="2108537"/>
            <a:ext cx="2045575" cy="646331"/>
          </a:xfrm>
          <a:prstGeom prst="rect">
            <a:avLst/>
          </a:prstGeom>
          <a:noFill/>
        </p:spPr>
        <p:txBody>
          <a:bodyPr wrap="square" rtlCol="0">
            <a:spAutoFit/>
          </a:bodyPr>
          <a:lstStyle/>
          <a:p>
            <a:r>
              <a:rPr kumimoji="1" lang="ja-JP" altLang="en-US" dirty="0" smtClean="0"/>
              <a:t>程度の平均トラフィックが発生する。</a:t>
            </a:r>
          </a:p>
        </p:txBody>
      </p:sp>
      <p:sp>
        <p:nvSpPr>
          <p:cNvPr id="11" name="テキスト ボックス 10"/>
          <p:cNvSpPr txBox="1"/>
          <p:nvPr/>
        </p:nvSpPr>
        <p:spPr>
          <a:xfrm>
            <a:off x="114300" y="2787912"/>
            <a:ext cx="5646640" cy="3970318"/>
          </a:xfrm>
          <a:prstGeom prst="rect">
            <a:avLst/>
          </a:prstGeom>
          <a:solidFill>
            <a:srgbClr val="FFFFCC"/>
          </a:solidFill>
        </p:spPr>
        <p:txBody>
          <a:bodyPr wrap="square" rtlCol="0">
            <a:spAutoFit/>
          </a:bodyPr>
          <a:lstStyle/>
          <a:p>
            <a:pPr algn="ctr"/>
            <a:r>
              <a:rPr kumimoji="1" lang="ja-JP" altLang="en-US" sz="1400" b="1" dirty="0" smtClean="0"/>
              <a:t>結論 </a:t>
            </a:r>
            <a:r>
              <a:rPr kumimoji="1" lang="en-US" altLang="ja-JP" sz="1400" b="1" dirty="0" smtClean="0"/>
              <a:t>(100Mbps / 1Gbps / 10Gbps </a:t>
            </a:r>
            <a:r>
              <a:rPr kumimoji="1" lang="ja-JP" altLang="en-US" sz="1400" b="1" dirty="0" smtClean="0"/>
              <a:t>の</a:t>
            </a:r>
            <a:endParaRPr kumimoji="1" lang="en-US" altLang="ja-JP" sz="1400" b="1" dirty="0" smtClean="0"/>
          </a:p>
          <a:p>
            <a:pPr algn="ctr"/>
            <a:r>
              <a:rPr kumimoji="1" lang="ja-JP" altLang="en-US" sz="1400" b="1" dirty="0" smtClean="0"/>
              <a:t>いずれの回線を用意するべきか</a:t>
            </a:r>
            <a:r>
              <a:rPr kumimoji="1" lang="en-US" altLang="ja-JP" sz="1400" b="1" dirty="0" smtClean="0"/>
              <a:t>)</a:t>
            </a:r>
          </a:p>
          <a:p>
            <a:r>
              <a:rPr kumimoji="1" lang="ja-JP" altLang="en-US" sz="1400" dirty="0" smtClean="0"/>
              <a:t>ユーザーがより多くの通信を行なう可能性がある余裕をみた上で、仮に余裕を上記の数倍とみれば、</a:t>
            </a:r>
            <a:endParaRPr kumimoji="1" lang="en-US" altLang="ja-JP" sz="1400" dirty="0" smtClean="0"/>
          </a:p>
          <a:p>
            <a:pPr marL="342900" indent="-342900">
              <a:buFont typeface="Arial" panose="020B0604020202020204" pitchFamily="34" charset="0"/>
              <a:buChar char="•"/>
            </a:pPr>
            <a:r>
              <a:rPr kumimoji="1" lang="en-US" altLang="ja-JP" sz="1400" dirty="0" smtClean="0"/>
              <a:t>1,000 </a:t>
            </a:r>
            <a:r>
              <a:rPr kumimoji="1" lang="ja-JP" altLang="en-US" sz="1400" dirty="0" smtClean="0"/>
              <a:t>ユーザー程度までのユーザーをサポートするシステムの場合、</a:t>
            </a:r>
            <a:r>
              <a:rPr kumimoji="1" lang="en-US" altLang="ja-JP" sz="1400" dirty="0" smtClean="0"/>
              <a:t>30Mbps </a:t>
            </a:r>
            <a:r>
              <a:rPr kumimoji="1" lang="ja-JP" altLang="en-US" sz="1400" dirty="0" smtClean="0"/>
              <a:t>～ </a:t>
            </a:r>
            <a:r>
              <a:rPr kumimoji="1" lang="en-US" altLang="ja-JP" sz="1400" dirty="0" smtClean="0"/>
              <a:t>100Mbps</a:t>
            </a:r>
            <a:r>
              <a:rPr kumimoji="1" lang="ja-JP" altLang="en-US" sz="1400" dirty="0" smtClean="0"/>
              <a:t> 程度の帯域。</a:t>
            </a:r>
            <a:endParaRPr kumimoji="1" lang="en-US" altLang="ja-JP" sz="1400" dirty="0" smtClean="0"/>
          </a:p>
          <a:p>
            <a:pPr marL="342900" indent="-342900">
              <a:buFont typeface="Arial" panose="020B0604020202020204" pitchFamily="34" charset="0"/>
              <a:buChar char="•"/>
            </a:pPr>
            <a:r>
              <a:rPr kumimoji="1" lang="ja-JP" altLang="en-US" sz="1400" dirty="0" smtClean="0"/>
              <a:t>以降 </a:t>
            </a:r>
            <a:r>
              <a:rPr kumimoji="1" lang="en-US" altLang="ja-JP" sz="1400" dirty="0" smtClean="0"/>
              <a:t>1,000 </a:t>
            </a:r>
            <a:r>
              <a:rPr kumimoji="1" lang="ja-JP" altLang="en-US" sz="1400" dirty="0" smtClean="0"/>
              <a:t>ユーザー増加するたびに同程度の</a:t>
            </a:r>
            <a:r>
              <a:rPr lang="ja-JP" altLang="en-US" sz="1400" dirty="0" smtClean="0"/>
              <a:t>帯域を追加。</a:t>
            </a:r>
            <a:endParaRPr lang="en-US" altLang="ja-JP" sz="1400" dirty="0" smtClean="0"/>
          </a:p>
          <a:p>
            <a:r>
              <a:rPr kumimoji="1" lang="ja-JP" altLang="en-US" sz="1400" dirty="0" smtClean="0"/>
              <a:t>すればよいと考えられる。ただし、ユーザー数がさらに</a:t>
            </a:r>
            <a:r>
              <a:rPr kumimoji="1" lang="ja-JP" altLang="en-US" sz="1400" dirty="0" err="1" smtClean="0"/>
              <a:t>増えるてくると</a:t>
            </a:r>
            <a:r>
              <a:rPr kumimoji="1" lang="ja-JP" altLang="en-US" sz="1400" dirty="0" smtClean="0"/>
              <a:t>、多重効果が発生するため、総回線帯域は節約できる。</a:t>
            </a:r>
          </a:p>
          <a:p>
            <a:r>
              <a:rPr kumimoji="1" lang="ja-JP" altLang="en-US" sz="1400" dirty="0" smtClean="0"/>
              <a:t>そこで、余裕をもって物理的な設備を構築する場合、</a:t>
            </a:r>
            <a:endParaRPr kumimoji="1" lang="en-US" altLang="ja-JP" sz="1400" dirty="0" smtClean="0"/>
          </a:p>
          <a:p>
            <a:pPr marL="285750" indent="-285750">
              <a:buFont typeface="Arial" panose="020B0604020202020204" pitchFamily="34" charset="0"/>
              <a:buChar char="•"/>
            </a:pPr>
            <a:r>
              <a:rPr kumimoji="1" lang="en-US" altLang="ja-JP" sz="1400" dirty="0" smtClean="0"/>
              <a:t>1,000 </a:t>
            </a:r>
            <a:r>
              <a:rPr kumimoji="1" lang="ja-JP" altLang="en-US" sz="1400" dirty="0" smtClean="0"/>
              <a:t>ユーザー程度までは </a:t>
            </a:r>
            <a:r>
              <a:rPr kumimoji="1" lang="en-US" altLang="ja-JP" sz="1400" dirty="0" smtClean="0"/>
              <a:t>100Mbps </a:t>
            </a:r>
            <a:r>
              <a:rPr kumimoji="1" lang="ja-JP" altLang="en-US" sz="1400" dirty="0" smtClean="0"/>
              <a:t>のインターネット接続回線</a:t>
            </a:r>
            <a:endParaRPr kumimoji="1" lang="en-US" altLang="ja-JP" sz="1400" dirty="0" smtClean="0"/>
          </a:p>
          <a:p>
            <a:pPr marL="285750" indent="-285750">
              <a:buFont typeface="Arial" panose="020B0604020202020204" pitchFamily="34" charset="0"/>
              <a:buChar char="•"/>
            </a:pPr>
            <a:r>
              <a:rPr lang="en-US" altLang="ja-JP" sz="1400" dirty="0" smtClean="0"/>
              <a:t>2</a:t>
            </a:r>
            <a:r>
              <a:rPr kumimoji="1" lang="en-US" altLang="ja-JP" sz="1400" dirty="0" smtClean="0"/>
              <a:t>0,000 </a:t>
            </a:r>
            <a:r>
              <a:rPr kumimoji="1" lang="ja-JP" altLang="en-US" sz="1400" dirty="0" smtClean="0"/>
              <a:t>ユーザー程度までは </a:t>
            </a:r>
            <a:r>
              <a:rPr kumimoji="1" lang="en-US" altLang="ja-JP" sz="1400" dirty="0" smtClean="0"/>
              <a:t>1Gbps </a:t>
            </a:r>
            <a:r>
              <a:rPr kumimoji="1" lang="ja-JP" altLang="en-US" sz="1400" dirty="0" smtClean="0"/>
              <a:t>のインターネット接続回線</a:t>
            </a:r>
            <a:endParaRPr kumimoji="1" lang="en-US" altLang="ja-JP" sz="1400" dirty="0" smtClean="0"/>
          </a:p>
          <a:p>
            <a:pPr marL="285750" indent="-285750">
              <a:buFont typeface="Arial" panose="020B0604020202020204" pitchFamily="34" charset="0"/>
              <a:buChar char="•"/>
            </a:pPr>
            <a:r>
              <a:rPr kumimoji="1" lang="en-US" altLang="ja-JP" sz="1400" dirty="0" smtClean="0"/>
              <a:t>500,000 </a:t>
            </a:r>
            <a:r>
              <a:rPr kumimoji="1" lang="ja-JP" altLang="en-US" sz="1400" dirty="0" smtClean="0"/>
              <a:t>ユーザー程度までは </a:t>
            </a:r>
            <a:r>
              <a:rPr kumimoji="1" lang="en-US" altLang="ja-JP" sz="1400" dirty="0" smtClean="0"/>
              <a:t>10Gbps </a:t>
            </a:r>
            <a:r>
              <a:rPr kumimoji="1" lang="ja-JP" altLang="en-US" sz="1400" dirty="0" smtClean="0"/>
              <a:t>のインターネット接続回線</a:t>
            </a:r>
            <a:endParaRPr kumimoji="1" lang="en-US" altLang="ja-JP" sz="1400" dirty="0" smtClean="0"/>
          </a:p>
          <a:p>
            <a:pPr marL="285750" indent="-285750">
              <a:buFont typeface="Arial" panose="020B0604020202020204" pitchFamily="34" charset="0"/>
              <a:buChar char="•"/>
            </a:pPr>
            <a:r>
              <a:rPr kumimoji="1" lang="en-US" altLang="ja-JP" sz="1400" dirty="0" smtClean="0"/>
              <a:t>500,000 </a:t>
            </a:r>
            <a:r>
              <a:rPr kumimoji="1" lang="ja-JP" altLang="en-US" sz="1400" dirty="0" smtClean="0"/>
              <a:t>ユーザーを超える場合は </a:t>
            </a:r>
            <a:r>
              <a:rPr kumimoji="1" lang="en-US" altLang="ja-JP" sz="1400" dirty="0" smtClean="0"/>
              <a:t>10Gbps </a:t>
            </a:r>
            <a:r>
              <a:rPr kumimoji="1" lang="ja-JP" altLang="en-US" sz="1400" dirty="0" smtClean="0"/>
              <a:t>超のインターネット接続回線</a:t>
            </a:r>
            <a:endParaRPr kumimoji="1" lang="en-US" altLang="ja-JP" sz="1400" dirty="0" smtClean="0"/>
          </a:p>
          <a:p>
            <a:r>
              <a:rPr kumimoji="1" lang="ja-JP" altLang="en-US" sz="1400" dirty="0" smtClean="0"/>
              <a:t>を用意する。あくまで目安であり、インターネット回線で若干遅延が発生しても、直ちに重大なインパクトは生じない。様子をみながら徐々に追加していけばよい。また、中継ゲートウェイは複数の拠点・回線に冗長可能である。</a:t>
            </a:r>
            <a:r>
              <a:rPr kumimoji="1" lang="en-US" altLang="ja-JP" sz="1400" dirty="0" smtClean="0"/>
              <a:t>(</a:t>
            </a:r>
            <a:r>
              <a:rPr kumimoji="1" lang="ja-JP" altLang="en-US" sz="1400" dirty="0" smtClean="0"/>
              <a:t>第 </a:t>
            </a:r>
            <a:r>
              <a:rPr kumimoji="1" lang="en-US" altLang="ja-JP" sz="1400" dirty="0" smtClean="0"/>
              <a:t>7 </a:t>
            </a:r>
            <a:r>
              <a:rPr kumimoji="1" lang="ja-JP" altLang="en-US" sz="1400" dirty="0" smtClean="0"/>
              <a:t>章を参照すること</a:t>
            </a:r>
            <a:r>
              <a:rPr kumimoji="1" lang="en-US" altLang="ja-JP" sz="1400" dirty="0" smtClean="0"/>
              <a:t>) </a:t>
            </a:r>
            <a:r>
              <a:rPr kumimoji="1" lang="ja-JP" altLang="en-US" sz="1400" dirty="0" smtClean="0"/>
              <a:t>安価なフレッツ回線や </a:t>
            </a:r>
            <a:r>
              <a:rPr kumimoji="1" lang="en-US" altLang="ja-JP" sz="1400" dirty="0" smtClean="0"/>
              <a:t>VPS </a:t>
            </a:r>
            <a:r>
              <a:rPr kumimoji="1" lang="ja-JP" altLang="en-US" sz="1400" dirty="0" smtClean="0"/>
              <a:t>を大量に分散して設置することも可である。</a:t>
            </a:r>
            <a:endParaRPr kumimoji="1" lang="en-US" altLang="ja-JP" sz="1400" dirty="0" smtClean="0"/>
          </a:p>
        </p:txBody>
      </p:sp>
    </p:spTree>
    <p:extLst>
      <p:ext uri="{BB962C8B-B14F-4D97-AF65-F5344CB8AC3E}">
        <p14:creationId xmlns:p14="http://schemas.microsoft.com/office/powerpoint/2010/main" val="1564878236"/>
      </p:ext>
    </p:extLst>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lnSpcReduction="10000"/>
          </a:bodyPr>
          <a:lstStyle/>
          <a:p>
            <a:r>
              <a:rPr kumimoji="1" lang="en-US" altLang="ja-JP" dirty="0" smtClean="0"/>
              <a:t>8-13 </a:t>
            </a:r>
            <a:r>
              <a:rPr kumimoji="1" lang="ja-JP" altLang="en-US" dirty="0" smtClean="0"/>
              <a:t>および </a:t>
            </a:r>
            <a:r>
              <a:rPr kumimoji="1" lang="en-US" altLang="ja-JP" dirty="0" smtClean="0"/>
              <a:t>8-15 </a:t>
            </a:r>
            <a:r>
              <a:rPr kumimoji="1" lang="ja-JP" altLang="en-US" dirty="0" smtClean="0"/>
              <a:t>で説明した </a:t>
            </a:r>
            <a:r>
              <a:rPr kumimoji="1" lang="en-US" altLang="ja-JP" dirty="0" smtClean="0"/>
              <a:t>HTTP API </a:t>
            </a:r>
            <a:r>
              <a:rPr kumimoji="1" lang="ja-JP" altLang="en-US" dirty="0" smtClean="0"/>
              <a:t>の </a:t>
            </a:r>
            <a:r>
              <a:rPr kumimoji="1" lang="en-US" altLang="ja-JP" dirty="0" smtClean="0"/>
              <a:t>“</a:t>
            </a:r>
            <a:r>
              <a:rPr lang="en-US" altLang="ja-JP" dirty="0" smtClean="0"/>
              <a:t>password=“</a:t>
            </a:r>
            <a:r>
              <a:rPr lang="ja-JP" altLang="en-US" dirty="0" smtClean="0"/>
              <a:t> という </a:t>
            </a:r>
            <a:r>
              <a:rPr lang="en-US" altLang="ja-JP" dirty="0" smtClean="0"/>
              <a:t>Query String </a:t>
            </a:r>
            <a:r>
              <a:rPr lang="ja-JP" altLang="en-US" dirty="0" smtClean="0"/>
              <a:t>のパスワードを検証するためのパスワードは、デフォルトではすべて </a:t>
            </a:r>
            <a:r>
              <a:rPr lang="en-US" altLang="ja-JP" dirty="0" smtClean="0"/>
              <a:t>“super” </a:t>
            </a:r>
            <a:r>
              <a:rPr lang="ja-JP" altLang="en-US" dirty="0" smtClean="0"/>
              <a:t>である。</a:t>
            </a:r>
            <a:endParaRPr lang="en-US" altLang="ja-JP" dirty="0" smtClean="0"/>
          </a:p>
          <a:p>
            <a:r>
              <a:rPr lang="ja-JP" altLang="en-US" dirty="0" smtClean="0"/>
              <a:t>これらは、コントローラ</a:t>
            </a:r>
            <a:r>
              <a:rPr lang="ja-JP" altLang="en-US" dirty="0"/>
              <a:t>設定変数の </a:t>
            </a:r>
            <a:r>
              <a:rPr lang="ja-JP" altLang="en-US" dirty="0" smtClean="0"/>
              <a:t>「</a:t>
            </a:r>
            <a:r>
              <a:rPr lang="en-US" altLang="ja-JP" dirty="0" err="1"/>
              <a:t>QueryPassword_Stat</a:t>
            </a:r>
            <a:r>
              <a:rPr lang="ja-JP" altLang="en-US" dirty="0"/>
              <a:t>」、「</a:t>
            </a:r>
            <a:r>
              <a:rPr lang="en-US" altLang="ja-JP" dirty="0" err="1"/>
              <a:t>QueryPassword_Gates</a:t>
            </a:r>
            <a:r>
              <a:rPr lang="ja-JP" altLang="en-US" dirty="0"/>
              <a:t>」、「</a:t>
            </a:r>
            <a:r>
              <a:rPr lang="en-US" altLang="ja-JP" dirty="0" err="1"/>
              <a:t>QueryPassword_Sessions</a:t>
            </a:r>
            <a:r>
              <a:rPr lang="ja-JP" altLang="en-US" dirty="0" smtClean="0"/>
              <a:t>」を変更することにより任意のものに変更できる。</a:t>
            </a:r>
            <a:endParaRPr lang="en-US" altLang="ja-JP" dirty="0" smtClean="0"/>
          </a:p>
          <a:p>
            <a:r>
              <a:rPr kumimoji="1" lang="ja-JP" altLang="en-US" dirty="0" smtClean="0"/>
              <a:t>変更は、リアルタイムで適用される。</a:t>
            </a:r>
            <a:r>
              <a:rPr kumimoji="1" lang="en-US" altLang="ja-JP" dirty="0" smtClean="0"/>
              <a:t>DB </a:t>
            </a:r>
            <a:r>
              <a:rPr kumimoji="1" lang="ja-JP" altLang="en-US" dirty="0" smtClean="0"/>
              <a:t>を変更した後、意図した挙動になっていることを確認すること。</a:t>
            </a:r>
            <a:endParaRPr kumimoji="1" lang="en-US" altLang="ja-JP" dirty="0" smtClean="0"/>
          </a:p>
          <a:p>
            <a:r>
              <a:rPr lang="en-US" altLang="ja-JP" dirty="0" smtClean="0"/>
              <a:t>DB </a:t>
            </a:r>
            <a:r>
              <a:rPr lang="ja-JP" altLang="en-US" dirty="0" smtClean="0"/>
              <a:t>からこれらの設定変数を削除したり、空文字を指定したりすると、</a:t>
            </a:r>
            <a:r>
              <a:rPr lang="en-US" altLang="ja-JP" dirty="0" smtClean="0"/>
              <a:t>HTTP API </a:t>
            </a:r>
            <a:r>
              <a:rPr lang="ja-JP" altLang="en-US" dirty="0" smtClean="0"/>
              <a:t>の呼び出し時に </a:t>
            </a:r>
            <a:r>
              <a:rPr lang="en-US" altLang="ja-JP" dirty="0" smtClean="0"/>
              <a:t>”password=“ </a:t>
            </a:r>
            <a:r>
              <a:rPr lang="ja-JP" altLang="en-US" dirty="0" smtClean="0"/>
              <a:t>を指定する必要がなくなる。</a:t>
            </a:r>
          </a:p>
          <a:p>
            <a:r>
              <a:rPr kumimoji="1" lang="ja-JP" altLang="en-US" dirty="0" smtClean="0"/>
              <a:t>パスワードを設定しないか、単純なパスワードを設定するか、またはデフォルトの </a:t>
            </a:r>
            <a:r>
              <a:rPr kumimoji="1" lang="en-US" altLang="ja-JP" dirty="0" smtClean="0"/>
              <a:t>“super” </a:t>
            </a:r>
            <a:r>
              <a:rPr kumimoji="1" lang="ja-JP" altLang="en-US" dirty="0" err="1" smtClean="0"/>
              <a:t>のままの</a:t>
            </a:r>
            <a:r>
              <a:rPr kumimoji="1" lang="ja-JP" altLang="en-US" dirty="0" smtClean="0"/>
              <a:t>場合、セッション一覧情報を第三者が閲覧できるようになってしまうため、注意すること。</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180</a:t>
            </a:fld>
            <a:endParaRPr kumimoji="1" lang="ja-JP" altLang="en-US" dirty="0"/>
          </a:p>
        </p:txBody>
      </p:sp>
      <p:sp>
        <p:nvSpPr>
          <p:cNvPr id="4" name="タイトル 3"/>
          <p:cNvSpPr>
            <a:spLocks noGrp="1"/>
          </p:cNvSpPr>
          <p:nvPr>
            <p:ph type="title"/>
          </p:nvPr>
        </p:nvSpPr>
        <p:spPr/>
        <p:txBody>
          <a:bodyPr>
            <a:noAutofit/>
          </a:bodyPr>
          <a:lstStyle/>
          <a:p>
            <a:r>
              <a:rPr lang="en-US" altLang="ja-JP" sz="2800" dirty="0" smtClean="0"/>
              <a:t>9-7.</a:t>
            </a:r>
            <a:r>
              <a:rPr lang="ja-JP" altLang="en-US" sz="2800" dirty="0"/>
              <a:t>コントローラ設定変数の </a:t>
            </a:r>
            <a:r>
              <a:rPr lang="ja-JP" altLang="en-US" sz="2800" dirty="0" smtClean="0"/>
              <a:t>「</a:t>
            </a:r>
            <a:r>
              <a:rPr lang="en-US" altLang="ja-JP" sz="2800" dirty="0" err="1"/>
              <a:t>QueryPassword_Stat</a:t>
            </a:r>
            <a:r>
              <a:rPr lang="ja-JP" altLang="en-US" sz="2800" dirty="0"/>
              <a:t>」、「</a:t>
            </a:r>
            <a:r>
              <a:rPr lang="en-US" altLang="ja-JP" sz="2800" dirty="0" err="1"/>
              <a:t>QueryPassword_Gates</a:t>
            </a:r>
            <a:r>
              <a:rPr lang="ja-JP" altLang="en-US" sz="2800" dirty="0"/>
              <a:t>」、「</a:t>
            </a:r>
            <a:r>
              <a:rPr lang="en-US" altLang="ja-JP" sz="2800" dirty="0" err="1"/>
              <a:t>QueryPassword_Sessions</a:t>
            </a:r>
            <a:r>
              <a:rPr lang="ja-JP" altLang="en-US" sz="2800" dirty="0"/>
              <a:t>」の変更</a:t>
            </a:r>
            <a:endParaRPr kumimoji="1" lang="ja-JP" altLang="en-US" sz="2800" dirty="0"/>
          </a:p>
        </p:txBody>
      </p:sp>
    </p:spTree>
    <p:extLst>
      <p:ext uri="{BB962C8B-B14F-4D97-AF65-F5344CB8AC3E}">
        <p14:creationId xmlns:p14="http://schemas.microsoft.com/office/powerpoint/2010/main" val="3556875164"/>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a:bodyPr>
          <a:lstStyle/>
          <a:p>
            <a:r>
              <a:rPr lang="en-US" altLang="ja-JP" sz="2000" dirty="0" err="1"/>
              <a:t>GatewayServicePortIpAcl</a:t>
            </a:r>
            <a:r>
              <a:rPr lang="en-US" altLang="ja-JP" sz="2000" dirty="0"/>
              <a:t>    (</a:t>
            </a:r>
            <a:r>
              <a:rPr lang="ja-JP" altLang="en-US" sz="2000" dirty="0"/>
              <a:t>デフォルト値</a:t>
            </a:r>
            <a:r>
              <a:rPr lang="en-US" altLang="ja-JP" sz="2000" dirty="0"/>
              <a:t>: 0.0.0.0/0</a:t>
            </a:r>
            <a:r>
              <a:rPr lang="en-US" altLang="ja-JP" sz="2000" dirty="0" smtClean="0"/>
              <a:t>) </a:t>
            </a:r>
            <a:r>
              <a:rPr lang="ja-JP" altLang="en-US" sz="2000" dirty="0" smtClean="0"/>
              <a:t>には、コントローラ</a:t>
            </a:r>
            <a:r>
              <a:rPr lang="ja-JP" altLang="en-US" sz="2000" dirty="0"/>
              <a:t>のサービスポート </a:t>
            </a:r>
            <a:r>
              <a:rPr lang="en-US" altLang="ja-JP" sz="2000" dirty="0"/>
              <a:t>88 </a:t>
            </a:r>
            <a:r>
              <a:rPr lang="ja-JP" altLang="en-US" sz="2000" dirty="0"/>
              <a:t>または </a:t>
            </a:r>
            <a:r>
              <a:rPr lang="en-US" altLang="ja-JP" sz="2000" dirty="0"/>
              <a:t>8443 </a:t>
            </a:r>
            <a:r>
              <a:rPr lang="ja-JP" altLang="en-US" sz="2000" dirty="0"/>
              <a:t>で、中継ゲートウェイからの接続要求・セッション一覧報告を受付けるアクセス元 </a:t>
            </a:r>
            <a:r>
              <a:rPr lang="en-US" altLang="ja-JP" sz="2000" dirty="0"/>
              <a:t>IP </a:t>
            </a:r>
            <a:r>
              <a:rPr lang="ja-JP" altLang="en-US" sz="2000" dirty="0"/>
              <a:t>アドレスの </a:t>
            </a:r>
            <a:r>
              <a:rPr lang="en-US" altLang="ja-JP" sz="2000" dirty="0"/>
              <a:t>ACL </a:t>
            </a:r>
            <a:r>
              <a:rPr lang="ja-JP" altLang="en-US" sz="2000" dirty="0"/>
              <a:t>を記述する</a:t>
            </a:r>
            <a:r>
              <a:rPr lang="ja-JP" altLang="en-US" sz="2000" dirty="0" smtClean="0"/>
              <a:t>。</a:t>
            </a:r>
            <a:endParaRPr lang="en-US" altLang="ja-JP" sz="2000" dirty="0" smtClean="0"/>
          </a:p>
          <a:p>
            <a:r>
              <a:rPr lang="ja-JP" altLang="en-US" sz="2000" dirty="0" smtClean="0"/>
              <a:t>デフォルト</a:t>
            </a:r>
            <a:r>
              <a:rPr lang="ja-JP" altLang="en-US" sz="2000" dirty="0"/>
              <a:t>では </a:t>
            </a:r>
            <a:r>
              <a:rPr lang="en-US" altLang="ja-JP" sz="2000" dirty="0"/>
              <a:t>0.0.0.0/0 </a:t>
            </a:r>
            <a:r>
              <a:rPr lang="ja-JP" altLang="en-US" sz="2000" dirty="0"/>
              <a:t>のため、すべての </a:t>
            </a:r>
            <a:r>
              <a:rPr lang="en-US" altLang="ja-JP" sz="2000" dirty="0"/>
              <a:t>IPv4 </a:t>
            </a:r>
            <a:r>
              <a:rPr lang="ja-JP" altLang="en-US" sz="2000" dirty="0"/>
              <a:t>アドレス上で中継ゲートウェイが稼働することができる</a:t>
            </a:r>
            <a:r>
              <a:rPr lang="ja-JP" altLang="en-US" sz="2000" dirty="0" smtClean="0"/>
              <a:t>。</a:t>
            </a:r>
            <a:endParaRPr lang="en-US" altLang="ja-JP" sz="2000" dirty="0" smtClean="0"/>
          </a:p>
          <a:p>
            <a:r>
              <a:rPr lang="ja-JP" altLang="en-US" sz="2000" dirty="0" smtClean="0"/>
              <a:t>不正</a:t>
            </a:r>
            <a:r>
              <a:rPr lang="ja-JP" altLang="en-US" sz="2000" dirty="0"/>
              <a:t>な中継ゲートウェイの建立は、もともと </a:t>
            </a:r>
            <a:r>
              <a:rPr lang="en-US" altLang="ja-JP" sz="2000" dirty="0" err="1"/>
              <a:t>GateKeyList</a:t>
            </a:r>
            <a:r>
              <a:rPr lang="en-US" altLang="ja-JP" sz="2000" dirty="0"/>
              <a:t> </a:t>
            </a:r>
            <a:r>
              <a:rPr lang="ja-JP" altLang="en-US" sz="2000" dirty="0"/>
              <a:t>を変更することで防止できるが、</a:t>
            </a:r>
            <a:r>
              <a:rPr lang="en-US" altLang="ja-JP" sz="2000" dirty="0" err="1"/>
              <a:t>GateKeyList</a:t>
            </a:r>
            <a:r>
              <a:rPr lang="en-US" altLang="ja-JP" sz="2000" dirty="0"/>
              <a:t> </a:t>
            </a:r>
            <a:r>
              <a:rPr lang="ja-JP" altLang="en-US" sz="2000" dirty="0"/>
              <a:t>を変更していなかった場合や、当該ポートに対する </a:t>
            </a:r>
            <a:r>
              <a:rPr lang="en-US" altLang="ja-JP" sz="2000" dirty="0" err="1"/>
              <a:t>DoS</a:t>
            </a:r>
            <a:r>
              <a:rPr lang="en-US" altLang="ja-JP" sz="2000" dirty="0"/>
              <a:t> </a:t>
            </a:r>
            <a:r>
              <a:rPr lang="ja-JP" altLang="en-US" sz="2000" dirty="0"/>
              <a:t>攻撃を防ぎたいというような</a:t>
            </a:r>
            <a:r>
              <a:rPr lang="ja-JP" altLang="en-US" sz="2000" dirty="0" smtClean="0"/>
              <a:t>場合に備えて、</a:t>
            </a:r>
            <a:r>
              <a:rPr lang="en-US" altLang="ja-JP" sz="2000" dirty="0" smtClean="0"/>
              <a:t>ACL </a:t>
            </a:r>
            <a:r>
              <a:rPr lang="ja-JP" altLang="en-US" sz="2000" dirty="0" smtClean="0"/>
              <a:t>を記述することを推奨する。</a:t>
            </a:r>
            <a:endParaRPr lang="en-US" altLang="ja-JP" sz="2000" dirty="0" smtClean="0"/>
          </a:p>
          <a:p>
            <a:r>
              <a:rPr lang="en-US" altLang="ja-JP" sz="2000" dirty="0" smtClean="0"/>
              <a:t>ACL </a:t>
            </a:r>
            <a:r>
              <a:rPr lang="ja-JP" altLang="en-US" sz="2000" dirty="0"/>
              <a:t>は、たとえば </a:t>
            </a:r>
            <a:r>
              <a:rPr lang="en-US" altLang="ja-JP" sz="2000" b="1" dirty="0" smtClean="0">
                <a:solidFill>
                  <a:srgbClr val="0000FF"/>
                </a:solidFill>
              </a:rPr>
              <a:t>“130.158.0.0/16 133.51.0.0/24”</a:t>
            </a:r>
            <a:r>
              <a:rPr lang="en-US" altLang="ja-JP" sz="2000" dirty="0" smtClean="0"/>
              <a:t> </a:t>
            </a:r>
            <a:r>
              <a:rPr lang="ja-JP" altLang="en-US" sz="2000" dirty="0"/>
              <a:t>というように、</a:t>
            </a:r>
            <a:r>
              <a:rPr lang="en-US" altLang="ja-JP" sz="2000" dirty="0"/>
              <a:t>CIDR </a:t>
            </a:r>
            <a:r>
              <a:rPr lang="ja-JP" altLang="en-US" sz="2000" dirty="0"/>
              <a:t>形式でスペース文字を空けて複数のサブネットを記載することができる</a:t>
            </a:r>
            <a:r>
              <a:rPr lang="ja-JP" altLang="en-US" sz="2000" dirty="0" smtClean="0"/>
              <a:t>。この場合、</a:t>
            </a:r>
            <a:r>
              <a:rPr lang="en-US" altLang="ja-JP" sz="2000" dirty="0" smtClean="0"/>
              <a:t>130.158.0.0/16 </a:t>
            </a:r>
            <a:r>
              <a:rPr lang="ja-JP" altLang="en-US" sz="2000" dirty="0" smtClean="0"/>
              <a:t>と </a:t>
            </a:r>
            <a:r>
              <a:rPr lang="en-US" altLang="ja-JP" sz="2000" dirty="0" smtClean="0"/>
              <a:t>133.51.0.0/24 </a:t>
            </a:r>
            <a:r>
              <a:rPr lang="ja-JP" altLang="en-US" sz="2000" dirty="0" smtClean="0"/>
              <a:t>で中継ゲートウェイが動作することが可能になるが、それ以外の </a:t>
            </a:r>
            <a:r>
              <a:rPr lang="en-US" altLang="ja-JP" sz="2000" dirty="0" smtClean="0"/>
              <a:t>IP </a:t>
            </a:r>
            <a:r>
              <a:rPr lang="ja-JP" altLang="en-US" sz="2000" dirty="0" smtClean="0"/>
              <a:t>アドレスでは動作しなくなる。</a:t>
            </a:r>
            <a:endParaRPr lang="en-US" altLang="ja-JP" sz="2000" dirty="0" smtClean="0"/>
          </a:p>
          <a:p>
            <a:r>
              <a:rPr lang="ja-JP" altLang="en-US" sz="2000" dirty="0" smtClean="0"/>
              <a:t>変更は自動的に適用されるが、念のため、</a:t>
            </a:r>
            <a:r>
              <a:rPr lang="ja-JP" altLang="en-US" sz="2000" dirty="0"/>
              <a:t>すべてのコントローラおよびすべての中継ゲートウェイを再起動することを推奨する。</a:t>
            </a:r>
            <a:br>
              <a:rPr lang="ja-JP" altLang="en-US" sz="2000" dirty="0"/>
            </a:br>
            <a:r>
              <a:rPr lang="ja-JP" altLang="en-US" sz="2000" dirty="0"/>
              <a:t>その後、ユーザー</a:t>
            </a:r>
            <a:r>
              <a:rPr lang="ja-JP" altLang="en-US" sz="2000" dirty="0" smtClean="0"/>
              <a:t>の視点で</a:t>
            </a:r>
            <a:r>
              <a:rPr lang="ja-JP" altLang="en-US" sz="2000" dirty="0"/>
              <a:t>各種機能の正常性を確認する。</a:t>
            </a:r>
          </a:p>
          <a:p>
            <a:endParaRPr lang="ja-JP" altLang="en-US" sz="2000" dirty="0"/>
          </a:p>
          <a:p>
            <a:endParaRPr kumimoji="1" lang="ja-JP" altLang="en-US"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181</a:t>
            </a:fld>
            <a:endParaRPr kumimoji="1" lang="ja-JP" altLang="en-US" dirty="0"/>
          </a:p>
        </p:txBody>
      </p:sp>
      <p:sp>
        <p:nvSpPr>
          <p:cNvPr id="4" name="タイトル 3"/>
          <p:cNvSpPr>
            <a:spLocks noGrp="1"/>
          </p:cNvSpPr>
          <p:nvPr>
            <p:ph type="title"/>
          </p:nvPr>
        </p:nvSpPr>
        <p:spPr/>
        <p:txBody>
          <a:bodyPr>
            <a:noAutofit/>
          </a:bodyPr>
          <a:lstStyle/>
          <a:p>
            <a:r>
              <a:rPr kumimoji="1" lang="en-US" altLang="ja-JP" sz="2800" dirty="0" smtClean="0"/>
              <a:t>9-8. </a:t>
            </a:r>
            <a:r>
              <a:rPr kumimoji="1" lang="ja-JP" altLang="en-US" sz="2800" dirty="0" smtClean="0"/>
              <a:t>コントローラ設定変数の「</a:t>
            </a:r>
            <a:r>
              <a:rPr lang="en-US" altLang="ja-JP" sz="2800" dirty="0" err="1" smtClean="0"/>
              <a:t>GatewayServicePortIpAcl</a:t>
            </a:r>
            <a:r>
              <a:rPr lang="ja-JP" altLang="en-US" sz="2800" dirty="0" smtClean="0"/>
              <a:t>」の変更</a:t>
            </a:r>
            <a:endParaRPr kumimoji="1" lang="ja-JP" altLang="en-US" sz="2800" dirty="0"/>
          </a:p>
        </p:txBody>
      </p:sp>
    </p:spTree>
    <p:extLst>
      <p:ext uri="{BB962C8B-B14F-4D97-AF65-F5344CB8AC3E}">
        <p14:creationId xmlns:p14="http://schemas.microsoft.com/office/powerpoint/2010/main" val="737034638"/>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a:bodyPr>
          <a:lstStyle/>
          <a:p>
            <a:r>
              <a:rPr kumimoji="1" lang="en-US" altLang="ja-JP" sz="1800" dirty="0" smtClean="0"/>
              <a:t>SQL Server 2019 Express </a:t>
            </a:r>
            <a:r>
              <a:rPr kumimoji="1" lang="ja-JP" altLang="en-US" sz="1800" dirty="0" smtClean="0"/>
              <a:t>のデータベースに記録されるデータは、貴重である。</a:t>
            </a:r>
            <a:endParaRPr kumimoji="1" lang="en-US" altLang="ja-JP" sz="1800" dirty="0" smtClean="0"/>
          </a:p>
          <a:p>
            <a:pPr lvl="1"/>
            <a:r>
              <a:rPr kumimoji="1" lang="ja-JP" altLang="en-US" sz="1600" dirty="0" smtClean="0"/>
              <a:t>データベースの </a:t>
            </a:r>
            <a:r>
              <a:rPr kumimoji="1" lang="en-US" altLang="ja-JP" sz="1600" dirty="0" smtClean="0"/>
              <a:t>MACHINE </a:t>
            </a:r>
            <a:r>
              <a:rPr kumimoji="1" lang="ja-JP" altLang="en-US" sz="1600" dirty="0" smtClean="0"/>
              <a:t>テーブルには、「</a:t>
            </a:r>
            <a:r>
              <a:rPr kumimoji="1" lang="en-US" altLang="ja-JP" sz="1600" dirty="0" smtClean="0"/>
              <a:t>8-3</a:t>
            </a:r>
            <a:r>
              <a:rPr kumimoji="1" lang="ja-JP" altLang="en-US" sz="1600" dirty="0" smtClean="0"/>
              <a:t>」で述べたように、登録済みのサーバー一覧の情報が記録されている。これが失われると、サービス提供が不能になる。</a:t>
            </a:r>
            <a:endParaRPr kumimoji="1" lang="en-US" altLang="ja-JP" sz="1600" dirty="0" smtClean="0"/>
          </a:p>
          <a:p>
            <a:pPr lvl="1"/>
            <a:r>
              <a:rPr kumimoji="1" lang="ja-JP" altLang="en-US" sz="1600" dirty="0" smtClean="0"/>
              <a:t>データベースの </a:t>
            </a:r>
            <a:r>
              <a:rPr lang="en-US" altLang="ja-JP" sz="1600" dirty="0" smtClean="0"/>
              <a:t>VAR </a:t>
            </a:r>
            <a:r>
              <a:rPr lang="ja-JP" altLang="en-US" sz="1600" dirty="0" smtClean="0"/>
              <a:t>テーブルには、「</a:t>
            </a:r>
            <a:r>
              <a:rPr lang="en-US" altLang="ja-JP" sz="1600" dirty="0" smtClean="0"/>
              <a:t>8-14</a:t>
            </a:r>
            <a:r>
              <a:rPr lang="ja-JP" altLang="en-US" sz="1600" dirty="0" smtClean="0"/>
              <a:t>」で述べたように、コントローラや中継ゲートウェイの動作を決定する設定変数が記録されている。</a:t>
            </a:r>
            <a:r>
              <a:rPr lang="ja-JP" altLang="en-US" sz="1600" dirty="0"/>
              <a:t>これが失われると、サービス提供が不能になる</a:t>
            </a:r>
            <a:r>
              <a:rPr lang="ja-JP" altLang="en-US" sz="1600" dirty="0" smtClean="0"/>
              <a:t>。</a:t>
            </a:r>
          </a:p>
          <a:p>
            <a:r>
              <a:rPr kumimoji="1" lang="ja-JP" altLang="en-US" sz="1800" dirty="0" smtClean="0"/>
              <a:t>特に、</a:t>
            </a:r>
            <a:r>
              <a:rPr kumimoji="1" lang="en-US" altLang="ja-JP" sz="1800" dirty="0" smtClean="0"/>
              <a:t>MACHINE </a:t>
            </a:r>
            <a:r>
              <a:rPr kumimoji="1" lang="ja-JP" altLang="en-US" sz="1800" dirty="0" smtClean="0"/>
              <a:t>テーブルは、日々自動的に更新されていくものである。</a:t>
            </a:r>
          </a:p>
          <a:p>
            <a:r>
              <a:rPr kumimoji="1" lang="ja-JP" altLang="en-US" sz="1800" dirty="0" smtClean="0"/>
              <a:t>そこで、データベースのバックアップを取得する必要がある。</a:t>
            </a:r>
          </a:p>
          <a:p>
            <a:r>
              <a:rPr kumimoji="1" lang="ja-JP" altLang="en-US" sz="1800" dirty="0" smtClean="0"/>
              <a:t>データベースのバックアップは、</a:t>
            </a:r>
            <a:r>
              <a:rPr kumimoji="1" lang="en-US" altLang="ja-JP" sz="1800" dirty="0" smtClean="0"/>
              <a:t>2 </a:t>
            </a:r>
            <a:r>
              <a:rPr kumimoji="1" lang="ja-JP" altLang="en-US" sz="1800" dirty="0" smtClean="0"/>
              <a:t>通りの方法がある。いずれか、または両方の方法を用いて、念入りにバックアップをとること。バックアップは、破損していた場合に備え、世代管理を行なうべきである。また、必ず、ときどきバックアップされているデータの復元がうまくいくかどうか、平時に試験環境に復元してみる必要がある。</a:t>
            </a:r>
            <a:endParaRPr kumimoji="1" lang="en-US" altLang="ja-JP" sz="1800" dirty="0" smtClean="0"/>
          </a:p>
          <a:p>
            <a:pPr marL="914400" lvl="1" indent="-457200">
              <a:buFont typeface="+mj-lt"/>
              <a:buAutoNum type="arabicPeriod"/>
            </a:pPr>
            <a:r>
              <a:rPr kumimoji="1" lang="ja-JP" altLang="en-US" sz="1600" dirty="0" smtClean="0"/>
              <a:t>データベースサーバー全体をバックアップする方法。これには、</a:t>
            </a:r>
            <a:r>
              <a:rPr kumimoji="1" lang="en-US" altLang="ja-JP" sz="1600" dirty="0" smtClean="0"/>
              <a:t>VM </a:t>
            </a:r>
            <a:r>
              <a:rPr kumimoji="1" lang="ja-JP" altLang="en-US" sz="1600" dirty="0" smtClean="0"/>
              <a:t>基盤を用いる方法、</a:t>
            </a:r>
            <a:r>
              <a:rPr kumimoji="1" lang="en-US" altLang="ja-JP" sz="1600" dirty="0" smtClean="0"/>
              <a:t>OS </a:t>
            </a:r>
            <a:r>
              <a:rPr kumimoji="1" lang="ja-JP" altLang="en-US" sz="1600" dirty="0" smtClean="0"/>
              <a:t>を用いる方法等の色々な方法が存在する。メリットは、データベースを意識する必要がないこと、</a:t>
            </a:r>
            <a:r>
              <a:rPr kumimoji="1" lang="en-US" altLang="ja-JP" sz="1600" dirty="0" smtClean="0"/>
              <a:t>OS </a:t>
            </a:r>
            <a:r>
              <a:rPr kumimoji="1" lang="ja-JP" altLang="en-US" sz="1600" dirty="0" smtClean="0"/>
              <a:t>環境全体を含めたバックアップが可能なため復元が容易であることがある。デメリットは、データベースの物理ファイルのバックアップがうまくいかない可能性があること、</a:t>
            </a:r>
            <a:r>
              <a:rPr kumimoji="1" lang="en-US" altLang="ja-JP" sz="1600" dirty="0" smtClean="0"/>
              <a:t>OS </a:t>
            </a:r>
            <a:r>
              <a:rPr kumimoji="1" lang="ja-JP" altLang="en-US" sz="1600" dirty="0" smtClean="0"/>
              <a:t>環境全体を含むためバックアップ容量が大きくなり過ぎるという点である。</a:t>
            </a:r>
            <a:endParaRPr kumimoji="1" lang="en-US" altLang="ja-JP" sz="1600" dirty="0" smtClean="0"/>
          </a:p>
          <a:p>
            <a:pPr marL="914400" lvl="1" indent="-457200">
              <a:buFont typeface="+mj-lt"/>
              <a:buAutoNum type="arabicPeriod"/>
            </a:pPr>
            <a:r>
              <a:rPr kumimoji="1" lang="ja-JP" altLang="en-US" sz="1600" dirty="0" smtClean="0"/>
              <a:t>データベースファイルのみをバックアップする方法。これは、</a:t>
            </a:r>
            <a:r>
              <a:rPr kumimoji="1" lang="en-US" altLang="ja-JP" sz="1600" dirty="0" smtClean="0"/>
              <a:t>SQL Server 2019 Express </a:t>
            </a:r>
            <a:r>
              <a:rPr kumimoji="1" lang="ja-JP" altLang="en-US" sz="1600" dirty="0" smtClean="0"/>
              <a:t>の操作によって行なう。</a:t>
            </a:r>
            <a:r>
              <a:rPr kumimoji="1" lang="en-US" altLang="ja-JP" sz="1600" dirty="0" smtClean="0"/>
              <a:t/>
            </a:r>
            <a:br>
              <a:rPr kumimoji="1" lang="en-US" altLang="ja-JP" sz="1600" dirty="0" smtClean="0"/>
            </a:br>
            <a:r>
              <a:rPr kumimoji="1" lang="en-US" altLang="ja-JP" sz="1600" dirty="0" smtClean="0"/>
              <a:t>SQL Server 2019 Express </a:t>
            </a:r>
            <a:r>
              <a:rPr kumimoji="1" lang="ja-JP" altLang="en-US" sz="1600" dirty="0" err="1" smtClean="0"/>
              <a:t>での</a:t>
            </a:r>
            <a:r>
              <a:rPr kumimoji="1" lang="ja-JP" altLang="en-US" sz="1600" dirty="0" smtClean="0"/>
              <a:t>バックアップ方法は、「</a:t>
            </a:r>
            <a:r>
              <a:rPr kumimoji="1" lang="en-US" altLang="ja-JP" sz="1600" dirty="0" smtClean="0"/>
              <a:t>7-4</a:t>
            </a:r>
            <a:r>
              <a:rPr kumimoji="1" lang="ja-JP" altLang="en-US" sz="1600" dirty="0" smtClean="0"/>
              <a:t>」で記載した方法のうちバックアップの部分と同一である。</a:t>
            </a:r>
            <a:r>
              <a:rPr kumimoji="1" lang="en-US" altLang="ja-JP" sz="1600" dirty="0" smtClean="0"/>
              <a:t/>
            </a:r>
            <a:br>
              <a:rPr kumimoji="1" lang="en-US" altLang="ja-JP" sz="1600" dirty="0" smtClean="0"/>
            </a:br>
            <a:r>
              <a:rPr kumimoji="1" lang="ja-JP" altLang="en-US" sz="1600" dirty="0" smtClean="0"/>
              <a:t>メリットは、バックアップデータのサイズが小さくなること </a:t>
            </a:r>
            <a:r>
              <a:rPr kumimoji="1" lang="en-US" altLang="ja-JP" sz="1600" dirty="0" smtClean="0"/>
              <a:t>(OS </a:t>
            </a:r>
            <a:r>
              <a:rPr kumimoji="1" lang="ja-JP" altLang="en-US" sz="1600" dirty="0" smtClean="0"/>
              <a:t>環境を含まないため</a:t>
            </a:r>
            <a:r>
              <a:rPr kumimoji="1" lang="en-US" altLang="ja-JP" sz="1600" dirty="0" smtClean="0"/>
              <a:t>)</a:t>
            </a:r>
            <a:r>
              <a:rPr kumimoji="1" lang="ja-JP" altLang="en-US" sz="1600" dirty="0" smtClean="0"/>
              <a:t> である。デメリットは、</a:t>
            </a:r>
            <a:r>
              <a:rPr kumimoji="1" lang="en-US" altLang="ja-JP" sz="1600" dirty="0" smtClean="0"/>
              <a:t>OS </a:t>
            </a:r>
            <a:r>
              <a:rPr kumimoji="1" lang="ja-JP" altLang="en-US" sz="1600" dirty="0" smtClean="0"/>
              <a:t>環境や </a:t>
            </a:r>
            <a:r>
              <a:rPr kumimoji="1" lang="en-US" altLang="ja-JP" sz="1600" dirty="0" smtClean="0"/>
              <a:t>VM </a:t>
            </a:r>
            <a:r>
              <a:rPr kumimoji="1" lang="ja-JP" altLang="en-US" sz="1600" dirty="0" err="1" smtClean="0"/>
              <a:t>が破</a:t>
            </a:r>
            <a:r>
              <a:rPr kumimoji="1" lang="ja-JP" altLang="en-US" sz="1600" dirty="0" smtClean="0"/>
              <a:t>損した場合は、データベースに先立つこれらの </a:t>
            </a:r>
            <a:r>
              <a:rPr kumimoji="1" lang="en-US" altLang="ja-JP" sz="1600" dirty="0" smtClean="0"/>
              <a:t>OS </a:t>
            </a:r>
            <a:r>
              <a:rPr kumimoji="1" lang="ja-JP" altLang="en-US" sz="1600" dirty="0" smtClean="0"/>
              <a:t>環境や </a:t>
            </a:r>
            <a:r>
              <a:rPr kumimoji="1" lang="en-US" altLang="ja-JP" sz="1600" dirty="0" smtClean="0"/>
              <a:t>VM </a:t>
            </a:r>
            <a:r>
              <a:rPr kumimoji="1" lang="ja-JP" altLang="en-US" sz="1600" dirty="0" smtClean="0"/>
              <a:t>の構築は一から行なわなければならないという点である。</a:t>
            </a:r>
          </a:p>
          <a:p>
            <a:endParaRPr kumimoji="1" lang="ja-JP" altLang="en-US" sz="18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182</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9-9. </a:t>
            </a:r>
            <a:r>
              <a:rPr kumimoji="1" lang="ja-JP" altLang="en-US" dirty="0" smtClean="0"/>
              <a:t>データベースのバックアップ</a:t>
            </a:r>
            <a:endParaRPr kumimoji="1" lang="ja-JP" altLang="en-US" dirty="0"/>
          </a:p>
        </p:txBody>
      </p:sp>
    </p:spTree>
    <p:extLst>
      <p:ext uri="{BB962C8B-B14F-4D97-AF65-F5344CB8AC3E}">
        <p14:creationId xmlns:p14="http://schemas.microsoft.com/office/powerpoint/2010/main" val="2593278804"/>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fontScale="55000" lnSpcReduction="20000"/>
          </a:bodyPr>
          <a:lstStyle/>
          <a:p>
            <a:pPr>
              <a:lnSpc>
                <a:spcPct val="120000"/>
              </a:lnSpc>
            </a:pPr>
            <a:r>
              <a:rPr kumimoji="1" lang="ja-JP" altLang="en-US" dirty="0" smtClean="0"/>
              <a:t>コントローラのバックアップ</a:t>
            </a:r>
            <a:endParaRPr kumimoji="1" lang="en-US" altLang="ja-JP" dirty="0" smtClean="0"/>
          </a:p>
          <a:p>
            <a:pPr lvl="1">
              <a:lnSpc>
                <a:spcPct val="120000"/>
              </a:lnSpc>
            </a:pPr>
            <a:r>
              <a:rPr kumimoji="1" lang="ja-JP" altLang="en-US" dirty="0" smtClean="0"/>
              <a:t>コントローラには、本マニュアルに従ってコントローラを構築し設定を変更した部分をのぞき、それほど重要なデータを持たないことから、必ずしもバックアップを取得しなければならないわけではない。</a:t>
            </a:r>
          </a:p>
          <a:p>
            <a:pPr lvl="1">
              <a:lnSpc>
                <a:spcPct val="120000"/>
              </a:lnSpc>
            </a:pPr>
            <a:r>
              <a:rPr lang="ja-JP" altLang="en-US" dirty="0" smtClean="0"/>
              <a:t>コントローラ故障時に、一から立ち上げる場合でも、コントローラを</a:t>
            </a:r>
            <a:r>
              <a:rPr lang="ja-JP" altLang="en-US" dirty="0"/>
              <a:t>作成した際の手順を控えておくことにより、それと全く同じ手順を実行すれば</a:t>
            </a:r>
            <a:r>
              <a:rPr lang="ja-JP" altLang="en-US" dirty="0" smtClean="0"/>
              <a:t>、</a:t>
            </a:r>
            <a:r>
              <a:rPr lang="ja-JP" altLang="en-US" dirty="0"/>
              <a:t>コントローラ</a:t>
            </a:r>
            <a:r>
              <a:rPr lang="ja-JP" altLang="en-US" dirty="0" smtClean="0"/>
              <a:t>を</a:t>
            </a:r>
            <a:r>
              <a:rPr lang="ja-JP" altLang="en-US" dirty="0"/>
              <a:t>再生成することができるためである</a:t>
            </a:r>
            <a:r>
              <a:rPr lang="ja-JP" altLang="en-US" dirty="0" smtClean="0"/>
              <a:t>。</a:t>
            </a:r>
            <a:endParaRPr lang="en-US" altLang="ja-JP" dirty="0" smtClean="0"/>
          </a:p>
          <a:p>
            <a:pPr lvl="1">
              <a:lnSpc>
                <a:spcPct val="120000"/>
              </a:lnSpc>
            </a:pPr>
            <a:r>
              <a:rPr lang="ja-JP" altLang="en-US" dirty="0" smtClean="0"/>
              <a:t>しかし、迅速な復旧のため、コントローラをバックアップしておきたい場合もある。サービス運用者がそのように考える場合は、コントローラをバックアップする。</a:t>
            </a:r>
            <a:endParaRPr lang="ja-JP" altLang="en-US" dirty="0"/>
          </a:p>
          <a:p>
            <a:pPr lvl="1">
              <a:lnSpc>
                <a:spcPct val="120000"/>
              </a:lnSpc>
            </a:pPr>
            <a:r>
              <a:rPr kumimoji="1" lang="ja-JP" altLang="en-US" dirty="0" smtClean="0"/>
              <a:t>コントローラのバックアップは、</a:t>
            </a:r>
            <a:r>
              <a:rPr lang="en-US" altLang="ja-JP" dirty="0"/>
              <a:t>2 </a:t>
            </a:r>
            <a:r>
              <a:rPr lang="ja-JP" altLang="en-US" dirty="0"/>
              <a:t>通りの方法がある。いずれか、または両方の方法を用いて、念入りにバックアップをとること。バックアップは、破損していた場合に備え、世代管理を行なうべきである。また、必ず、ときどきバックアップされているデータの復元がうまくいくかどうか、平時に試験環境に復元してみる必要がある。</a:t>
            </a:r>
            <a:endParaRPr lang="en-US" altLang="ja-JP" dirty="0"/>
          </a:p>
          <a:p>
            <a:pPr marL="914400" lvl="1" indent="-457200">
              <a:lnSpc>
                <a:spcPct val="120000"/>
              </a:lnSpc>
              <a:buFont typeface="+mj-lt"/>
              <a:buAutoNum type="arabicPeriod"/>
            </a:pPr>
            <a:r>
              <a:rPr lang="ja-JP" altLang="en-US" sz="1600" dirty="0" smtClean="0"/>
              <a:t>コントローラ全体</a:t>
            </a:r>
            <a:r>
              <a:rPr lang="ja-JP" altLang="en-US" sz="1600" dirty="0"/>
              <a:t>をバックアップする方法。これには、</a:t>
            </a:r>
            <a:r>
              <a:rPr lang="en-US" altLang="ja-JP" sz="1600" dirty="0"/>
              <a:t>VM </a:t>
            </a:r>
            <a:r>
              <a:rPr lang="ja-JP" altLang="en-US" sz="1600" dirty="0"/>
              <a:t>基盤を用いる方法、</a:t>
            </a:r>
            <a:r>
              <a:rPr lang="en-US" altLang="ja-JP" sz="1600" dirty="0"/>
              <a:t>OS </a:t>
            </a:r>
            <a:r>
              <a:rPr lang="ja-JP" altLang="en-US" sz="1600" dirty="0"/>
              <a:t>を用いる方法等の色々な方法が存在する。メリットは</a:t>
            </a:r>
            <a:r>
              <a:rPr lang="ja-JP" altLang="en-US" sz="1600" dirty="0" smtClean="0"/>
              <a:t>、コントローラを</a:t>
            </a:r>
            <a:r>
              <a:rPr lang="ja-JP" altLang="en-US" sz="1600" dirty="0"/>
              <a:t>意識する必要がないこと、</a:t>
            </a:r>
            <a:r>
              <a:rPr lang="en-US" altLang="ja-JP" sz="1600" dirty="0"/>
              <a:t>OS </a:t>
            </a:r>
            <a:r>
              <a:rPr lang="ja-JP" altLang="en-US" sz="1600" dirty="0"/>
              <a:t>環境全体を含めたバックアップが可能なため復元が容易であることがある。デメリットは</a:t>
            </a:r>
            <a:r>
              <a:rPr lang="ja-JP" altLang="en-US" sz="1600" dirty="0" smtClean="0"/>
              <a:t>、</a:t>
            </a:r>
            <a:r>
              <a:rPr lang="en-US" altLang="ja-JP" sz="1600" dirty="0" smtClean="0"/>
              <a:t>OS </a:t>
            </a:r>
            <a:r>
              <a:rPr lang="ja-JP" altLang="en-US" sz="1600" dirty="0"/>
              <a:t>環境全体を含むためバックアップ容量が大きくなり過ぎるという点である。</a:t>
            </a:r>
            <a:endParaRPr lang="en-US" altLang="ja-JP" sz="1600" dirty="0"/>
          </a:p>
          <a:p>
            <a:pPr marL="914400" lvl="1" indent="-457200">
              <a:lnSpc>
                <a:spcPct val="120000"/>
              </a:lnSpc>
              <a:buFont typeface="+mj-lt"/>
              <a:buAutoNum type="arabicPeriod"/>
            </a:pPr>
            <a:r>
              <a:rPr lang="ja-JP" altLang="en-US" sz="1600" dirty="0" smtClean="0"/>
              <a:t>コントローラの「</a:t>
            </a:r>
            <a:r>
              <a:rPr lang="en-US" altLang="ja-JP" sz="1600" dirty="0" smtClean="0"/>
              <a:t>IPA-DN-</a:t>
            </a:r>
            <a:r>
              <a:rPr lang="en-US" altLang="ja-JP" sz="1600" dirty="0" err="1" smtClean="0"/>
              <a:t>ThinController</a:t>
            </a:r>
            <a:r>
              <a:rPr lang="en-US" altLang="ja-JP" sz="1600" dirty="0" smtClean="0"/>
              <a:t>-Private</a:t>
            </a:r>
            <a:r>
              <a:rPr lang="ja-JP" altLang="en-US" sz="1600" dirty="0" smtClean="0"/>
              <a:t>」ディレクトリの中身のみ</a:t>
            </a:r>
            <a:r>
              <a:rPr lang="ja-JP" altLang="en-US" sz="1600" dirty="0"/>
              <a:t>をバックアップする方法。これは</a:t>
            </a:r>
            <a:r>
              <a:rPr lang="ja-JP" altLang="en-US" sz="1600" dirty="0" smtClean="0"/>
              <a:t>、</a:t>
            </a:r>
            <a:r>
              <a:rPr lang="en-US" altLang="ja-JP" sz="1600" dirty="0" smtClean="0"/>
              <a:t>Windows </a:t>
            </a:r>
            <a:r>
              <a:rPr lang="ja-JP" altLang="en-US" sz="1600" dirty="0" smtClean="0"/>
              <a:t>や </a:t>
            </a:r>
            <a:r>
              <a:rPr lang="en-US" altLang="ja-JP" sz="1600" dirty="0" smtClean="0"/>
              <a:t>Linux </a:t>
            </a:r>
            <a:r>
              <a:rPr lang="ja-JP" altLang="en-US" sz="1600" dirty="0" smtClean="0"/>
              <a:t>のファイルコピー操作によって行なう。</a:t>
            </a:r>
            <a:r>
              <a:rPr lang="en-US" altLang="ja-JP" sz="1600" dirty="0"/>
              <a:t/>
            </a:r>
            <a:br>
              <a:rPr lang="en-US" altLang="ja-JP" sz="1600" dirty="0"/>
            </a:br>
            <a:r>
              <a:rPr lang="ja-JP" altLang="en-US" sz="1600" dirty="0" smtClean="0"/>
              <a:t>メリット</a:t>
            </a:r>
            <a:r>
              <a:rPr lang="ja-JP" altLang="en-US" sz="1600" dirty="0"/>
              <a:t>は、バックアップデータのサイズが小さくなること </a:t>
            </a:r>
            <a:r>
              <a:rPr lang="en-US" altLang="ja-JP" sz="1600" dirty="0"/>
              <a:t>(OS </a:t>
            </a:r>
            <a:r>
              <a:rPr lang="ja-JP" altLang="en-US" sz="1600" dirty="0"/>
              <a:t>環境を含まないため</a:t>
            </a:r>
            <a:r>
              <a:rPr lang="en-US" altLang="ja-JP" sz="1600" dirty="0"/>
              <a:t>)</a:t>
            </a:r>
            <a:r>
              <a:rPr lang="ja-JP" altLang="en-US" sz="1600" dirty="0"/>
              <a:t> である。デメリットは、</a:t>
            </a:r>
            <a:r>
              <a:rPr lang="en-US" altLang="ja-JP" sz="1600" dirty="0"/>
              <a:t>OS </a:t>
            </a:r>
            <a:r>
              <a:rPr lang="ja-JP" altLang="en-US" sz="1600" dirty="0"/>
              <a:t>環境や </a:t>
            </a:r>
            <a:r>
              <a:rPr lang="en-US" altLang="ja-JP" sz="1600" dirty="0"/>
              <a:t>VM </a:t>
            </a:r>
            <a:r>
              <a:rPr lang="ja-JP" altLang="en-US" sz="1600" dirty="0" err="1"/>
              <a:t>が破</a:t>
            </a:r>
            <a:r>
              <a:rPr lang="ja-JP" altLang="en-US" sz="1600" dirty="0"/>
              <a:t>損した場合は</a:t>
            </a:r>
            <a:r>
              <a:rPr lang="ja-JP" altLang="en-US" sz="1600" dirty="0" smtClean="0"/>
              <a:t>、コントローラに</a:t>
            </a:r>
            <a:r>
              <a:rPr lang="ja-JP" altLang="en-US" sz="1600" dirty="0"/>
              <a:t>先立つこれらの </a:t>
            </a:r>
            <a:r>
              <a:rPr lang="en-US" altLang="ja-JP" sz="1600" dirty="0"/>
              <a:t>OS </a:t>
            </a:r>
            <a:r>
              <a:rPr lang="ja-JP" altLang="en-US" sz="1600" dirty="0"/>
              <a:t>環境や </a:t>
            </a:r>
            <a:r>
              <a:rPr lang="en-US" altLang="ja-JP" sz="1600" dirty="0"/>
              <a:t>VM </a:t>
            </a:r>
            <a:r>
              <a:rPr lang="ja-JP" altLang="en-US" sz="1600" dirty="0"/>
              <a:t>の構築は一から行なわなければならないという点である</a:t>
            </a:r>
            <a:r>
              <a:rPr lang="ja-JP" altLang="en-US" sz="1600" dirty="0" smtClean="0"/>
              <a:t>。</a:t>
            </a:r>
            <a:endParaRPr kumimoji="1" lang="ja-JP" altLang="en-US" dirty="0" smtClean="0"/>
          </a:p>
          <a:p>
            <a:pPr>
              <a:lnSpc>
                <a:spcPct val="120000"/>
              </a:lnSpc>
            </a:pPr>
            <a:r>
              <a:rPr kumimoji="1" lang="ja-JP" altLang="en-US" dirty="0" smtClean="0"/>
              <a:t>中継ゲートウェイのバックアップ</a:t>
            </a:r>
            <a:endParaRPr kumimoji="1" lang="en-US" altLang="ja-JP" dirty="0" smtClean="0"/>
          </a:p>
          <a:p>
            <a:pPr lvl="1">
              <a:lnSpc>
                <a:spcPct val="120000"/>
              </a:lnSpc>
            </a:pPr>
            <a:r>
              <a:rPr kumimoji="1" lang="ja-JP" altLang="en-US" dirty="0" smtClean="0"/>
              <a:t>ハイパースケール版における中継ゲートウェイは、全く一様なホストを</a:t>
            </a:r>
            <a:r>
              <a:rPr lang="ja-JP" altLang="en-US" dirty="0" smtClean="0"/>
              <a:t>多数</a:t>
            </a:r>
            <a:r>
              <a:rPr kumimoji="1" lang="ja-JP" altLang="en-US" dirty="0" smtClean="0"/>
              <a:t>立ち上げてロードバランスする形で運用される。また、中継ゲートウェイは、ログも保存しないし、重要なデータを持たないことから、中継ゲートウェイの </a:t>
            </a:r>
            <a:r>
              <a:rPr kumimoji="1" lang="en-US" altLang="ja-JP" dirty="0" smtClean="0"/>
              <a:t>1 </a:t>
            </a:r>
            <a:r>
              <a:rPr kumimoji="1" lang="ja-JP" altLang="en-US" dirty="0" smtClean="0"/>
              <a:t>台 </a:t>
            </a:r>
            <a:r>
              <a:rPr kumimoji="1" lang="en-US" altLang="ja-JP" dirty="0" smtClean="0"/>
              <a:t>1 </a:t>
            </a:r>
            <a:r>
              <a:rPr kumimoji="1" lang="ja-JP" altLang="en-US" dirty="0" smtClean="0"/>
              <a:t>台のバックアップは不要であると考えられる。</a:t>
            </a:r>
            <a:br>
              <a:rPr kumimoji="1" lang="ja-JP" altLang="en-US" dirty="0" smtClean="0"/>
            </a:br>
            <a:r>
              <a:rPr lang="en-US" altLang="ja-JP" dirty="0" smtClean="0"/>
              <a:t>(</a:t>
            </a:r>
            <a:r>
              <a:rPr lang="ja-JP" altLang="en-US" dirty="0" smtClean="0"/>
              <a:t>中継ゲートウェイを作成した際の手順を控えておくことにより、それと全く同じ手順を実行すれば、中継ゲートウェイを再生成することができるためである。</a:t>
            </a:r>
            <a:r>
              <a:rPr lang="en-US" altLang="ja-JP" dirty="0" smtClean="0"/>
              <a:t>)</a:t>
            </a:r>
          </a:p>
          <a:p>
            <a:pPr lvl="1">
              <a:lnSpc>
                <a:spcPct val="120000"/>
              </a:lnSpc>
            </a:pPr>
            <a:r>
              <a:rPr kumimoji="1" lang="en-US" altLang="ja-JP" dirty="0" smtClean="0"/>
              <a:t>1 </a:t>
            </a:r>
            <a:r>
              <a:rPr kumimoji="1" lang="ja-JP" altLang="en-US" dirty="0" smtClean="0"/>
              <a:t>台の </a:t>
            </a:r>
            <a:r>
              <a:rPr kumimoji="1" lang="en-US" altLang="ja-JP" dirty="0" smtClean="0"/>
              <a:t>VM </a:t>
            </a:r>
            <a:r>
              <a:rPr kumimoji="1" lang="ja-JP" altLang="en-US" dirty="0" smtClean="0"/>
              <a:t>に大量の中継ゲートウェイが立ち上がっている場合は、その </a:t>
            </a:r>
            <a:r>
              <a:rPr kumimoji="1" lang="en-US" altLang="ja-JP" dirty="0" smtClean="0"/>
              <a:t>VM </a:t>
            </a:r>
            <a:r>
              <a:rPr kumimoji="1" lang="ja-JP" altLang="en-US" dirty="0" smtClean="0"/>
              <a:t>の物理ディスクやサーバー本体が故障したときに、速やかな復旧が必要となる。このような場合は、速やかな復旧を目的として、</a:t>
            </a:r>
            <a:r>
              <a:rPr kumimoji="1" lang="en-US" altLang="ja-JP" dirty="0" smtClean="0"/>
              <a:t>VM</a:t>
            </a:r>
            <a:r>
              <a:rPr kumimoji="1" lang="ja-JP" altLang="en-US" dirty="0" smtClean="0"/>
              <a:t> ホスト全体をバックアップしておくことが推奨される。</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183</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600" dirty="0" smtClean="0"/>
              <a:t>9-10. </a:t>
            </a:r>
            <a:r>
              <a:rPr kumimoji="1" lang="ja-JP" altLang="en-US" sz="3600" dirty="0" smtClean="0"/>
              <a:t>コントローラおよび中継ゲートウェイのバックアップ</a:t>
            </a:r>
            <a:endParaRPr kumimoji="1" lang="ja-JP" altLang="en-US" sz="3600" dirty="0"/>
          </a:p>
        </p:txBody>
      </p:sp>
    </p:spTree>
    <p:extLst>
      <p:ext uri="{BB962C8B-B14F-4D97-AF65-F5344CB8AC3E}">
        <p14:creationId xmlns:p14="http://schemas.microsoft.com/office/powerpoint/2010/main" val="1037869362"/>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2560941"/>
          </a:xfrm>
        </p:spPr>
        <p:txBody>
          <a:bodyPr>
            <a:normAutofit/>
          </a:bodyPr>
          <a:lstStyle/>
          <a:p>
            <a:r>
              <a:rPr kumimoji="1" lang="ja-JP" altLang="en-US" sz="1600" dirty="0" smtClean="0"/>
              <a:t>コントローラプログラムは、</a:t>
            </a:r>
            <a:r>
              <a:rPr kumimoji="1" lang="en-US" altLang="ja-JP" sz="1600" dirty="0" smtClean="0"/>
              <a:t>1 </a:t>
            </a:r>
            <a:r>
              <a:rPr kumimoji="1" lang="ja-JP" altLang="en-US" sz="1600" dirty="0" smtClean="0"/>
              <a:t>時間に </a:t>
            </a:r>
            <a:r>
              <a:rPr kumimoji="1" lang="en-US" altLang="ja-JP" sz="1600" dirty="0" smtClean="0"/>
              <a:t>1 </a:t>
            </a:r>
            <a:r>
              <a:rPr kumimoji="1" lang="ja-JP" altLang="en-US" sz="1600" dirty="0" smtClean="0"/>
              <a:t>回、設定データファイル </a:t>
            </a:r>
            <a:r>
              <a:rPr kumimoji="1" lang="en-US" altLang="ja-JP" sz="1600" dirty="0" smtClean="0"/>
              <a:t>(</a:t>
            </a:r>
            <a:r>
              <a:rPr kumimoji="1" lang="ja-JP" altLang="en-US" sz="1600" dirty="0" smtClean="0"/>
              <a:t>コントローラのプログラムのディレクトリの </a:t>
            </a:r>
            <a:r>
              <a:rPr kumimoji="1" lang="en-US" altLang="ja-JP" sz="1600" dirty="0" smtClean="0"/>
              <a:t>Local/ </a:t>
            </a:r>
            <a:r>
              <a:rPr kumimoji="1" lang="ja-JP" altLang="en-US" sz="1600" dirty="0" smtClean="0"/>
              <a:t>の下にあるデータ</a:t>
            </a:r>
            <a:r>
              <a:rPr kumimoji="1" lang="en-US" altLang="ja-JP" sz="1600" dirty="0" smtClean="0"/>
              <a:t>)</a:t>
            </a:r>
            <a:r>
              <a:rPr kumimoji="1" lang="ja-JP" altLang="en-US" sz="1600" dirty="0" smtClean="0"/>
              <a:t> をすべて </a:t>
            </a:r>
            <a:r>
              <a:rPr kumimoji="1" lang="en-US" altLang="ja-JP" sz="1600" dirty="0" smtClean="0"/>
              <a:t>ZIP </a:t>
            </a:r>
            <a:r>
              <a:rPr kumimoji="1" lang="ja-JP" altLang="en-US" sz="1600" dirty="0" smtClean="0"/>
              <a:t>形式で圧縮し、世代バックアップを取得している。</a:t>
            </a:r>
            <a:endParaRPr kumimoji="1" lang="en-US" altLang="ja-JP" sz="1600" dirty="0" smtClean="0"/>
          </a:p>
          <a:p>
            <a:r>
              <a:rPr kumimoji="1" lang="ja-JP" altLang="en-US" sz="1600" dirty="0" smtClean="0"/>
              <a:t>このバックアップには、</a:t>
            </a:r>
            <a:r>
              <a:rPr lang="en-US" altLang="ja-JP" sz="1600" dirty="0"/>
              <a:t> Local/</a:t>
            </a:r>
            <a:r>
              <a:rPr lang="en-US" altLang="ja-JP" sz="1600" dirty="0" err="1"/>
              <a:t>App_IPA.App.ThinControllerApp</a:t>
            </a:r>
            <a:r>
              <a:rPr lang="en-US" altLang="ja-JP" sz="1600" dirty="0"/>
              <a:t>/</a:t>
            </a:r>
            <a:r>
              <a:rPr lang="en-US" altLang="ja-JP" sz="1600" dirty="0" err="1"/>
              <a:t>Config</a:t>
            </a:r>
            <a:r>
              <a:rPr lang="en-US" altLang="ja-JP" sz="1600" dirty="0"/>
              <a:t>/</a:t>
            </a:r>
            <a:r>
              <a:rPr lang="en-US" altLang="ja-JP" sz="1600" dirty="0" err="1"/>
              <a:t>ThinControllerDatabaseBackupCache</a:t>
            </a:r>
            <a:r>
              <a:rPr lang="en-US" altLang="ja-JP" sz="1600" dirty="0" smtClean="0"/>
              <a:t>/ </a:t>
            </a:r>
            <a:r>
              <a:rPr lang="ja-JP" altLang="en-US" sz="1600" dirty="0" smtClean="0"/>
              <a:t>の内容、すなわちデータベースの内容のフルコピーも含まれる。</a:t>
            </a:r>
            <a:endParaRPr kumimoji="1" lang="en-US" altLang="ja-JP" sz="1600" dirty="0" smtClean="0"/>
          </a:p>
          <a:p>
            <a:r>
              <a:rPr kumimoji="1" lang="ja-JP" altLang="en-US" sz="1600" dirty="0" smtClean="0"/>
              <a:t>取得されたバックアップは、</a:t>
            </a:r>
            <a:r>
              <a:rPr lang="en-US" altLang="ja-JP" sz="1600" dirty="0"/>
              <a:t/>
            </a:r>
            <a:br>
              <a:rPr lang="en-US" altLang="ja-JP" sz="1600" dirty="0"/>
            </a:br>
            <a:r>
              <a:rPr lang="en-US" altLang="ja-JP" sz="1600" dirty="0" smtClean="0"/>
              <a:t>Local/</a:t>
            </a:r>
            <a:r>
              <a:rPr lang="en-US" altLang="ja-JP" sz="1600" dirty="0" err="1" smtClean="0"/>
              <a:t>App_IPA.App.ThinControllerApp</a:t>
            </a:r>
            <a:r>
              <a:rPr lang="en-US" altLang="ja-JP" sz="1600" dirty="0" smtClean="0"/>
              <a:t>/</a:t>
            </a:r>
            <a:r>
              <a:rPr lang="en-US" altLang="ja-JP" sz="1600" dirty="0" err="1" smtClean="0"/>
              <a:t>Config</a:t>
            </a:r>
            <a:r>
              <a:rPr lang="en-US" altLang="ja-JP" sz="1600" dirty="0"/>
              <a:t>/.</a:t>
            </a:r>
            <a:r>
              <a:rPr lang="en-US" altLang="ja-JP" sz="1600" dirty="0" err="1"/>
              <a:t>AutoBackup</a:t>
            </a:r>
            <a:r>
              <a:rPr lang="en-US" altLang="ja-JP" sz="1600" dirty="0" smtClean="0"/>
              <a:t>/</a:t>
            </a:r>
            <a:br>
              <a:rPr lang="en-US" altLang="ja-JP" sz="1600" dirty="0" smtClean="0"/>
            </a:br>
            <a:r>
              <a:rPr lang="ja-JP" altLang="en-US" sz="1600" dirty="0" smtClean="0"/>
              <a:t>に日付・時刻を付加されて保存される。</a:t>
            </a:r>
            <a:r>
              <a:rPr lang="en-US" altLang="ja-JP" sz="1600" dirty="0" smtClean="0"/>
              <a:t/>
            </a:r>
            <a:br>
              <a:rPr lang="en-US" altLang="ja-JP" sz="1600" dirty="0" smtClean="0"/>
            </a:br>
            <a:r>
              <a:rPr lang="ja-JP" altLang="en-US" sz="1600" dirty="0"/>
              <a:t>この様子は</a:t>
            </a:r>
            <a:r>
              <a:rPr lang="ja-JP" altLang="en-US" sz="1600" dirty="0" smtClean="0"/>
              <a:t>、ローカルディスクまたは「</a:t>
            </a:r>
            <a:r>
              <a:rPr lang="ja-JP" altLang="en-US" sz="1600" dirty="0"/>
              <a:t>システム管理者用 仮想</a:t>
            </a:r>
            <a:r>
              <a:rPr lang="ja-JP" altLang="en-US" sz="1600" dirty="0" smtClean="0"/>
              <a:t>ファイルブラウザ」から見ることができる。</a:t>
            </a:r>
            <a:endParaRPr kumimoji="1" lang="en-US" altLang="ja-JP" sz="1600" dirty="0" smtClean="0"/>
          </a:p>
          <a:p>
            <a:endParaRPr kumimoji="1" lang="ja-JP" altLang="en-US" sz="16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184</a:t>
            </a:fld>
            <a:endParaRPr kumimoji="1" lang="ja-JP" altLang="en-US" dirty="0"/>
          </a:p>
        </p:txBody>
      </p:sp>
      <p:sp>
        <p:nvSpPr>
          <p:cNvPr id="4" name="タイトル 3"/>
          <p:cNvSpPr>
            <a:spLocks noGrp="1"/>
          </p:cNvSpPr>
          <p:nvPr>
            <p:ph type="title"/>
          </p:nvPr>
        </p:nvSpPr>
        <p:spPr/>
        <p:txBody>
          <a:bodyPr>
            <a:noAutofit/>
          </a:bodyPr>
          <a:lstStyle/>
          <a:p>
            <a:r>
              <a:rPr kumimoji="1" lang="en-US" altLang="ja-JP" sz="3200" dirty="0" smtClean="0"/>
              <a:t>9-11. </a:t>
            </a:r>
            <a:r>
              <a:rPr kumimoji="1" lang="ja-JP" altLang="en-US" sz="3200" dirty="0" smtClean="0"/>
              <a:t>コントローラで自主的に作られる設定データの世代バックアップ</a:t>
            </a:r>
            <a:endParaRPr kumimoji="1" lang="ja-JP" altLang="en-US" sz="3200" dirty="0"/>
          </a:p>
        </p:txBody>
      </p:sp>
      <p:pic>
        <p:nvPicPr>
          <p:cNvPr id="5" name="図 4"/>
          <p:cNvPicPr>
            <a:picLocks noChangeAspect="1"/>
          </p:cNvPicPr>
          <p:nvPr/>
        </p:nvPicPr>
        <p:blipFill>
          <a:blip r:embed="rId2"/>
          <a:stretch>
            <a:fillRect/>
          </a:stretch>
        </p:blipFill>
        <p:spPr>
          <a:xfrm>
            <a:off x="954934" y="3324060"/>
            <a:ext cx="4714412" cy="3277914"/>
          </a:xfrm>
          <a:prstGeom prst="rect">
            <a:avLst/>
          </a:prstGeom>
          <a:ln w="19050">
            <a:solidFill>
              <a:schemeClr val="tx1"/>
            </a:solidFill>
          </a:ln>
        </p:spPr>
      </p:pic>
      <p:sp>
        <p:nvSpPr>
          <p:cNvPr id="7" name="テキスト ボックス 6"/>
          <p:cNvSpPr txBox="1"/>
          <p:nvPr/>
        </p:nvSpPr>
        <p:spPr>
          <a:xfrm>
            <a:off x="5971344" y="3254857"/>
            <a:ext cx="5624193" cy="3139321"/>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smtClean="0"/>
              <a:t>バックアップは、</a:t>
            </a:r>
            <a:r>
              <a:rPr kumimoji="1" lang="en-US" altLang="ja-JP" dirty="0" smtClean="0"/>
              <a:t>1 </a:t>
            </a:r>
            <a:r>
              <a:rPr kumimoji="1" lang="ja-JP" altLang="en-US" dirty="0" smtClean="0"/>
              <a:t>時間に </a:t>
            </a:r>
            <a:r>
              <a:rPr kumimoji="1" lang="en-US" altLang="ja-JP" dirty="0" smtClean="0"/>
              <a:t>1 </a:t>
            </a:r>
            <a:r>
              <a:rPr kumimoji="1" lang="ja-JP" altLang="en-US" dirty="0" smtClean="0"/>
              <a:t>回保存される。</a:t>
            </a:r>
          </a:p>
          <a:p>
            <a:pPr marL="285750" indent="-285750">
              <a:buFont typeface="Arial" panose="020B0604020202020204" pitchFamily="34" charset="0"/>
              <a:buChar char="•"/>
            </a:pPr>
            <a:r>
              <a:rPr kumimoji="1" lang="ja-JP" altLang="en-US" dirty="0" smtClean="0"/>
              <a:t>ただし、</a:t>
            </a:r>
            <a:r>
              <a:rPr kumimoji="1" lang="en-US" altLang="ja-JP" dirty="0" smtClean="0"/>
              <a:t>24 </a:t>
            </a:r>
            <a:r>
              <a:rPr kumimoji="1" lang="ja-JP" altLang="en-US" dirty="0" smtClean="0"/>
              <a:t>時間以上経過した古い分は間引かれ、</a:t>
            </a:r>
            <a:r>
              <a:rPr kumimoji="1" lang="en-US" altLang="ja-JP" dirty="0" smtClean="0"/>
              <a:t>1 </a:t>
            </a:r>
            <a:r>
              <a:rPr kumimoji="1" lang="ja-JP" altLang="en-US" dirty="0" smtClean="0"/>
              <a:t>日あたり </a:t>
            </a:r>
            <a:r>
              <a:rPr kumimoji="1" lang="en-US" altLang="ja-JP" dirty="0" smtClean="0"/>
              <a:t>1 </a:t>
            </a:r>
            <a:r>
              <a:rPr kumimoji="1" lang="ja-JP" altLang="en-US" dirty="0" smtClean="0"/>
              <a:t>個のみ残される。</a:t>
            </a:r>
            <a:endParaRPr kumimoji="1" lang="en-US" altLang="ja-JP" dirty="0" smtClean="0"/>
          </a:p>
          <a:p>
            <a:pPr marL="285750" indent="-285750">
              <a:buFont typeface="Arial" panose="020B0604020202020204" pitchFamily="34" charset="0"/>
              <a:buChar char="•"/>
            </a:pPr>
            <a:r>
              <a:rPr kumimoji="1" lang="ja-JP" altLang="en-US" dirty="0" smtClean="0"/>
              <a:t>さらに古くなり、</a:t>
            </a:r>
            <a:r>
              <a:rPr kumimoji="1" lang="en-US" altLang="ja-JP" dirty="0" smtClean="0"/>
              <a:t>1 </a:t>
            </a:r>
            <a:r>
              <a:rPr kumimoji="1" lang="ja-JP" altLang="en-US" dirty="0" smtClean="0"/>
              <a:t>週間以上経過した古い分は間引かれ、</a:t>
            </a:r>
            <a:r>
              <a:rPr kumimoji="1" lang="en-US" altLang="ja-JP" dirty="0" smtClean="0"/>
              <a:t>1 </a:t>
            </a:r>
            <a:r>
              <a:rPr kumimoji="1" lang="ja-JP" altLang="en-US" dirty="0" smtClean="0"/>
              <a:t>週間あたり </a:t>
            </a:r>
            <a:r>
              <a:rPr kumimoji="1" lang="en-US" altLang="ja-JP" dirty="0" smtClean="0"/>
              <a:t>1 </a:t>
            </a:r>
            <a:r>
              <a:rPr kumimoji="1" lang="ja-JP" altLang="en-US" dirty="0" smtClean="0"/>
              <a:t>個のみ残される。</a:t>
            </a:r>
          </a:p>
          <a:p>
            <a:pPr marL="285750" indent="-285750">
              <a:buFont typeface="Arial" panose="020B0604020202020204" pitchFamily="34" charset="0"/>
              <a:buChar char="•"/>
            </a:pPr>
            <a:r>
              <a:rPr kumimoji="1" lang="ja-JP" altLang="en-US" dirty="0" smtClean="0"/>
              <a:t>さらに古くなり、</a:t>
            </a:r>
            <a:r>
              <a:rPr kumimoji="1" lang="en-US" altLang="ja-JP" dirty="0" smtClean="0"/>
              <a:t>1 </a:t>
            </a:r>
            <a:r>
              <a:rPr kumimoji="1" lang="ja-JP" altLang="en-US" dirty="0" smtClean="0"/>
              <a:t>ヶ月以上</a:t>
            </a:r>
            <a:r>
              <a:rPr lang="ja-JP" altLang="en-US" dirty="0"/>
              <a:t>経過した古い分は間引かれ、</a:t>
            </a:r>
            <a:r>
              <a:rPr lang="en-US" altLang="ja-JP" dirty="0"/>
              <a:t>1 </a:t>
            </a:r>
            <a:r>
              <a:rPr lang="ja-JP" altLang="en-US" dirty="0" smtClean="0"/>
              <a:t>ヶ月あたり </a:t>
            </a:r>
            <a:r>
              <a:rPr lang="en-US" altLang="ja-JP" dirty="0"/>
              <a:t>1 </a:t>
            </a:r>
            <a:r>
              <a:rPr lang="ja-JP" altLang="en-US" dirty="0"/>
              <a:t>個のみ残される</a:t>
            </a:r>
            <a:r>
              <a:rPr lang="ja-JP" altLang="en-US" dirty="0" smtClean="0"/>
              <a:t>。</a:t>
            </a:r>
            <a:endParaRPr lang="en-US" altLang="ja-JP" dirty="0" smtClean="0"/>
          </a:p>
          <a:p>
            <a:pPr marL="285750" indent="-285750">
              <a:buFont typeface="Arial" panose="020B0604020202020204" pitchFamily="34" charset="0"/>
              <a:buChar char="•"/>
            </a:pPr>
            <a:r>
              <a:rPr kumimoji="1" lang="ja-JP" altLang="en-US" dirty="0" smtClean="0"/>
              <a:t>したがって、長い年月でみると、</a:t>
            </a:r>
            <a:r>
              <a:rPr kumimoji="1" lang="en-US" altLang="ja-JP" dirty="0" smtClean="0"/>
              <a:t>1 </a:t>
            </a:r>
            <a:r>
              <a:rPr kumimoji="1" lang="ja-JP" altLang="en-US" dirty="0" smtClean="0"/>
              <a:t>ヶ月ごとのバックアップが残されていくことになる。</a:t>
            </a:r>
            <a:endParaRPr kumimoji="1" lang="en-US" altLang="ja-JP" dirty="0" smtClean="0"/>
          </a:p>
          <a:p>
            <a:pPr marL="285750" indent="-285750">
              <a:buFont typeface="Arial" panose="020B0604020202020204" pitchFamily="34" charset="0"/>
              <a:buChar char="•"/>
            </a:pPr>
            <a:r>
              <a:rPr kumimoji="1" lang="ja-JP" altLang="en-US" dirty="0" smtClean="0"/>
              <a:t>何か状態がおかしくなれば、最終手段として、これらの </a:t>
            </a:r>
            <a:r>
              <a:rPr kumimoji="1" lang="en-US" altLang="ja-JP" dirty="0" smtClean="0"/>
              <a:t>ZIP </a:t>
            </a:r>
            <a:r>
              <a:rPr kumimoji="1" lang="ja-JP" altLang="en-US" dirty="0" smtClean="0"/>
              <a:t>ファイルを展開し、差分を調べることが可能である。</a:t>
            </a:r>
            <a:endParaRPr kumimoji="1" lang="ja-JP" altLang="en-US" dirty="0"/>
          </a:p>
        </p:txBody>
      </p:sp>
    </p:spTree>
    <p:extLst>
      <p:ext uri="{BB962C8B-B14F-4D97-AF65-F5344CB8AC3E}">
        <p14:creationId xmlns:p14="http://schemas.microsoft.com/office/powerpoint/2010/main" val="1132017695"/>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7913" y="4012589"/>
            <a:ext cx="1510748" cy="1510748"/>
          </a:xfrm>
          <a:prstGeom prst="rect">
            <a:avLst/>
          </a:prstGeom>
        </p:spPr>
      </p:pic>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185</a:t>
            </a:fld>
            <a:endParaRPr kumimoji="1" lang="ja-JP" altLang="en-US" dirty="0"/>
          </a:p>
        </p:txBody>
      </p:sp>
      <p:sp>
        <p:nvSpPr>
          <p:cNvPr id="3" name="テキスト ボックス 2"/>
          <p:cNvSpPr txBox="1"/>
          <p:nvPr/>
        </p:nvSpPr>
        <p:spPr>
          <a:xfrm>
            <a:off x="275896" y="960627"/>
            <a:ext cx="11603421" cy="1569660"/>
          </a:xfrm>
          <a:prstGeom prst="rect">
            <a:avLst/>
          </a:prstGeom>
          <a:solidFill>
            <a:schemeClr val="accent4"/>
          </a:solidFill>
        </p:spPr>
        <p:txBody>
          <a:bodyPr wrap="square" rtlCol="0" anchor="ctr">
            <a:spAutoFit/>
          </a:bodyPr>
          <a:lstStyle/>
          <a:p>
            <a:pPr algn="ctr"/>
            <a:r>
              <a:rPr kumimoji="1" lang="en-US" altLang="ja-JP" sz="4800" dirty="0" smtClean="0"/>
              <a:t>10.</a:t>
            </a:r>
            <a:r>
              <a:rPr kumimoji="1" lang="ja-JP" altLang="en-US" sz="4800" dirty="0" smtClean="0"/>
              <a:t>「</a:t>
            </a:r>
            <a:r>
              <a:rPr kumimoji="1" lang="en-US" altLang="ja-JP" sz="4800" dirty="0" smtClean="0"/>
              <a:t>NTT </a:t>
            </a:r>
            <a:r>
              <a:rPr kumimoji="1" lang="ja-JP" altLang="en-US" sz="4800" dirty="0" smtClean="0"/>
              <a:t>東日本 </a:t>
            </a:r>
            <a:r>
              <a:rPr kumimoji="1" lang="en-US" altLang="ja-JP" sz="4800" dirty="0" smtClean="0"/>
              <a:t>– IPA </a:t>
            </a:r>
            <a:r>
              <a:rPr lang="ja-JP" altLang="en-US" sz="4800" dirty="0" smtClean="0"/>
              <a:t>シン</a:t>
            </a:r>
            <a:r>
              <a:rPr lang="ja-JP" altLang="en-US" sz="4800" dirty="0"/>
              <a:t>・テレワークシステム </a:t>
            </a:r>
            <a:r>
              <a:rPr lang="ja-JP" altLang="en-US" sz="4800" dirty="0" smtClean="0"/>
              <a:t>パブリック版」 の</a:t>
            </a:r>
            <a:r>
              <a:rPr lang="ja-JP" altLang="en-US" sz="4800" dirty="0"/>
              <a:t>運用ノウハウ</a:t>
            </a:r>
            <a:endParaRPr kumimoji="1" lang="ja-JP" altLang="en-US" sz="4800" dirty="0"/>
          </a:p>
        </p:txBody>
      </p:sp>
      <p:pic>
        <p:nvPicPr>
          <p:cNvPr id="27" name="Picture 22"/>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12060" y="4556097"/>
            <a:ext cx="1431083" cy="14739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5" name="テキスト ボックス 24"/>
          <p:cNvSpPr txBox="1"/>
          <p:nvPr/>
        </p:nvSpPr>
        <p:spPr>
          <a:xfrm>
            <a:off x="9682853" y="4049351"/>
            <a:ext cx="1281384" cy="461665"/>
          </a:xfrm>
          <a:prstGeom prst="rect">
            <a:avLst/>
          </a:prstGeom>
          <a:noFill/>
        </p:spPr>
        <p:txBody>
          <a:bodyPr wrap="square" rtlCol="0">
            <a:spAutoFit/>
          </a:bodyPr>
          <a:lstStyle/>
          <a:p>
            <a:r>
              <a:rPr kumimoji="1" lang="ja-JP" altLang="en-US" sz="2400" b="1" dirty="0" smtClean="0"/>
              <a:t>特 殊 局</a:t>
            </a:r>
            <a:endParaRPr kumimoji="1" lang="ja-JP" altLang="en-US" sz="2400" b="1" dirty="0"/>
          </a:p>
        </p:txBody>
      </p:sp>
      <p:pic>
        <p:nvPicPr>
          <p:cNvPr id="8" name="図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66696" y="5028129"/>
            <a:ext cx="805527" cy="1165088"/>
          </a:xfrm>
          <a:prstGeom prst="rect">
            <a:avLst/>
          </a:prstGeom>
        </p:spPr>
      </p:pic>
      <p:pic>
        <p:nvPicPr>
          <p:cNvPr id="31" name="図 3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26591" y="4908195"/>
            <a:ext cx="812575" cy="1121888"/>
          </a:xfrm>
          <a:prstGeom prst="rect">
            <a:avLst/>
          </a:prstGeom>
        </p:spPr>
      </p:pic>
    </p:spTree>
    <p:extLst>
      <p:ext uri="{BB962C8B-B14F-4D97-AF65-F5344CB8AC3E}">
        <p14:creationId xmlns:p14="http://schemas.microsoft.com/office/powerpoint/2010/main" val="1239821851"/>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kumimoji="1" lang="ja-JP" altLang="en-US" dirty="0" smtClean="0"/>
              <a:t>この章で</a:t>
            </a:r>
            <a:r>
              <a:rPr lang="ja-JP" altLang="en-US" dirty="0"/>
              <a:t>は、 「</a:t>
            </a:r>
            <a:r>
              <a:rPr lang="en-US" altLang="ja-JP" dirty="0"/>
              <a:t>NTT </a:t>
            </a:r>
            <a:r>
              <a:rPr lang="ja-JP" altLang="en-US" dirty="0"/>
              <a:t>東日本 </a:t>
            </a:r>
            <a:r>
              <a:rPr lang="en-US" altLang="ja-JP" dirty="0"/>
              <a:t>– IPA </a:t>
            </a:r>
            <a:r>
              <a:rPr lang="ja-JP" altLang="en-US" dirty="0"/>
              <a:t>シン・テレワークシステム パブリック版」 </a:t>
            </a:r>
            <a:r>
              <a:rPr lang="ja-JP" altLang="en-US" dirty="0" smtClean="0"/>
              <a:t>を </a:t>
            </a:r>
            <a:r>
              <a:rPr lang="en-US" altLang="ja-JP" dirty="0" smtClean="0"/>
              <a:t>2020/04 </a:t>
            </a:r>
            <a:r>
              <a:rPr lang="ja-JP" altLang="en-US" dirty="0" smtClean="0"/>
              <a:t>から現在まで運用してきたことによって生じたノウハウを説明する。</a:t>
            </a:r>
          </a:p>
          <a:p>
            <a:r>
              <a:rPr lang="ja-JP" altLang="en-US" dirty="0"/>
              <a:t>これらのノウハウを用いることにより</a:t>
            </a:r>
            <a:r>
              <a:rPr lang="ja-JP" altLang="en-US" dirty="0" smtClean="0"/>
              <a:t>、共通的ノウハウについてすでに十分な知識を有する読者</a:t>
            </a:r>
            <a:r>
              <a:rPr lang="ja-JP" altLang="en-US" dirty="0"/>
              <a:t>は</a:t>
            </a:r>
            <a:r>
              <a:rPr lang="ja-JP" altLang="en-US" dirty="0" smtClean="0"/>
              <a:t>、 </a:t>
            </a:r>
            <a:r>
              <a:rPr lang="ja-JP" altLang="en-US" dirty="0"/>
              <a:t>「</a:t>
            </a:r>
            <a:r>
              <a:rPr lang="en-US" altLang="ja-JP" dirty="0"/>
              <a:t>NTT </a:t>
            </a:r>
            <a:r>
              <a:rPr lang="ja-JP" altLang="en-US" dirty="0"/>
              <a:t>東日本 </a:t>
            </a:r>
            <a:r>
              <a:rPr lang="en-US" altLang="ja-JP" dirty="0"/>
              <a:t>– IPA </a:t>
            </a:r>
            <a:r>
              <a:rPr lang="ja-JP" altLang="en-US" dirty="0"/>
              <a:t>シン・テレワークシステム パブリック版」 </a:t>
            </a:r>
            <a:r>
              <a:rPr lang="ja-JP" altLang="en-US" dirty="0" smtClean="0"/>
              <a:t>と同じ規模のものをインターネット上に自ら低コストで構築することができるようになる。</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186</a:t>
            </a:fld>
            <a:endParaRPr kumimoji="1" lang="ja-JP" altLang="en-US" dirty="0"/>
          </a:p>
        </p:txBody>
      </p:sp>
      <p:sp>
        <p:nvSpPr>
          <p:cNvPr id="4" name="タイトル 3"/>
          <p:cNvSpPr>
            <a:spLocks noGrp="1"/>
          </p:cNvSpPr>
          <p:nvPr>
            <p:ph type="title"/>
          </p:nvPr>
        </p:nvSpPr>
        <p:spPr/>
        <p:txBody>
          <a:bodyPr>
            <a:noAutofit/>
          </a:bodyPr>
          <a:lstStyle/>
          <a:p>
            <a:r>
              <a:rPr lang="en-US" altLang="ja-JP" sz="3200" dirty="0" smtClean="0"/>
              <a:t>10-1. </a:t>
            </a:r>
            <a:r>
              <a:rPr lang="ja-JP" altLang="en-US" sz="3200" dirty="0" smtClean="0"/>
              <a:t>「</a:t>
            </a:r>
            <a:r>
              <a:rPr lang="en-US" altLang="ja-JP" sz="3200" dirty="0"/>
              <a:t>NTT </a:t>
            </a:r>
            <a:r>
              <a:rPr lang="ja-JP" altLang="en-US" sz="3200" dirty="0"/>
              <a:t>東日本 </a:t>
            </a:r>
            <a:r>
              <a:rPr lang="en-US" altLang="ja-JP" sz="3200" dirty="0"/>
              <a:t>– IPA </a:t>
            </a:r>
            <a:r>
              <a:rPr lang="ja-JP" altLang="en-US" sz="3200" dirty="0"/>
              <a:t>シン・テレワークシステム パブリック版」 の運用</a:t>
            </a:r>
            <a:r>
              <a:rPr lang="ja-JP" altLang="en-US" sz="3200" dirty="0" smtClean="0"/>
              <a:t>ノウハウについて</a:t>
            </a:r>
            <a:endParaRPr kumimoji="1" lang="ja-JP" altLang="en-US" sz="3200" dirty="0"/>
          </a:p>
        </p:txBody>
      </p:sp>
    </p:spTree>
    <p:extLst>
      <p:ext uri="{BB962C8B-B14F-4D97-AF65-F5344CB8AC3E}">
        <p14:creationId xmlns:p14="http://schemas.microsoft.com/office/powerpoint/2010/main" val="1046492753"/>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47937" y="1018078"/>
            <a:ext cx="11545223" cy="843627"/>
          </a:xfrm>
        </p:spPr>
        <p:txBody>
          <a:bodyPr>
            <a:noAutofit/>
          </a:bodyPr>
          <a:lstStyle/>
          <a:p>
            <a:r>
              <a:rPr kumimoji="1" lang="ja-JP" altLang="en-US" sz="1400" dirty="0" smtClean="0"/>
              <a:t>パブリック版では、「</a:t>
            </a:r>
            <a:r>
              <a:rPr kumimoji="1" lang="en-US" altLang="ja-JP" sz="1400" dirty="0" smtClean="0"/>
              <a:t>7-1</a:t>
            </a:r>
            <a:r>
              <a:rPr kumimoji="1" lang="ja-JP" altLang="en-US" sz="1400" dirty="0" smtClean="0"/>
              <a:t>」の冗長トポロジ </a:t>
            </a:r>
            <a:r>
              <a:rPr kumimoji="1" lang="en-US" altLang="ja-JP" sz="1400" dirty="0" smtClean="0"/>
              <a:t>#5 </a:t>
            </a:r>
            <a:r>
              <a:rPr kumimoji="1" lang="ja-JP" altLang="en-US" sz="1400" dirty="0" smtClean="0"/>
              <a:t>のネットワークを構築した。これにより、どのシステム </a:t>
            </a:r>
            <a:r>
              <a:rPr kumimoji="1" lang="en-US" altLang="ja-JP" sz="1400" dirty="0" smtClean="0"/>
              <a:t>/ </a:t>
            </a:r>
            <a:r>
              <a:rPr kumimoji="1" lang="ja-JP" altLang="en-US" sz="1400" dirty="0" smtClean="0"/>
              <a:t>回線がダウンしても、システム全体は動作継続される。</a:t>
            </a:r>
          </a:p>
          <a:p>
            <a:r>
              <a:rPr kumimoji="1" lang="ja-JP" altLang="en-US" sz="1400" dirty="0" smtClean="0"/>
              <a:t>すべてのインターネット接続系は </a:t>
            </a:r>
            <a:r>
              <a:rPr kumimoji="1" lang="en-US" altLang="ja-JP" sz="1400" dirty="0" smtClean="0"/>
              <a:t>1 </a:t>
            </a:r>
            <a:r>
              <a:rPr kumimoji="1" lang="ja-JP" altLang="en-US" sz="1400" dirty="0" smtClean="0"/>
              <a:t>本である。</a:t>
            </a:r>
            <a:r>
              <a:rPr kumimoji="1" lang="en-US" altLang="ja-JP" sz="1400" dirty="0" smtClean="0"/>
              <a:t>(</a:t>
            </a:r>
            <a:r>
              <a:rPr kumimoji="1" lang="ja-JP" altLang="en-US" sz="1400" dirty="0" smtClean="0"/>
              <a:t>冗長化していない。</a:t>
            </a:r>
            <a:r>
              <a:rPr kumimoji="1" lang="en-US" altLang="ja-JP" sz="1400" dirty="0" smtClean="0"/>
              <a:t>)</a:t>
            </a:r>
            <a:endParaRPr kumimoji="1" lang="ja-JP" altLang="en-US" sz="14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187</a:t>
            </a:fld>
            <a:endParaRPr kumimoji="1" lang="ja-JP" altLang="en-US" dirty="0"/>
          </a:p>
        </p:txBody>
      </p:sp>
      <p:sp>
        <p:nvSpPr>
          <p:cNvPr id="4" name="タイトル 3"/>
          <p:cNvSpPr>
            <a:spLocks noGrp="1"/>
          </p:cNvSpPr>
          <p:nvPr>
            <p:ph type="title"/>
          </p:nvPr>
        </p:nvSpPr>
        <p:spPr/>
        <p:txBody>
          <a:bodyPr>
            <a:noAutofit/>
          </a:bodyPr>
          <a:lstStyle/>
          <a:p>
            <a:r>
              <a:rPr kumimoji="1" lang="en-US" altLang="ja-JP" sz="3200" dirty="0" smtClean="0"/>
              <a:t>10-2. </a:t>
            </a:r>
            <a:r>
              <a:rPr kumimoji="1" lang="ja-JP" altLang="en-US" sz="3200" dirty="0" smtClean="0"/>
              <a:t>シン・テレワークシステム パブリック版のネットワーク構成</a:t>
            </a:r>
            <a:endParaRPr kumimoji="1" lang="ja-JP" altLang="en-US" sz="3200" dirty="0"/>
          </a:p>
        </p:txBody>
      </p:sp>
      <p:sp>
        <p:nvSpPr>
          <p:cNvPr id="5" name="雲 4"/>
          <p:cNvSpPr/>
          <p:nvPr/>
        </p:nvSpPr>
        <p:spPr>
          <a:xfrm>
            <a:off x="2015765" y="1613102"/>
            <a:ext cx="6088806" cy="1095703"/>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3949147" y="1939425"/>
            <a:ext cx="1820917" cy="369332"/>
          </a:xfrm>
          <a:prstGeom prst="rect">
            <a:avLst/>
          </a:prstGeom>
          <a:noFill/>
        </p:spPr>
        <p:txBody>
          <a:bodyPr wrap="square" rtlCol="0">
            <a:spAutoFit/>
          </a:bodyPr>
          <a:lstStyle/>
          <a:p>
            <a:r>
              <a:rPr kumimoji="1" lang="ja-JP" altLang="en-US" b="1" dirty="0" smtClean="0">
                <a:solidFill>
                  <a:schemeClr val="bg1"/>
                </a:solidFill>
              </a:rPr>
              <a:t>インターネット</a:t>
            </a:r>
            <a:endParaRPr kumimoji="1" lang="ja-JP" altLang="en-US" b="1" dirty="0">
              <a:solidFill>
                <a:schemeClr val="bg1"/>
              </a:solidFill>
            </a:endParaRPr>
          </a:p>
        </p:txBody>
      </p:sp>
      <p:grpSp>
        <p:nvGrpSpPr>
          <p:cNvPr id="7" name="Group 4338"/>
          <p:cNvGrpSpPr>
            <a:grpSpLocks/>
          </p:cNvGrpSpPr>
          <p:nvPr/>
        </p:nvGrpSpPr>
        <p:grpSpPr bwMode="auto">
          <a:xfrm>
            <a:off x="913152" y="2955849"/>
            <a:ext cx="501869" cy="756484"/>
            <a:chOff x="536" y="997"/>
            <a:chExt cx="492" cy="685"/>
          </a:xfrm>
        </p:grpSpPr>
        <p:sp>
          <p:nvSpPr>
            <p:cNvPr id="8"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4"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8"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9"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3"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4"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5"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6"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7"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8"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9"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0"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31"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32" name="テキスト ボックス 31"/>
          <p:cNvSpPr txBox="1"/>
          <p:nvPr/>
        </p:nvSpPr>
        <p:spPr>
          <a:xfrm>
            <a:off x="433230" y="3764306"/>
            <a:ext cx="1543317" cy="646331"/>
          </a:xfrm>
          <a:prstGeom prst="rect">
            <a:avLst/>
          </a:prstGeom>
          <a:noFill/>
        </p:spPr>
        <p:txBody>
          <a:bodyPr wrap="square" rtlCol="0">
            <a:spAutoFit/>
          </a:bodyPr>
          <a:lstStyle/>
          <a:p>
            <a:pPr algn="ctr"/>
            <a:r>
              <a:rPr kumimoji="1" lang="ja-JP" altLang="en-US" dirty="0" smtClean="0"/>
              <a:t>コントローラ </a:t>
            </a:r>
            <a:r>
              <a:rPr kumimoji="1" lang="en-US" altLang="ja-JP" dirty="0" smtClean="0"/>
              <a:t>1</a:t>
            </a:r>
          </a:p>
          <a:p>
            <a:pPr algn="ctr"/>
            <a:r>
              <a:rPr lang="en-US" altLang="ja-JP" dirty="0" smtClean="0"/>
              <a:t>(</a:t>
            </a:r>
            <a:r>
              <a:rPr lang="ja-JP" altLang="en-US" dirty="0" smtClean="0"/>
              <a:t>東京</a:t>
            </a:r>
            <a:r>
              <a:rPr lang="en-US" altLang="ja-JP" dirty="0" smtClean="0"/>
              <a:t>)</a:t>
            </a:r>
            <a:endParaRPr kumimoji="1" lang="ja-JP" altLang="en-US" dirty="0"/>
          </a:p>
        </p:txBody>
      </p:sp>
      <p:sp>
        <p:nvSpPr>
          <p:cNvPr id="33" name="楕円 32"/>
          <p:cNvSpPr/>
          <p:nvPr/>
        </p:nvSpPr>
        <p:spPr>
          <a:xfrm>
            <a:off x="101026" y="2861691"/>
            <a:ext cx="2392824" cy="1531622"/>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5" name="直線コネクタ 34"/>
          <p:cNvCxnSpPr>
            <a:endCxn id="33" idx="7"/>
          </p:cNvCxnSpPr>
          <p:nvPr/>
        </p:nvCxnSpPr>
        <p:spPr>
          <a:xfrm flipH="1">
            <a:off x="2143429" y="2490952"/>
            <a:ext cx="662833" cy="595040"/>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36" name="図 35"/>
          <p:cNvPicPr>
            <a:picLocks noChangeAspect="1"/>
          </p:cNvPicPr>
          <p:nvPr/>
        </p:nvPicPr>
        <p:blipFill>
          <a:blip r:embed="rId2"/>
          <a:stretch>
            <a:fillRect/>
          </a:stretch>
        </p:blipFill>
        <p:spPr>
          <a:xfrm>
            <a:off x="1947352" y="2733787"/>
            <a:ext cx="481786" cy="510386"/>
          </a:xfrm>
          <a:prstGeom prst="rect">
            <a:avLst/>
          </a:prstGeom>
        </p:spPr>
      </p:pic>
      <p:sp>
        <p:nvSpPr>
          <p:cNvPr id="37" name="楕円 36"/>
          <p:cNvSpPr/>
          <p:nvPr/>
        </p:nvSpPr>
        <p:spPr>
          <a:xfrm>
            <a:off x="2308751" y="3887420"/>
            <a:ext cx="2392824" cy="1531622"/>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テキスト ボックス 37"/>
          <p:cNvSpPr txBox="1"/>
          <p:nvPr/>
        </p:nvSpPr>
        <p:spPr>
          <a:xfrm>
            <a:off x="2831644" y="4773628"/>
            <a:ext cx="1543317" cy="646331"/>
          </a:xfrm>
          <a:prstGeom prst="rect">
            <a:avLst/>
          </a:prstGeom>
          <a:noFill/>
        </p:spPr>
        <p:txBody>
          <a:bodyPr wrap="square" rtlCol="0">
            <a:spAutoFit/>
          </a:bodyPr>
          <a:lstStyle/>
          <a:p>
            <a:pPr algn="ctr"/>
            <a:r>
              <a:rPr kumimoji="1" lang="ja-JP" altLang="en-US" dirty="0" smtClean="0"/>
              <a:t>コントローラ </a:t>
            </a:r>
            <a:r>
              <a:rPr kumimoji="1" lang="en-US" altLang="ja-JP" dirty="0" smtClean="0"/>
              <a:t>2</a:t>
            </a:r>
          </a:p>
          <a:p>
            <a:pPr algn="ctr"/>
            <a:r>
              <a:rPr lang="en-US" altLang="ja-JP" dirty="0" smtClean="0"/>
              <a:t>(</a:t>
            </a:r>
            <a:r>
              <a:rPr lang="ja-JP" altLang="en-US" dirty="0" smtClean="0"/>
              <a:t>つくば</a:t>
            </a:r>
            <a:r>
              <a:rPr lang="en-US" altLang="ja-JP" dirty="0" smtClean="0"/>
              <a:t>)</a:t>
            </a:r>
            <a:endParaRPr kumimoji="1" lang="ja-JP" altLang="en-US" dirty="0"/>
          </a:p>
        </p:txBody>
      </p:sp>
      <p:grpSp>
        <p:nvGrpSpPr>
          <p:cNvPr id="39" name="Group 4338"/>
          <p:cNvGrpSpPr>
            <a:grpSpLocks/>
          </p:cNvGrpSpPr>
          <p:nvPr/>
        </p:nvGrpSpPr>
        <p:grpSpPr bwMode="auto">
          <a:xfrm>
            <a:off x="3254228" y="3995253"/>
            <a:ext cx="501869" cy="756484"/>
            <a:chOff x="536" y="997"/>
            <a:chExt cx="492" cy="685"/>
          </a:xfrm>
        </p:grpSpPr>
        <p:sp>
          <p:nvSpPr>
            <p:cNvPr id="40"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1"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2"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3"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4"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5"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46"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7"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8"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9"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0"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1"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2"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3"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4"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5"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6"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57"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8"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9"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0"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1"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2"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63"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pic>
        <p:nvPicPr>
          <p:cNvPr id="64" name="図 63"/>
          <p:cNvPicPr>
            <a:picLocks noChangeAspect="1"/>
          </p:cNvPicPr>
          <p:nvPr/>
        </p:nvPicPr>
        <p:blipFill>
          <a:blip r:embed="rId2"/>
          <a:stretch>
            <a:fillRect/>
          </a:stretch>
        </p:blipFill>
        <p:spPr>
          <a:xfrm>
            <a:off x="3319353" y="3459566"/>
            <a:ext cx="481786" cy="510386"/>
          </a:xfrm>
          <a:prstGeom prst="rect">
            <a:avLst/>
          </a:prstGeom>
        </p:spPr>
      </p:pic>
      <p:cxnSp>
        <p:nvCxnSpPr>
          <p:cNvPr id="65" name="直線コネクタ 64"/>
          <p:cNvCxnSpPr/>
          <p:nvPr/>
        </p:nvCxnSpPr>
        <p:spPr>
          <a:xfrm flipH="1">
            <a:off x="3481825" y="2629975"/>
            <a:ext cx="331415" cy="907469"/>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67" name="楕円 66"/>
          <p:cNvSpPr/>
          <p:nvPr/>
        </p:nvSpPr>
        <p:spPr>
          <a:xfrm>
            <a:off x="4870938" y="4103266"/>
            <a:ext cx="2392824" cy="1531622"/>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8" name="テキスト ボックス 67"/>
          <p:cNvSpPr txBox="1"/>
          <p:nvPr/>
        </p:nvSpPr>
        <p:spPr>
          <a:xfrm>
            <a:off x="5284391" y="4929978"/>
            <a:ext cx="1781825" cy="646331"/>
          </a:xfrm>
          <a:prstGeom prst="rect">
            <a:avLst/>
          </a:prstGeom>
          <a:noFill/>
        </p:spPr>
        <p:txBody>
          <a:bodyPr wrap="square" rtlCol="0">
            <a:spAutoFit/>
          </a:bodyPr>
          <a:lstStyle/>
          <a:p>
            <a:pPr algn="ctr"/>
            <a:r>
              <a:rPr kumimoji="1" lang="ja-JP" altLang="en-US" dirty="0" smtClean="0"/>
              <a:t>中継 </a:t>
            </a:r>
            <a:r>
              <a:rPr kumimoji="1" lang="en-US" altLang="ja-JP" dirty="0" smtClean="0"/>
              <a:t>GW </a:t>
            </a:r>
            <a:r>
              <a:rPr kumimoji="1" lang="ja-JP" altLang="en-US" dirty="0" smtClean="0"/>
              <a:t>ノード</a:t>
            </a:r>
            <a:endParaRPr kumimoji="1" lang="en-US" altLang="ja-JP" dirty="0" smtClean="0"/>
          </a:p>
          <a:p>
            <a:pPr algn="ctr"/>
            <a:r>
              <a:rPr lang="en-US" altLang="ja-JP" dirty="0" smtClean="0"/>
              <a:t>(</a:t>
            </a:r>
            <a:r>
              <a:rPr lang="ja-JP" altLang="en-US" dirty="0" smtClean="0"/>
              <a:t>東京第 </a:t>
            </a:r>
            <a:r>
              <a:rPr lang="en-US" altLang="ja-JP" dirty="0" smtClean="0"/>
              <a:t>1)</a:t>
            </a:r>
            <a:endParaRPr kumimoji="1" lang="ja-JP" altLang="en-US" dirty="0"/>
          </a:p>
        </p:txBody>
      </p:sp>
      <p:pic>
        <p:nvPicPr>
          <p:cNvPr id="69" name="図 68"/>
          <p:cNvPicPr>
            <a:picLocks noChangeAspect="1"/>
          </p:cNvPicPr>
          <p:nvPr/>
        </p:nvPicPr>
        <p:blipFill>
          <a:blip r:embed="rId2"/>
          <a:stretch>
            <a:fillRect/>
          </a:stretch>
        </p:blipFill>
        <p:spPr>
          <a:xfrm>
            <a:off x="5757888" y="3877029"/>
            <a:ext cx="481786" cy="510386"/>
          </a:xfrm>
          <a:prstGeom prst="rect">
            <a:avLst/>
          </a:prstGeom>
        </p:spPr>
      </p:pic>
      <p:cxnSp>
        <p:nvCxnSpPr>
          <p:cNvPr id="70" name="直線コネクタ 69"/>
          <p:cNvCxnSpPr>
            <a:endCxn id="69" idx="0"/>
          </p:cNvCxnSpPr>
          <p:nvPr/>
        </p:nvCxnSpPr>
        <p:spPr>
          <a:xfrm>
            <a:off x="5834061" y="2636502"/>
            <a:ext cx="164720" cy="1240527"/>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73" name="楕円 72"/>
          <p:cNvSpPr/>
          <p:nvPr/>
        </p:nvSpPr>
        <p:spPr>
          <a:xfrm>
            <a:off x="7230361" y="4454096"/>
            <a:ext cx="2392824" cy="1531622"/>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4" name="テキスト ボックス 73"/>
          <p:cNvSpPr txBox="1"/>
          <p:nvPr/>
        </p:nvSpPr>
        <p:spPr>
          <a:xfrm>
            <a:off x="7643814" y="5280808"/>
            <a:ext cx="1781825" cy="646331"/>
          </a:xfrm>
          <a:prstGeom prst="rect">
            <a:avLst/>
          </a:prstGeom>
          <a:noFill/>
        </p:spPr>
        <p:txBody>
          <a:bodyPr wrap="square" rtlCol="0">
            <a:spAutoFit/>
          </a:bodyPr>
          <a:lstStyle/>
          <a:p>
            <a:pPr algn="ctr"/>
            <a:r>
              <a:rPr kumimoji="1" lang="ja-JP" altLang="en-US" dirty="0" smtClean="0"/>
              <a:t>中継 </a:t>
            </a:r>
            <a:r>
              <a:rPr kumimoji="1" lang="en-US" altLang="ja-JP" dirty="0" smtClean="0"/>
              <a:t>GW </a:t>
            </a:r>
            <a:r>
              <a:rPr kumimoji="1" lang="ja-JP" altLang="en-US" dirty="0" smtClean="0"/>
              <a:t>ノード</a:t>
            </a:r>
            <a:endParaRPr kumimoji="1" lang="en-US" altLang="ja-JP" dirty="0" smtClean="0"/>
          </a:p>
          <a:p>
            <a:pPr algn="ctr"/>
            <a:r>
              <a:rPr lang="en-US" altLang="ja-JP" dirty="0" smtClean="0"/>
              <a:t>(</a:t>
            </a:r>
            <a:r>
              <a:rPr lang="ja-JP" altLang="en-US" dirty="0" smtClean="0"/>
              <a:t>東京第 </a:t>
            </a:r>
            <a:r>
              <a:rPr lang="en-US" altLang="ja-JP" dirty="0" smtClean="0"/>
              <a:t>2)</a:t>
            </a:r>
            <a:endParaRPr kumimoji="1" lang="ja-JP" altLang="en-US" dirty="0"/>
          </a:p>
        </p:txBody>
      </p:sp>
      <p:pic>
        <p:nvPicPr>
          <p:cNvPr id="75" name="図 74"/>
          <p:cNvPicPr>
            <a:picLocks noChangeAspect="1"/>
          </p:cNvPicPr>
          <p:nvPr/>
        </p:nvPicPr>
        <p:blipFill>
          <a:blip r:embed="rId2"/>
          <a:stretch>
            <a:fillRect/>
          </a:stretch>
        </p:blipFill>
        <p:spPr>
          <a:xfrm>
            <a:off x="8117311" y="4227859"/>
            <a:ext cx="481786" cy="510386"/>
          </a:xfrm>
          <a:prstGeom prst="rect">
            <a:avLst/>
          </a:prstGeom>
        </p:spPr>
      </p:pic>
      <p:sp>
        <p:nvSpPr>
          <p:cNvPr id="76" name="楕円 75"/>
          <p:cNvSpPr/>
          <p:nvPr/>
        </p:nvSpPr>
        <p:spPr>
          <a:xfrm>
            <a:off x="9636237" y="3921711"/>
            <a:ext cx="2392824" cy="1531622"/>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7" name="テキスト ボックス 76"/>
          <p:cNvSpPr txBox="1"/>
          <p:nvPr/>
        </p:nvSpPr>
        <p:spPr>
          <a:xfrm>
            <a:off x="10049690" y="4748423"/>
            <a:ext cx="1781825" cy="646331"/>
          </a:xfrm>
          <a:prstGeom prst="rect">
            <a:avLst/>
          </a:prstGeom>
          <a:noFill/>
        </p:spPr>
        <p:txBody>
          <a:bodyPr wrap="square" rtlCol="0">
            <a:spAutoFit/>
          </a:bodyPr>
          <a:lstStyle/>
          <a:p>
            <a:pPr algn="ctr"/>
            <a:r>
              <a:rPr kumimoji="1" lang="ja-JP" altLang="en-US" dirty="0" smtClean="0"/>
              <a:t>中継 </a:t>
            </a:r>
            <a:r>
              <a:rPr kumimoji="1" lang="en-US" altLang="ja-JP" dirty="0" smtClean="0"/>
              <a:t>GW </a:t>
            </a:r>
            <a:r>
              <a:rPr kumimoji="1" lang="ja-JP" altLang="en-US" dirty="0" smtClean="0"/>
              <a:t>ノード</a:t>
            </a:r>
            <a:endParaRPr kumimoji="1" lang="en-US" altLang="ja-JP" dirty="0" smtClean="0"/>
          </a:p>
          <a:p>
            <a:pPr algn="ctr"/>
            <a:r>
              <a:rPr lang="en-US" altLang="ja-JP" dirty="0" smtClean="0"/>
              <a:t>(</a:t>
            </a:r>
            <a:r>
              <a:rPr lang="ja-JP" altLang="en-US" dirty="0" smtClean="0"/>
              <a:t>東京第 </a:t>
            </a:r>
            <a:r>
              <a:rPr lang="en-US" altLang="ja-JP" dirty="0" smtClean="0"/>
              <a:t>3)</a:t>
            </a:r>
            <a:endParaRPr kumimoji="1" lang="ja-JP" altLang="en-US" dirty="0"/>
          </a:p>
        </p:txBody>
      </p:sp>
      <p:pic>
        <p:nvPicPr>
          <p:cNvPr id="78" name="図 77"/>
          <p:cNvPicPr>
            <a:picLocks noChangeAspect="1"/>
          </p:cNvPicPr>
          <p:nvPr/>
        </p:nvPicPr>
        <p:blipFill>
          <a:blip r:embed="rId2"/>
          <a:stretch>
            <a:fillRect/>
          </a:stretch>
        </p:blipFill>
        <p:spPr>
          <a:xfrm>
            <a:off x="10523187" y="3695474"/>
            <a:ext cx="481786" cy="510386"/>
          </a:xfrm>
          <a:prstGeom prst="rect">
            <a:avLst/>
          </a:prstGeom>
        </p:spPr>
      </p:pic>
      <p:cxnSp>
        <p:nvCxnSpPr>
          <p:cNvPr id="79" name="直線コネクタ 78"/>
          <p:cNvCxnSpPr/>
          <p:nvPr/>
        </p:nvCxnSpPr>
        <p:spPr>
          <a:xfrm>
            <a:off x="7245027" y="2392248"/>
            <a:ext cx="901367" cy="186583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1" name="直線コネクタ 80"/>
          <p:cNvCxnSpPr>
            <a:stCxn id="5" idx="0"/>
            <a:endCxn id="78" idx="0"/>
          </p:cNvCxnSpPr>
          <p:nvPr/>
        </p:nvCxnSpPr>
        <p:spPr>
          <a:xfrm>
            <a:off x="8099497" y="2160954"/>
            <a:ext cx="2664583" cy="1534520"/>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83"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41247" y="4428028"/>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4"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41247" y="4712721"/>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5"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18069" y="4435739"/>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6"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18069" y="4720432"/>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7"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60988" y="4435739"/>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8"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60988" y="4720432"/>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9"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96954" y="4469648"/>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0"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96954" y="4754341"/>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1"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90267" y="4740718"/>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90267" y="5025411"/>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3"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67089" y="4748429"/>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4"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67089" y="5033122"/>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5"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10008" y="4748429"/>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6"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10008" y="5033122"/>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7"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045974" y="4782338"/>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8"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045974" y="5067031"/>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9"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991941" y="4202583"/>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0"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991941" y="4487276"/>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1"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68763" y="4210294"/>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68763" y="4494987"/>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911682" y="4210294"/>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4"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911682" y="4494987"/>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5"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347648" y="4244203"/>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6"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347648" y="4528896"/>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07" name="Group 4338"/>
          <p:cNvGrpSpPr>
            <a:grpSpLocks/>
          </p:cNvGrpSpPr>
          <p:nvPr/>
        </p:nvGrpSpPr>
        <p:grpSpPr bwMode="auto">
          <a:xfrm>
            <a:off x="1239571" y="5108372"/>
            <a:ext cx="501869" cy="756484"/>
            <a:chOff x="536" y="997"/>
            <a:chExt cx="492" cy="685"/>
          </a:xfrm>
        </p:grpSpPr>
        <p:sp>
          <p:nvSpPr>
            <p:cNvPr id="108"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9"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0"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1"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2"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3"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14"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5"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6"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7"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18"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19"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0"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1"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2"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3"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4"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5"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6"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7"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8"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29"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30"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31"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132" name="テキスト ボックス 131"/>
          <p:cNvSpPr txBox="1"/>
          <p:nvPr/>
        </p:nvSpPr>
        <p:spPr>
          <a:xfrm>
            <a:off x="876393" y="5926813"/>
            <a:ext cx="2200307" cy="923330"/>
          </a:xfrm>
          <a:prstGeom prst="rect">
            <a:avLst/>
          </a:prstGeom>
          <a:noFill/>
        </p:spPr>
        <p:txBody>
          <a:bodyPr wrap="square" rtlCol="0">
            <a:spAutoFit/>
          </a:bodyPr>
          <a:lstStyle/>
          <a:p>
            <a:pPr algn="ctr"/>
            <a:r>
              <a:rPr kumimoji="1" lang="en-US" altLang="ja-JP" dirty="0" smtClean="0"/>
              <a:t>THINDB</a:t>
            </a:r>
          </a:p>
          <a:p>
            <a:pPr algn="ctr"/>
            <a:r>
              <a:rPr kumimoji="1" lang="ja-JP" altLang="en-US" dirty="0" smtClean="0"/>
              <a:t>データベースサーバー</a:t>
            </a:r>
          </a:p>
          <a:p>
            <a:pPr algn="ctr"/>
            <a:r>
              <a:rPr lang="en-US" altLang="ja-JP" dirty="0" smtClean="0"/>
              <a:t>(</a:t>
            </a:r>
            <a:r>
              <a:rPr lang="ja-JP" altLang="en-US" dirty="0" smtClean="0"/>
              <a:t>独立</a:t>
            </a:r>
            <a:r>
              <a:rPr lang="en-US" altLang="ja-JP" dirty="0" smtClean="0"/>
              <a:t>)</a:t>
            </a:r>
            <a:endParaRPr kumimoji="1" lang="ja-JP" altLang="en-US" dirty="0"/>
          </a:p>
        </p:txBody>
      </p:sp>
      <p:sp>
        <p:nvSpPr>
          <p:cNvPr id="133" name="フローチャート: 磁気ディスク 132"/>
          <p:cNvSpPr/>
          <p:nvPr/>
        </p:nvSpPr>
        <p:spPr>
          <a:xfrm>
            <a:off x="1696558" y="5553534"/>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36" name="直線矢印コネクタ 135"/>
          <p:cNvCxnSpPr/>
          <p:nvPr/>
        </p:nvCxnSpPr>
        <p:spPr>
          <a:xfrm>
            <a:off x="1394620" y="3709020"/>
            <a:ext cx="281026" cy="135094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7" name="直線矢印コネクタ 136"/>
          <p:cNvCxnSpPr/>
          <p:nvPr/>
        </p:nvCxnSpPr>
        <p:spPr>
          <a:xfrm flipH="1">
            <a:off x="1806214" y="4454695"/>
            <a:ext cx="1431949" cy="73208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9" name="テキスト ボックス 138"/>
          <p:cNvSpPr txBox="1"/>
          <p:nvPr/>
        </p:nvSpPr>
        <p:spPr>
          <a:xfrm>
            <a:off x="594892" y="4748423"/>
            <a:ext cx="1101666" cy="261610"/>
          </a:xfrm>
          <a:prstGeom prst="rect">
            <a:avLst/>
          </a:prstGeom>
          <a:noFill/>
        </p:spPr>
        <p:txBody>
          <a:bodyPr wrap="square" rtlCol="0">
            <a:spAutoFit/>
          </a:bodyPr>
          <a:lstStyle/>
          <a:p>
            <a:r>
              <a:rPr kumimoji="1" lang="ja-JP" altLang="en-US" sz="1100" b="1" dirty="0" smtClean="0">
                <a:solidFill>
                  <a:srgbClr val="FF0000"/>
                </a:solidFill>
              </a:rPr>
              <a:t>プライベート </a:t>
            </a:r>
            <a:r>
              <a:rPr kumimoji="1" lang="en-US" altLang="ja-JP" sz="1100" b="1" dirty="0" smtClean="0">
                <a:solidFill>
                  <a:srgbClr val="FF0000"/>
                </a:solidFill>
              </a:rPr>
              <a:t>IP</a:t>
            </a:r>
            <a:endParaRPr kumimoji="1" lang="ja-JP" altLang="en-US" sz="1100" b="1" dirty="0">
              <a:solidFill>
                <a:srgbClr val="FF0000"/>
              </a:solidFill>
            </a:endParaRPr>
          </a:p>
        </p:txBody>
      </p:sp>
      <p:sp>
        <p:nvSpPr>
          <p:cNvPr id="140" name="テキスト ボックス 139"/>
          <p:cNvSpPr txBox="1"/>
          <p:nvPr/>
        </p:nvSpPr>
        <p:spPr>
          <a:xfrm>
            <a:off x="1842073" y="5182447"/>
            <a:ext cx="1101666" cy="261610"/>
          </a:xfrm>
          <a:prstGeom prst="rect">
            <a:avLst/>
          </a:prstGeom>
          <a:noFill/>
        </p:spPr>
        <p:txBody>
          <a:bodyPr wrap="square" rtlCol="0">
            <a:spAutoFit/>
          </a:bodyPr>
          <a:lstStyle/>
          <a:p>
            <a:r>
              <a:rPr kumimoji="1" lang="ja-JP" altLang="en-US" sz="1100" b="1" dirty="0" smtClean="0">
                <a:solidFill>
                  <a:srgbClr val="FF0000"/>
                </a:solidFill>
              </a:rPr>
              <a:t>プライベート </a:t>
            </a:r>
            <a:r>
              <a:rPr kumimoji="1" lang="en-US" altLang="ja-JP" sz="1100" b="1" dirty="0" smtClean="0">
                <a:solidFill>
                  <a:srgbClr val="FF0000"/>
                </a:solidFill>
              </a:rPr>
              <a:t>IP</a:t>
            </a:r>
            <a:endParaRPr kumimoji="1" lang="ja-JP" altLang="en-US" sz="1100" b="1" dirty="0">
              <a:solidFill>
                <a:srgbClr val="FF0000"/>
              </a:solidFill>
            </a:endParaRPr>
          </a:p>
        </p:txBody>
      </p:sp>
      <p:cxnSp>
        <p:nvCxnSpPr>
          <p:cNvPr id="142" name="直線コネクタ 141"/>
          <p:cNvCxnSpPr/>
          <p:nvPr/>
        </p:nvCxnSpPr>
        <p:spPr>
          <a:xfrm flipH="1">
            <a:off x="1364751" y="3130994"/>
            <a:ext cx="653894" cy="215913"/>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44" name="直線コネクタ 143"/>
          <p:cNvCxnSpPr/>
          <p:nvPr/>
        </p:nvCxnSpPr>
        <p:spPr>
          <a:xfrm flipH="1">
            <a:off x="3248004" y="3817820"/>
            <a:ext cx="129431" cy="404712"/>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47" name="直線コネクタ 146"/>
          <p:cNvCxnSpPr>
            <a:endCxn id="87" idx="1"/>
          </p:cNvCxnSpPr>
          <p:nvPr/>
        </p:nvCxnSpPr>
        <p:spPr>
          <a:xfrm>
            <a:off x="5987710" y="4282752"/>
            <a:ext cx="73278" cy="286988"/>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49" name="直線コネクタ 148"/>
          <p:cNvCxnSpPr/>
          <p:nvPr/>
        </p:nvCxnSpPr>
        <p:spPr>
          <a:xfrm>
            <a:off x="8526742" y="4550122"/>
            <a:ext cx="73278" cy="286988"/>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50" name="直線コネクタ 149"/>
          <p:cNvCxnSpPr/>
          <p:nvPr/>
        </p:nvCxnSpPr>
        <p:spPr>
          <a:xfrm>
            <a:off x="10886218" y="4091216"/>
            <a:ext cx="73278" cy="286988"/>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sp>
        <p:nvSpPr>
          <p:cNvPr id="151" name="テキスト ボックス 150"/>
          <p:cNvSpPr txBox="1"/>
          <p:nvPr/>
        </p:nvSpPr>
        <p:spPr>
          <a:xfrm>
            <a:off x="1564066" y="3296018"/>
            <a:ext cx="1101666" cy="261610"/>
          </a:xfrm>
          <a:prstGeom prst="rect">
            <a:avLst/>
          </a:prstGeom>
          <a:noFill/>
        </p:spPr>
        <p:txBody>
          <a:bodyPr wrap="square" rtlCol="0">
            <a:spAutoFit/>
          </a:bodyPr>
          <a:lstStyle/>
          <a:p>
            <a:r>
              <a:rPr kumimoji="1" lang="ja-JP" altLang="en-US" sz="1100" b="1" dirty="0" smtClean="0">
                <a:solidFill>
                  <a:srgbClr val="0000FF"/>
                </a:solidFill>
              </a:rPr>
              <a:t>グローバル </a:t>
            </a:r>
            <a:r>
              <a:rPr lang="en-US" altLang="ja-JP" sz="1100" b="1" dirty="0" smtClean="0">
                <a:solidFill>
                  <a:srgbClr val="0000FF"/>
                </a:solidFill>
              </a:rPr>
              <a:t>IP</a:t>
            </a:r>
            <a:endParaRPr kumimoji="1" lang="ja-JP" altLang="en-US" sz="1100" b="1" dirty="0">
              <a:solidFill>
                <a:srgbClr val="0000FF"/>
              </a:solidFill>
            </a:endParaRPr>
          </a:p>
        </p:txBody>
      </p:sp>
      <p:sp>
        <p:nvSpPr>
          <p:cNvPr id="152" name="テキスト ボックス 151"/>
          <p:cNvSpPr txBox="1"/>
          <p:nvPr/>
        </p:nvSpPr>
        <p:spPr>
          <a:xfrm>
            <a:off x="3787379" y="3825861"/>
            <a:ext cx="1101666" cy="261610"/>
          </a:xfrm>
          <a:prstGeom prst="rect">
            <a:avLst/>
          </a:prstGeom>
          <a:noFill/>
        </p:spPr>
        <p:txBody>
          <a:bodyPr wrap="square" rtlCol="0">
            <a:spAutoFit/>
          </a:bodyPr>
          <a:lstStyle/>
          <a:p>
            <a:r>
              <a:rPr kumimoji="1" lang="ja-JP" altLang="en-US" sz="1100" b="1" dirty="0" smtClean="0">
                <a:solidFill>
                  <a:srgbClr val="0000FF"/>
                </a:solidFill>
              </a:rPr>
              <a:t>グローバル </a:t>
            </a:r>
            <a:r>
              <a:rPr lang="en-US" altLang="ja-JP" sz="1100" b="1" dirty="0" smtClean="0">
                <a:solidFill>
                  <a:srgbClr val="0000FF"/>
                </a:solidFill>
              </a:rPr>
              <a:t>IP</a:t>
            </a:r>
            <a:endParaRPr kumimoji="1" lang="ja-JP" altLang="en-US" sz="1100" b="1" dirty="0">
              <a:solidFill>
                <a:srgbClr val="0000FF"/>
              </a:solidFill>
            </a:endParaRPr>
          </a:p>
        </p:txBody>
      </p:sp>
      <p:sp>
        <p:nvSpPr>
          <p:cNvPr id="153" name="テキスト ボックス 152"/>
          <p:cNvSpPr txBox="1"/>
          <p:nvPr/>
        </p:nvSpPr>
        <p:spPr>
          <a:xfrm>
            <a:off x="6118737" y="4236635"/>
            <a:ext cx="1101666" cy="261610"/>
          </a:xfrm>
          <a:prstGeom prst="rect">
            <a:avLst/>
          </a:prstGeom>
          <a:noFill/>
        </p:spPr>
        <p:txBody>
          <a:bodyPr wrap="square" rtlCol="0">
            <a:spAutoFit/>
          </a:bodyPr>
          <a:lstStyle/>
          <a:p>
            <a:r>
              <a:rPr kumimoji="1" lang="ja-JP" altLang="en-US" sz="1100" b="1" dirty="0" smtClean="0">
                <a:solidFill>
                  <a:srgbClr val="0000FF"/>
                </a:solidFill>
              </a:rPr>
              <a:t>グローバル </a:t>
            </a:r>
            <a:r>
              <a:rPr lang="en-US" altLang="ja-JP" sz="1100" b="1" dirty="0" smtClean="0">
                <a:solidFill>
                  <a:srgbClr val="0000FF"/>
                </a:solidFill>
              </a:rPr>
              <a:t>IP</a:t>
            </a:r>
            <a:endParaRPr kumimoji="1" lang="ja-JP" altLang="en-US" sz="1100" b="1" dirty="0">
              <a:solidFill>
                <a:srgbClr val="0000FF"/>
              </a:solidFill>
            </a:endParaRPr>
          </a:p>
        </p:txBody>
      </p:sp>
      <p:sp>
        <p:nvSpPr>
          <p:cNvPr id="154" name="テキスト ボックス 153"/>
          <p:cNvSpPr txBox="1"/>
          <p:nvPr/>
        </p:nvSpPr>
        <p:spPr>
          <a:xfrm>
            <a:off x="8656314" y="4488961"/>
            <a:ext cx="1101666" cy="261610"/>
          </a:xfrm>
          <a:prstGeom prst="rect">
            <a:avLst/>
          </a:prstGeom>
          <a:noFill/>
        </p:spPr>
        <p:txBody>
          <a:bodyPr wrap="square" rtlCol="0">
            <a:spAutoFit/>
          </a:bodyPr>
          <a:lstStyle/>
          <a:p>
            <a:r>
              <a:rPr kumimoji="1" lang="ja-JP" altLang="en-US" sz="1100" b="1" dirty="0" smtClean="0">
                <a:solidFill>
                  <a:srgbClr val="0000FF"/>
                </a:solidFill>
              </a:rPr>
              <a:t>グローバル </a:t>
            </a:r>
            <a:r>
              <a:rPr lang="en-US" altLang="ja-JP" sz="1100" b="1" dirty="0" smtClean="0">
                <a:solidFill>
                  <a:srgbClr val="0000FF"/>
                </a:solidFill>
              </a:rPr>
              <a:t>IP</a:t>
            </a:r>
            <a:endParaRPr kumimoji="1" lang="ja-JP" altLang="en-US" sz="1100" b="1" dirty="0">
              <a:solidFill>
                <a:srgbClr val="0000FF"/>
              </a:solidFill>
            </a:endParaRPr>
          </a:p>
        </p:txBody>
      </p:sp>
      <p:sp>
        <p:nvSpPr>
          <p:cNvPr id="155" name="テキスト ボックス 154"/>
          <p:cNvSpPr txBox="1"/>
          <p:nvPr/>
        </p:nvSpPr>
        <p:spPr>
          <a:xfrm>
            <a:off x="11064208" y="3910525"/>
            <a:ext cx="1101666" cy="261610"/>
          </a:xfrm>
          <a:prstGeom prst="rect">
            <a:avLst/>
          </a:prstGeom>
          <a:noFill/>
        </p:spPr>
        <p:txBody>
          <a:bodyPr wrap="square" rtlCol="0">
            <a:spAutoFit/>
          </a:bodyPr>
          <a:lstStyle/>
          <a:p>
            <a:r>
              <a:rPr kumimoji="1" lang="ja-JP" altLang="en-US" sz="1100" b="1" dirty="0" smtClean="0">
                <a:solidFill>
                  <a:srgbClr val="0000FF"/>
                </a:solidFill>
              </a:rPr>
              <a:t>グローバル </a:t>
            </a:r>
            <a:r>
              <a:rPr lang="en-US" altLang="ja-JP" sz="1100" b="1" dirty="0" smtClean="0">
                <a:solidFill>
                  <a:srgbClr val="0000FF"/>
                </a:solidFill>
              </a:rPr>
              <a:t>IP</a:t>
            </a:r>
            <a:endParaRPr kumimoji="1" lang="ja-JP" altLang="en-US" sz="1100" b="1" dirty="0">
              <a:solidFill>
                <a:srgbClr val="0000FF"/>
              </a:solidFill>
            </a:endParaRPr>
          </a:p>
        </p:txBody>
      </p:sp>
      <p:sp>
        <p:nvSpPr>
          <p:cNvPr id="156" name="テキスト ボックス 155"/>
          <p:cNvSpPr txBox="1"/>
          <p:nvPr/>
        </p:nvSpPr>
        <p:spPr>
          <a:xfrm>
            <a:off x="3110079" y="6105199"/>
            <a:ext cx="8111676" cy="523220"/>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sz="1400" dirty="0" smtClean="0"/>
              <a:t>2 </a:t>
            </a:r>
            <a:r>
              <a:rPr kumimoji="1" lang="ja-JP" altLang="en-US" sz="1400" dirty="0" smtClean="0"/>
              <a:t>台のコントローラは、サービス提供用にグローバル </a:t>
            </a:r>
            <a:r>
              <a:rPr lang="en-US" altLang="ja-JP" sz="1400" dirty="0" smtClean="0"/>
              <a:t>IP</a:t>
            </a:r>
            <a:r>
              <a:rPr lang="ja-JP" altLang="en-US" sz="1400" dirty="0"/>
              <a:t> </a:t>
            </a:r>
            <a:r>
              <a:rPr lang="ja-JP" altLang="en-US" sz="1400" dirty="0" smtClean="0"/>
              <a:t>を、データベースサーバーへの通信用にプライベート </a:t>
            </a:r>
            <a:r>
              <a:rPr lang="en-US" altLang="ja-JP" sz="1400" dirty="0" smtClean="0"/>
              <a:t>IP </a:t>
            </a:r>
            <a:r>
              <a:rPr lang="ja-JP" altLang="en-US" sz="1400" dirty="0" smtClean="0"/>
              <a:t>を持つ。データベースサーバーと </a:t>
            </a:r>
            <a:r>
              <a:rPr lang="en-US" altLang="ja-JP" sz="1400" dirty="0" smtClean="0"/>
              <a:t>2 </a:t>
            </a:r>
            <a:r>
              <a:rPr lang="ja-JP" altLang="en-US" sz="1400" dirty="0" smtClean="0"/>
              <a:t>台のコントローラとの間のプライベート通信路 </a:t>
            </a:r>
            <a:r>
              <a:rPr lang="en-US" altLang="ja-JP" sz="1400" dirty="0" smtClean="0"/>
              <a:t>(VPN) </a:t>
            </a:r>
            <a:r>
              <a:rPr lang="ja-JP" altLang="en-US" sz="1400" dirty="0" smtClean="0"/>
              <a:t>は、別途用意した。</a:t>
            </a:r>
            <a:endParaRPr kumimoji="1" lang="ja-JP" altLang="en-US" sz="1400" dirty="0"/>
          </a:p>
        </p:txBody>
      </p:sp>
      <p:sp>
        <p:nvSpPr>
          <p:cNvPr id="157" name="テキスト ボックス 156"/>
          <p:cNvSpPr txBox="1"/>
          <p:nvPr/>
        </p:nvSpPr>
        <p:spPr>
          <a:xfrm>
            <a:off x="2380860" y="2858742"/>
            <a:ext cx="776923" cy="369332"/>
          </a:xfrm>
          <a:prstGeom prst="rect">
            <a:avLst/>
          </a:prstGeom>
          <a:noFill/>
        </p:spPr>
        <p:txBody>
          <a:bodyPr wrap="square" rtlCol="0">
            <a:spAutoFit/>
          </a:bodyPr>
          <a:lstStyle/>
          <a:p>
            <a:r>
              <a:rPr kumimoji="1" lang="en-US" altLang="ja-JP" dirty="0" smtClean="0">
                <a:solidFill>
                  <a:srgbClr val="0000FF"/>
                </a:solidFill>
              </a:rPr>
              <a:t>RT1</a:t>
            </a:r>
            <a:endParaRPr kumimoji="1" lang="ja-JP" altLang="en-US" dirty="0">
              <a:solidFill>
                <a:srgbClr val="0000FF"/>
              </a:solidFill>
            </a:endParaRPr>
          </a:p>
        </p:txBody>
      </p:sp>
      <p:sp>
        <p:nvSpPr>
          <p:cNvPr id="158" name="テキスト ボックス 157"/>
          <p:cNvSpPr txBox="1"/>
          <p:nvPr/>
        </p:nvSpPr>
        <p:spPr>
          <a:xfrm>
            <a:off x="3832144" y="3355603"/>
            <a:ext cx="776923" cy="369332"/>
          </a:xfrm>
          <a:prstGeom prst="rect">
            <a:avLst/>
          </a:prstGeom>
          <a:noFill/>
        </p:spPr>
        <p:txBody>
          <a:bodyPr wrap="square" rtlCol="0">
            <a:spAutoFit/>
          </a:bodyPr>
          <a:lstStyle/>
          <a:p>
            <a:r>
              <a:rPr lang="en-US" altLang="ja-JP" dirty="0" smtClean="0">
                <a:solidFill>
                  <a:srgbClr val="0000FF"/>
                </a:solidFill>
              </a:rPr>
              <a:t>RT2</a:t>
            </a:r>
            <a:endParaRPr kumimoji="1" lang="ja-JP" altLang="en-US" dirty="0">
              <a:solidFill>
                <a:srgbClr val="0000FF"/>
              </a:solidFill>
            </a:endParaRPr>
          </a:p>
        </p:txBody>
      </p:sp>
      <p:sp>
        <p:nvSpPr>
          <p:cNvPr id="159" name="テキスト ボックス 158"/>
          <p:cNvSpPr txBox="1"/>
          <p:nvPr/>
        </p:nvSpPr>
        <p:spPr>
          <a:xfrm>
            <a:off x="6158103" y="3729504"/>
            <a:ext cx="776923" cy="369332"/>
          </a:xfrm>
          <a:prstGeom prst="rect">
            <a:avLst/>
          </a:prstGeom>
          <a:noFill/>
        </p:spPr>
        <p:txBody>
          <a:bodyPr wrap="square" rtlCol="0">
            <a:spAutoFit/>
          </a:bodyPr>
          <a:lstStyle/>
          <a:p>
            <a:r>
              <a:rPr lang="en-US" altLang="ja-JP" dirty="0" smtClean="0">
                <a:solidFill>
                  <a:srgbClr val="0000FF"/>
                </a:solidFill>
              </a:rPr>
              <a:t>RT3</a:t>
            </a:r>
            <a:endParaRPr kumimoji="1" lang="ja-JP" altLang="en-US" dirty="0">
              <a:solidFill>
                <a:srgbClr val="0000FF"/>
              </a:solidFill>
            </a:endParaRPr>
          </a:p>
        </p:txBody>
      </p:sp>
      <p:sp>
        <p:nvSpPr>
          <p:cNvPr id="160" name="テキスト ボックス 159"/>
          <p:cNvSpPr txBox="1"/>
          <p:nvPr/>
        </p:nvSpPr>
        <p:spPr>
          <a:xfrm>
            <a:off x="8168524" y="3897780"/>
            <a:ext cx="776923" cy="369332"/>
          </a:xfrm>
          <a:prstGeom prst="rect">
            <a:avLst/>
          </a:prstGeom>
          <a:noFill/>
        </p:spPr>
        <p:txBody>
          <a:bodyPr wrap="square" rtlCol="0">
            <a:spAutoFit/>
          </a:bodyPr>
          <a:lstStyle/>
          <a:p>
            <a:r>
              <a:rPr lang="en-US" altLang="ja-JP" dirty="0" smtClean="0">
                <a:solidFill>
                  <a:srgbClr val="0000FF"/>
                </a:solidFill>
              </a:rPr>
              <a:t>RT4</a:t>
            </a:r>
            <a:endParaRPr kumimoji="1" lang="ja-JP" altLang="en-US" dirty="0">
              <a:solidFill>
                <a:srgbClr val="0000FF"/>
              </a:solidFill>
            </a:endParaRPr>
          </a:p>
        </p:txBody>
      </p:sp>
      <p:sp>
        <p:nvSpPr>
          <p:cNvPr id="161" name="テキスト ボックス 160"/>
          <p:cNvSpPr txBox="1"/>
          <p:nvPr/>
        </p:nvSpPr>
        <p:spPr>
          <a:xfrm>
            <a:off x="10701905" y="3417316"/>
            <a:ext cx="776923" cy="369332"/>
          </a:xfrm>
          <a:prstGeom prst="rect">
            <a:avLst/>
          </a:prstGeom>
          <a:noFill/>
        </p:spPr>
        <p:txBody>
          <a:bodyPr wrap="square" rtlCol="0">
            <a:spAutoFit/>
          </a:bodyPr>
          <a:lstStyle/>
          <a:p>
            <a:r>
              <a:rPr lang="en-US" altLang="ja-JP" dirty="0" smtClean="0">
                <a:solidFill>
                  <a:srgbClr val="0000FF"/>
                </a:solidFill>
              </a:rPr>
              <a:t>RT5</a:t>
            </a:r>
            <a:endParaRPr kumimoji="1" lang="ja-JP" altLang="en-US" dirty="0">
              <a:solidFill>
                <a:srgbClr val="0000FF"/>
              </a:solidFill>
            </a:endParaRPr>
          </a:p>
        </p:txBody>
      </p:sp>
      <p:sp>
        <p:nvSpPr>
          <p:cNvPr id="162" name="楕円 161"/>
          <p:cNvSpPr/>
          <p:nvPr/>
        </p:nvSpPr>
        <p:spPr>
          <a:xfrm>
            <a:off x="9802914" y="1540876"/>
            <a:ext cx="2392824" cy="1531622"/>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3" name="テキスト ボックス 162"/>
          <p:cNvSpPr txBox="1"/>
          <p:nvPr/>
        </p:nvSpPr>
        <p:spPr>
          <a:xfrm>
            <a:off x="10216367" y="2367588"/>
            <a:ext cx="1781825" cy="646331"/>
          </a:xfrm>
          <a:prstGeom prst="rect">
            <a:avLst/>
          </a:prstGeom>
          <a:noFill/>
        </p:spPr>
        <p:txBody>
          <a:bodyPr wrap="square" rtlCol="0">
            <a:spAutoFit/>
          </a:bodyPr>
          <a:lstStyle/>
          <a:p>
            <a:pPr algn="ctr"/>
            <a:r>
              <a:rPr kumimoji="1" lang="ja-JP" altLang="en-US" dirty="0" smtClean="0"/>
              <a:t>中継 </a:t>
            </a:r>
            <a:r>
              <a:rPr kumimoji="1" lang="en-US" altLang="ja-JP" dirty="0" smtClean="0"/>
              <a:t>GW </a:t>
            </a:r>
            <a:r>
              <a:rPr kumimoji="1" lang="ja-JP" altLang="en-US" dirty="0" smtClean="0"/>
              <a:t>ノード</a:t>
            </a:r>
            <a:endParaRPr kumimoji="1" lang="en-US" altLang="ja-JP" dirty="0" smtClean="0"/>
          </a:p>
          <a:p>
            <a:pPr algn="ctr"/>
            <a:r>
              <a:rPr lang="en-US" altLang="ja-JP" dirty="0" smtClean="0"/>
              <a:t>(</a:t>
            </a:r>
            <a:r>
              <a:rPr lang="ja-JP" altLang="en-US" dirty="0" smtClean="0"/>
              <a:t>つくば</a:t>
            </a:r>
            <a:r>
              <a:rPr lang="en-US" altLang="ja-JP" dirty="0" smtClean="0"/>
              <a:t>)</a:t>
            </a:r>
            <a:endParaRPr kumimoji="1" lang="ja-JP" altLang="en-US" dirty="0"/>
          </a:p>
        </p:txBody>
      </p:sp>
      <p:pic>
        <p:nvPicPr>
          <p:cNvPr id="164" name="図 163"/>
          <p:cNvPicPr>
            <a:picLocks noChangeAspect="1"/>
          </p:cNvPicPr>
          <p:nvPr/>
        </p:nvPicPr>
        <p:blipFill>
          <a:blip r:embed="rId2"/>
          <a:stretch>
            <a:fillRect/>
          </a:stretch>
        </p:blipFill>
        <p:spPr>
          <a:xfrm>
            <a:off x="10689864" y="1314639"/>
            <a:ext cx="481786" cy="510386"/>
          </a:xfrm>
          <a:prstGeom prst="rect">
            <a:avLst/>
          </a:prstGeom>
        </p:spPr>
      </p:pic>
      <p:pic>
        <p:nvPicPr>
          <p:cNvPr id="165"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158618" y="1821748"/>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6"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158618" y="2106441"/>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7"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635440" y="1829459"/>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8"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635440" y="2114152"/>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9"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078359" y="1829459"/>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0"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078359" y="2114152"/>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1"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514325" y="1863368"/>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2"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514325" y="2148061"/>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73" name="直線コネクタ 172"/>
          <p:cNvCxnSpPr/>
          <p:nvPr/>
        </p:nvCxnSpPr>
        <p:spPr>
          <a:xfrm>
            <a:off x="11052895" y="1710381"/>
            <a:ext cx="73278" cy="286988"/>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sp>
        <p:nvSpPr>
          <p:cNvPr id="174" name="テキスト ボックス 173"/>
          <p:cNvSpPr txBox="1"/>
          <p:nvPr/>
        </p:nvSpPr>
        <p:spPr>
          <a:xfrm>
            <a:off x="11230885" y="1529690"/>
            <a:ext cx="1101666" cy="261610"/>
          </a:xfrm>
          <a:prstGeom prst="rect">
            <a:avLst/>
          </a:prstGeom>
          <a:noFill/>
        </p:spPr>
        <p:txBody>
          <a:bodyPr wrap="square" rtlCol="0">
            <a:spAutoFit/>
          </a:bodyPr>
          <a:lstStyle/>
          <a:p>
            <a:r>
              <a:rPr kumimoji="1" lang="ja-JP" altLang="en-US" sz="1100" b="1" dirty="0" smtClean="0">
                <a:solidFill>
                  <a:srgbClr val="0000FF"/>
                </a:solidFill>
              </a:rPr>
              <a:t>グローバル </a:t>
            </a:r>
            <a:r>
              <a:rPr lang="en-US" altLang="ja-JP" sz="1100" b="1" dirty="0" smtClean="0">
                <a:solidFill>
                  <a:srgbClr val="0000FF"/>
                </a:solidFill>
              </a:rPr>
              <a:t>IP</a:t>
            </a:r>
            <a:endParaRPr kumimoji="1" lang="ja-JP" altLang="en-US" sz="1100" b="1" dirty="0">
              <a:solidFill>
                <a:srgbClr val="0000FF"/>
              </a:solidFill>
            </a:endParaRPr>
          </a:p>
        </p:txBody>
      </p:sp>
      <p:sp>
        <p:nvSpPr>
          <p:cNvPr id="175" name="テキスト ボックス 174"/>
          <p:cNvSpPr txBox="1"/>
          <p:nvPr/>
        </p:nvSpPr>
        <p:spPr>
          <a:xfrm>
            <a:off x="10868582" y="1036481"/>
            <a:ext cx="776923" cy="369332"/>
          </a:xfrm>
          <a:prstGeom prst="rect">
            <a:avLst/>
          </a:prstGeom>
          <a:noFill/>
        </p:spPr>
        <p:txBody>
          <a:bodyPr wrap="square" rtlCol="0">
            <a:spAutoFit/>
          </a:bodyPr>
          <a:lstStyle/>
          <a:p>
            <a:r>
              <a:rPr lang="en-US" altLang="ja-JP" dirty="0" smtClean="0">
                <a:solidFill>
                  <a:srgbClr val="0000FF"/>
                </a:solidFill>
              </a:rPr>
              <a:t>RT6</a:t>
            </a:r>
            <a:endParaRPr kumimoji="1" lang="ja-JP" altLang="en-US" dirty="0">
              <a:solidFill>
                <a:srgbClr val="0000FF"/>
              </a:solidFill>
            </a:endParaRPr>
          </a:p>
        </p:txBody>
      </p:sp>
      <p:cxnSp>
        <p:nvCxnSpPr>
          <p:cNvPr id="176" name="直線コネクタ 175"/>
          <p:cNvCxnSpPr/>
          <p:nvPr/>
        </p:nvCxnSpPr>
        <p:spPr>
          <a:xfrm flipV="1">
            <a:off x="7925380" y="1438079"/>
            <a:ext cx="2776525" cy="455393"/>
          </a:xfrm>
          <a:prstGeom prst="line">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30531424"/>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lang="ja-JP" altLang="en-US" dirty="0"/>
              <a:t>コントローラ用インターネット接続</a:t>
            </a:r>
            <a:r>
              <a:rPr lang="ja-JP" altLang="en-US" dirty="0" smtClean="0"/>
              <a:t>ルータ </a:t>
            </a:r>
            <a:r>
              <a:rPr lang="en-US" altLang="ja-JP" dirty="0" smtClean="0"/>
              <a:t>(RT1, RT2) </a:t>
            </a:r>
            <a:r>
              <a:rPr lang="ja-JP" altLang="en-US" dirty="0" smtClean="0"/>
              <a:t>のセキュリティ設定は、当初、</a:t>
            </a:r>
            <a:r>
              <a:rPr lang="en-US" altLang="ja-JP" dirty="0" smtClean="0"/>
              <a:t>ACL </a:t>
            </a:r>
            <a:r>
              <a:rPr lang="ja-JP" altLang="en-US" dirty="0" smtClean="0"/>
              <a:t>を厳重に設定して必要なポート </a:t>
            </a:r>
            <a:r>
              <a:rPr lang="en-US" altLang="ja-JP" dirty="0" smtClean="0"/>
              <a:t>(TCP 88, 443) </a:t>
            </a:r>
            <a:r>
              <a:rPr lang="ja-JP" altLang="en-US" dirty="0" smtClean="0"/>
              <a:t>のみ通すようにしていた。</a:t>
            </a:r>
          </a:p>
          <a:p>
            <a:r>
              <a:rPr lang="ja-JP" altLang="en-US" dirty="0" smtClean="0"/>
              <a:t>しかし、コントローラサーバー側で不要なサービスを動作させないことで、特に </a:t>
            </a:r>
            <a:r>
              <a:rPr lang="en-US" altLang="ja-JP" dirty="0" smtClean="0"/>
              <a:t>TCP </a:t>
            </a:r>
            <a:r>
              <a:rPr lang="ja-JP" altLang="en-US" dirty="0" smtClean="0"/>
              <a:t>ポートを制限する必要はないということが分かり、現在では </a:t>
            </a:r>
            <a:r>
              <a:rPr lang="en-US" altLang="ja-JP" dirty="0" smtClean="0"/>
              <a:t>RT1, RT2 </a:t>
            </a:r>
            <a:r>
              <a:rPr lang="ja-JP" altLang="en-US" dirty="0" smtClean="0"/>
              <a:t>では何らセキュリティ設定を実施していない。</a:t>
            </a:r>
            <a:r>
              <a:rPr lang="en-US" altLang="ja-JP" dirty="0" smtClean="0"/>
              <a:t>(</a:t>
            </a:r>
            <a:r>
              <a:rPr lang="ja-JP" altLang="en-US" dirty="0" smtClean="0"/>
              <a:t>実験のため実施している時もある。</a:t>
            </a:r>
            <a:r>
              <a:rPr lang="en-US" altLang="ja-JP" dirty="0" smtClean="0"/>
              <a:t>)</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188</a:t>
            </a:fld>
            <a:endParaRPr kumimoji="1" lang="ja-JP" altLang="en-US" dirty="0"/>
          </a:p>
        </p:txBody>
      </p:sp>
      <p:sp>
        <p:nvSpPr>
          <p:cNvPr id="4" name="タイトル 3"/>
          <p:cNvSpPr>
            <a:spLocks noGrp="1"/>
          </p:cNvSpPr>
          <p:nvPr>
            <p:ph type="title"/>
          </p:nvPr>
        </p:nvSpPr>
        <p:spPr/>
        <p:txBody>
          <a:bodyPr>
            <a:noAutofit/>
          </a:bodyPr>
          <a:lstStyle/>
          <a:p>
            <a:r>
              <a:rPr kumimoji="1" lang="en-US" altLang="ja-JP" sz="3200" dirty="0" smtClean="0"/>
              <a:t>10-3.</a:t>
            </a:r>
            <a:r>
              <a:rPr kumimoji="1" lang="ja-JP" altLang="en-US" sz="3200" dirty="0" smtClean="0"/>
              <a:t> コントローラ用インターネット接続ルータのセキュリティ</a:t>
            </a:r>
            <a:endParaRPr kumimoji="1" lang="ja-JP" altLang="en-US" sz="3200" dirty="0"/>
          </a:p>
        </p:txBody>
      </p:sp>
    </p:spTree>
    <p:extLst>
      <p:ext uri="{BB962C8B-B14F-4D97-AF65-F5344CB8AC3E}">
        <p14:creationId xmlns:p14="http://schemas.microsoft.com/office/powerpoint/2010/main" val="3993381368"/>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lang="ja-JP" altLang="en-US" dirty="0" smtClean="0"/>
              <a:t>中継ゲートウェイ用</a:t>
            </a:r>
            <a:r>
              <a:rPr lang="ja-JP" altLang="en-US" dirty="0"/>
              <a:t>インターネット接続</a:t>
            </a:r>
            <a:r>
              <a:rPr lang="ja-JP" altLang="en-US" dirty="0" smtClean="0"/>
              <a:t>ルータ </a:t>
            </a:r>
            <a:r>
              <a:rPr lang="en-US" altLang="ja-JP" dirty="0" smtClean="0"/>
              <a:t>(RT3, RT4, RT5) </a:t>
            </a:r>
            <a:r>
              <a:rPr lang="ja-JP" altLang="en-US" dirty="0" smtClean="0"/>
              <a:t>のセキュリティ設定は、当初、</a:t>
            </a:r>
            <a:r>
              <a:rPr lang="en-US" altLang="ja-JP" dirty="0" smtClean="0"/>
              <a:t>ACL </a:t>
            </a:r>
            <a:r>
              <a:rPr lang="ja-JP" altLang="en-US" dirty="0" smtClean="0"/>
              <a:t>を厳重に設定して外部から必要なポート </a:t>
            </a:r>
            <a:r>
              <a:rPr lang="en-US" altLang="ja-JP" dirty="0" smtClean="0"/>
              <a:t>(TCP 443, TCP 22) </a:t>
            </a:r>
            <a:r>
              <a:rPr lang="ja-JP" altLang="en-US" dirty="0" smtClean="0"/>
              <a:t>のみ通すようにしていた。</a:t>
            </a:r>
          </a:p>
          <a:p>
            <a:r>
              <a:rPr lang="ja-JP" altLang="en-US" dirty="0" smtClean="0"/>
              <a:t>しかし、中継ゲートウェイ側で不要なサービスを動作させないことで、特に </a:t>
            </a:r>
            <a:r>
              <a:rPr lang="en-US" altLang="ja-JP" dirty="0" smtClean="0"/>
              <a:t>TCP </a:t>
            </a:r>
            <a:r>
              <a:rPr lang="ja-JP" altLang="en-US" dirty="0" smtClean="0"/>
              <a:t>ポートを制限する必要はないということが分かり、現在では </a:t>
            </a:r>
            <a:r>
              <a:rPr lang="en-US" altLang="ja-JP" dirty="0" smtClean="0"/>
              <a:t>RT3, RT4, RT5 </a:t>
            </a:r>
            <a:r>
              <a:rPr lang="ja-JP" altLang="en-US" dirty="0" smtClean="0"/>
              <a:t>では何らセキュリティ設定を実施していない。</a:t>
            </a:r>
            <a:r>
              <a:rPr lang="en-US" altLang="ja-JP" dirty="0" smtClean="0"/>
              <a:t>(</a:t>
            </a:r>
            <a:r>
              <a:rPr lang="ja-JP" altLang="en-US" dirty="0" smtClean="0"/>
              <a:t>実験のため実施している時もある。</a:t>
            </a:r>
            <a:r>
              <a:rPr lang="en-US" altLang="ja-JP" dirty="0" smtClean="0"/>
              <a:t>)</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189</a:t>
            </a:fld>
            <a:endParaRPr kumimoji="1" lang="ja-JP" altLang="en-US" dirty="0"/>
          </a:p>
        </p:txBody>
      </p:sp>
      <p:sp>
        <p:nvSpPr>
          <p:cNvPr id="4" name="タイトル 3"/>
          <p:cNvSpPr>
            <a:spLocks noGrp="1"/>
          </p:cNvSpPr>
          <p:nvPr>
            <p:ph type="title"/>
          </p:nvPr>
        </p:nvSpPr>
        <p:spPr/>
        <p:txBody>
          <a:bodyPr>
            <a:noAutofit/>
          </a:bodyPr>
          <a:lstStyle/>
          <a:p>
            <a:r>
              <a:rPr kumimoji="1" lang="en-US" altLang="ja-JP" sz="3200" dirty="0" smtClean="0"/>
              <a:t>10-4.</a:t>
            </a:r>
            <a:r>
              <a:rPr kumimoji="1" lang="ja-JP" altLang="en-US" sz="3200" dirty="0" smtClean="0"/>
              <a:t> 中継ゲートウェイ用インターネット接続ルータのセキュリティ</a:t>
            </a:r>
            <a:endParaRPr kumimoji="1" lang="ja-JP" altLang="en-US" sz="3200" dirty="0"/>
          </a:p>
        </p:txBody>
      </p:sp>
    </p:spTree>
    <p:extLst>
      <p:ext uri="{BB962C8B-B14F-4D97-AF65-F5344CB8AC3E}">
        <p14:creationId xmlns:p14="http://schemas.microsoft.com/office/powerpoint/2010/main" val="33081092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a:bodyPr>
          <a:lstStyle/>
          <a:p>
            <a:r>
              <a:rPr kumimoji="1" lang="ja-JP" altLang="en-US" sz="1800" dirty="0" smtClean="0"/>
              <a:t>基本的事項 </a:t>
            </a:r>
            <a:r>
              <a:rPr kumimoji="1" lang="en-US" altLang="ja-JP" sz="1800" dirty="0" smtClean="0"/>
              <a:t>(</a:t>
            </a:r>
            <a:r>
              <a:rPr kumimoji="1" lang="ja-JP" altLang="en-US" sz="1800" dirty="0" smtClean="0"/>
              <a:t>共通</a:t>
            </a:r>
            <a:r>
              <a:rPr kumimoji="1" lang="en-US" altLang="ja-JP" sz="1800" dirty="0" smtClean="0"/>
              <a:t>)</a:t>
            </a:r>
          </a:p>
          <a:p>
            <a:pPr lvl="1"/>
            <a:r>
              <a:rPr kumimoji="1" lang="ja-JP" altLang="en-US" sz="1400" dirty="0" smtClean="0"/>
              <a:t>コントローラおよび中継ゲートウェイには、インターネットから疎通可能なグローバル </a:t>
            </a:r>
            <a:r>
              <a:rPr kumimoji="1" lang="en-US" altLang="ja-JP" sz="1400" dirty="0" smtClean="0"/>
              <a:t>IPv4 </a:t>
            </a:r>
            <a:r>
              <a:rPr kumimoji="1" lang="ja-JP" altLang="en-US" sz="1400" dirty="0" smtClean="0"/>
              <a:t>アドレスを割当てる必要がある。</a:t>
            </a:r>
            <a:endParaRPr kumimoji="1" lang="en-US" altLang="ja-JP" sz="1400" dirty="0" smtClean="0"/>
          </a:p>
          <a:p>
            <a:pPr lvl="1"/>
            <a:r>
              <a:rPr kumimoji="1" lang="ja-JP" altLang="en-US" sz="1400" dirty="0" smtClean="0"/>
              <a:t>コントローラおよび中継ゲートウェイの各ホストにグローバル </a:t>
            </a:r>
            <a:r>
              <a:rPr kumimoji="1" lang="en-US" altLang="ja-JP" sz="1400" dirty="0" smtClean="0"/>
              <a:t>IPv4 </a:t>
            </a:r>
            <a:r>
              <a:rPr kumimoji="1" lang="ja-JP" altLang="en-US" sz="1400" dirty="0" smtClean="0"/>
              <a:t>アドレスを割当てた後は、当該ホスト以外のインターネットグローバル </a:t>
            </a:r>
            <a:r>
              <a:rPr kumimoji="1" lang="en-US" altLang="ja-JP" sz="1400" dirty="0" smtClean="0"/>
              <a:t>IPv4 </a:t>
            </a:r>
            <a:r>
              <a:rPr kumimoji="1" lang="ja-JP" altLang="en-US" sz="1400" dirty="0" smtClean="0"/>
              <a:t>アドレスが割当てられた任意の送信元ホストからの、その送信元ホストの </a:t>
            </a:r>
            <a:r>
              <a:rPr kumimoji="1" lang="en-US" altLang="ja-JP" sz="1400" dirty="0" smtClean="0"/>
              <a:t>IPv4 </a:t>
            </a:r>
            <a:r>
              <a:rPr kumimoji="1" lang="ja-JP" altLang="en-US" sz="1400" dirty="0" smtClean="0"/>
              <a:t>アドレスをソースアドレス、当該対象ホストに割当てたグローバル  </a:t>
            </a:r>
            <a:r>
              <a:rPr kumimoji="1" lang="en-US" altLang="ja-JP" sz="1400" dirty="0" smtClean="0"/>
              <a:t>IPv4 </a:t>
            </a:r>
            <a:r>
              <a:rPr kumimoji="1" lang="ja-JP" altLang="en-US" sz="1400" dirty="0" smtClean="0"/>
              <a:t>アドレスを宛先アドレスとした </a:t>
            </a:r>
            <a:r>
              <a:rPr kumimoji="1" lang="en-US" altLang="ja-JP" sz="1400" dirty="0" smtClean="0"/>
              <a:t>IP </a:t>
            </a:r>
            <a:r>
              <a:rPr kumimoji="1" lang="ja-JP" altLang="en-US" sz="1400" dirty="0" smtClean="0"/>
              <a:t>パケットが到達する必要がある。</a:t>
            </a:r>
            <a:endParaRPr kumimoji="1" lang="en-US" altLang="ja-JP" sz="1400" dirty="0" smtClean="0"/>
          </a:p>
          <a:p>
            <a:pPr lvl="1"/>
            <a:r>
              <a:rPr kumimoji="1" lang="ja-JP" altLang="en-US" sz="1400" dirty="0" smtClean="0"/>
              <a:t>サービス運用者の判断でセキュリティを維持したい場合にファイアウォール等を設置することは許容されるが、一般的な </a:t>
            </a:r>
            <a:r>
              <a:rPr kumimoji="1" lang="en-US" altLang="ja-JP" sz="1400" dirty="0" smtClean="0"/>
              <a:t>IP </a:t>
            </a:r>
            <a:r>
              <a:rPr kumimoji="1" lang="ja-JP" altLang="en-US" sz="1400" dirty="0" smtClean="0"/>
              <a:t>または </a:t>
            </a:r>
            <a:r>
              <a:rPr kumimoji="1" lang="en-US" altLang="ja-JP" sz="1400" dirty="0" smtClean="0"/>
              <a:t>TCP </a:t>
            </a:r>
            <a:r>
              <a:rPr kumimoji="1" lang="ja-JP" altLang="en-US" sz="1400" dirty="0" smtClean="0"/>
              <a:t>レイヤでのパケットフィルタ以外の特殊なファイアウォール </a:t>
            </a:r>
            <a:r>
              <a:rPr kumimoji="1" lang="en-US" altLang="ja-JP" sz="1400" dirty="0" smtClean="0"/>
              <a:t>(</a:t>
            </a:r>
            <a:r>
              <a:rPr kumimoji="1" lang="ja-JP" altLang="en-US" sz="1400" dirty="0" smtClean="0"/>
              <a:t>通信の内容を書換えるもの、通信の内容を見て検閲をするもの、通信の振る舞いを勝手に推測して動作を決めるもの</a:t>
            </a:r>
            <a:r>
              <a:rPr kumimoji="1" lang="en-US" altLang="ja-JP" sz="1400" dirty="0" smtClean="0"/>
              <a:t>) </a:t>
            </a:r>
            <a:r>
              <a:rPr kumimoji="1" lang="ja-JP" altLang="en-US" sz="1400" dirty="0" smtClean="0"/>
              <a:t>の設置は推奨しない。そのような特殊なファイアウォールを設置することにセキュリティ上の利点はないし、逆にセキュリティ </a:t>
            </a:r>
            <a:r>
              <a:rPr kumimoji="1" lang="en-US" altLang="ja-JP" sz="1400" dirty="0" smtClean="0"/>
              <a:t>(</a:t>
            </a:r>
            <a:r>
              <a:rPr kumimoji="1" lang="ja-JP" altLang="en-US" sz="1400" dirty="0" smtClean="0"/>
              <a:t>特に可用性</a:t>
            </a:r>
            <a:r>
              <a:rPr kumimoji="1" lang="en-US" altLang="ja-JP" sz="1400" dirty="0" smtClean="0"/>
              <a:t>) </a:t>
            </a:r>
            <a:r>
              <a:rPr kumimoji="1" lang="ja-JP" altLang="en-US" sz="1400" dirty="0" smtClean="0"/>
              <a:t>が低下する可能性があるためである。</a:t>
            </a:r>
            <a:endParaRPr kumimoji="1" lang="en-US" altLang="ja-JP" sz="1400" dirty="0" smtClean="0"/>
          </a:p>
          <a:p>
            <a:r>
              <a:rPr kumimoji="1" lang="ja-JP" altLang="en-US" sz="1800" dirty="0" smtClean="0"/>
              <a:t>コントローラとインターネットとの間の疎通要件</a:t>
            </a:r>
          </a:p>
          <a:p>
            <a:pPr lvl="1"/>
            <a:r>
              <a:rPr kumimoji="1" lang="ja-JP" altLang="en-US" sz="1400" dirty="0" smtClean="0"/>
              <a:t>コントローラは、インターネット上の任意のホストから、少なくとも、</a:t>
            </a:r>
            <a:r>
              <a:rPr kumimoji="1" lang="en-US" altLang="ja-JP" sz="1400" dirty="0" smtClean="0"/>
              <a:t>TCP 443 </a:t>
            </a:r>
            <a:r>
              <a:rPr kumimoji="1" lang="ja-JP" altLang="en-US" sz="1400" dirty="0" smtClean="0"/>
              <a:t>および </a:t>
            </a:r>
            <a:r>
              <a:rPr kumimoji="1" lang="en-US" altLang="ja-JP" sz="1400" dirty="0" smtClean="0"/>
              <a:t>TCP 88 </a:t>
            </a:r>
            <a:r>
              <a:rPr kumimoji="1" lang="ja-JP" altLang="en-US" sz="1400" dirty="0" smtClean="0"/>
              <a:t>宛の通信を受けることができる必要がある。</a:t>
            </a:r>
            <a:endParaRPr kumimoji="1" lang="en-US" altLang="ja-JP" sz="1400" dirty="0" smtClean="0"/>
          </a:p>
          <a:p>
            <a:pPr lvl="1"/>
            <a:r>
              <a:rPr kumimoji="1" lang="ja-JP" altLang="en-US" sz="1400" dirty="0" smtClean="0"/>
              <a:t>コントローラは、インターネット上の任意の </a:t>
            </a:r>
            <a:r>
              <a:rPr kumimoji="1" lang="en-US" altLang="ja-JP" sz="1400" dirty="0" smtClean="0"/>
              <a:t>HTTP</a:t>
            </a:r>
            <a:r>
              <a:rPr kumimoji="1" lang="ja-JP" altLang="en-US" sz="1400" dirty="0" smtClean="0"/>
              <a:t> および</a:t>
            </a:r>
            <a:r>
              <a:rPr kumimoji="1" lang="en-US" altLang="ja-JP" sz="1400" dirty="0" smtClean="0"/>
              <a:t> HTTPS</a:t>
            </a:r>
            <a:r>
              <a:rPr kumimoji="1" lang="ja-JP" altLang="en-US" sz="1400" dirty="0" smtClean="0"/>
              <a:t> サーバー宛にアクセスできる必要がある。</a:t>
            </a:r>
            <a:endParaRPr kumimoji="1" lang="en-US" altLang="ja-JP" sz="1400" dirty="0" smtClean="0"/>
          </a:p>
          <a:p>
            <a:r>
              <a:rPr kumimoji="1" lang="ja-JP" altLang="en-US" sz="1800" dirty="0" smtClean="0"/>
              <a:t>中継ゲートウェイとインターネットの間の疎通要件</a:t>
            </a:r>
            <a:endParaRPr kumimoji="1" lang="en-US" altLang="ja-JP" sz="1800" dirty="0" smtClean="0"/>
          </a:p>
          <a:p>
            <a:pPr lvl="1"/>
            <a:r>
              <a:rPr kumimoji="1" lang="ja-JP" altLang="en-US" sz="1400" dirty="0" smtClean="0"/>
              <a:t>中継ゲートウェイは、インターネット上の任意のホストから、少なくとも、</a:t>
            </a:r>
            <a:r>
              <a:rPr kumimoji="1" lang="en-US" altLang="ja-JP" sz="1400" dirty="0" smtClean="0"/>
              <a:t>TCP 443 </a:t>
            </a:r>
            <a:r>
              <a:rPr kumimoji="1" lang="ja-JP" altLang="en-US" sz="1400" dirty="0" smtClean="0"/>
              <a:t>宛の通信を受けることができる必要がある。</a:t>
            </a:r>
          </a:p>
          <a:p>
            <a:pPr lvl="1"/>
            <a:r>
              <a:rPr lang="ja-JP" altLang="en-US" sz="1400" dirty="0"/>
              <a:t>中継ゲートウェイ</a:t>
            </a:r>
            <a:r>
              <a:rPr kumimoji="1" lang="ja-JP" altLang="en-US" sz="1400" dirty="0" smtClean="0"/>
              <a:t>は、インターネット上の任意の </a:t>
            </a:r>
            <a:r>
              <a:rPr kumimoji="1" lang="en-US" altLang="ja-JP" sz="1400" dirty="0" smtClean="0"/>
              <a:t>HTTP </a:t>
            </a:r>
            <a:r>
              <a:rPr kumimoji="1" lang="ja-JP" altLang="en-US" sz="1400" dirty="0" smtClean="0"/>
              <a:t>および </a:t>
            </a:r>
            <a:r>
              <a:rPr kumimoji="1" lang="en-US" altLang="ja-JP" sz="1400" dirty="0" smtClean="0"/>
              <a:t>HTTPS </a:t>
            </a:r>
            <a:r>
              <a:rPr kumimoji="1" lang="ja-JP" altLang="en-US" sz="1400" dirty="0" smtClean="0"/>
              <a:t>サーバー</a:t>
            </a:r>
            <a:r>
              <a:rPr lang="ja-JP" altLang="en-US" sz="1400" dirty="0"/>
              <a:t>宛にアクセスできる必要がある</a:t>
            </a:r>
            <a:r>
              <a:rPr lang="ja-JP" altLang="en-US" sz="1400" dirty="0" smtClean="0"/>
              <a:t>。</a:t>
            </a:r>
            <a:endParaRPr lang="en-US" altLang="ja-JP" sz="1400" dirty="0" smtClean="0"/>
          </a:p>
          <a:p>
            <a:pPr lvl="1"/>
            <a:r>
              <a:rPr lang="ja-JP" altLang="en-US" sz="1400" dirty="0"/>
              <a:t>中継ゲートウェイ</a:t>
            </a:r>
            <a:r>
              <a:rPr kumimoji="1" lang="ja-JP" altLang="en-US" sz="1400" dirty="0" smtClean="0"/>
              <a:t>は</a:t>
            </a:r>
            <a:r>
              <a:rPr kumimoji="1" lang="ja-JP" altLang="en-US" sz="1400" dirty="0" smtClean="0"/>
              <a:t>、コントローラの </a:t>
            </a:r>
            <a:r>
              <a:rPr kumimoji="1" lang="en-US" altLang="ja-JP" sz="1400" dirty="0" smtClean="0"/>
              <a:t>TCP 88 </a:t>
            </a:r>
            <a:r>
              <a:rPr kumimoji="1" lang="ja-JP" altLang="en-US" sz="1400" dirty="0" smtClean="0"/>
              <a:t>宛にアクセスできる必要がある。</a:t>
            </a:r>
            <a:endParaRPr kumimoji="1" lang="ja-JP" altLang="en-US" sz="14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19</a:t>
            </a:fld>
            <a:endParaRPr kumimoji="1" lang="ja-JP" altLang="en-US" dirty="0"/>
          </a:p>
        </p:txBody>
      </p:sp>
      <p:sp>
        <p:nvSpPr>
          <p:cNvPr id="4" name="タイトル 3"/>
          <p:cNvSpPr>
            <a:spLocks noGrp="1"/>
          </p:cNvSpPr>
          <p:nvPr>
            <p:ph type="title"/>
          </p:nvPr>
        </p:nvSpPr>
        <p:spPr/>
        <p:txBody>
          <a:bodyPr>
            <a:noAutofit/>
          </a:bodyPr>
          <a:lstStyle/>
          <a:p>
            <a:r>
              <a:rPr kumimoji="1" lang="en-US" altLang="ja-JP" sz="3200" dirty="0" smtClean="0"/>
              <a:t>2-3. </a:t>
            </a:r>
            <a:r>
              <a:rPr kumimoji="1" lang="ja-JP" altLang="en-US" sz="3200" dirty="0" smtClean="0"/>
              <a:t>コントローラおよび中継ゲートウェイのインターネット接続</a:t>
            </a:r>
            <a:endParaRPr kumimoji="1" lang="ja-JP" altLang="en-US" sz="3200" dirty="0"/>
          </a:p>
        </p:txBody>
      </p:sp>
    </p:spTree>
    <p:extLst>
      <p:ext uri="{BB962C8B-B14F-4D97-AF65-F5344CB8AC3E}">
        <p14:creationId xmlns:p14="http://schemas.microsoft.com/office/powerpoint/2010/main" val="2443874102"/>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2"/>
            <a:ext cx="11545223" cy="3932542"/>
          </a:xfrm>
        </p:spPr>
        <p:txBody>
          <a:bodyPr>
            <a:normAutofit fontScale="92500" lnSpcReduction="20000"/>
          </a:bodyPr>
          <a:lstStyle/>
          <a:p>
            <a:r>
              <a:rPr kumimoji="1" lang="ja-JP" altLang="en-US" sz="2000" dirty="0" smtClean="0"/>
              <a:t>コントローラ </a:t>
            </a:r>
            <a:r>
              <a:rPr kumimoji="1" lang="en-US" altLang="ja-JP" sz="2000" dirty="0" smtClean="0"/>
              <a:t>1, </a:t>
            </a:r>
            <a:r>
              <a:rPr kumimoji="1" lang="ja-JP" altLang="en-US" sz="2000" dirty="0" smtClean="0"/>
              <a:t>コントローラ </a:t>
            </a:r>
            <a:r>
              <a:rPr kumimoji="1" lang="en-US" altLang="ja-JP" sz="2000" dirty="0" smtClean="0"/>
              <a:t>2 </a:t>
            </a:r>
            <a:r>
              <a:rPr kumimoji="1" lang="ja-JP" altLang="en-US" sz="2000" dirty="0" smtClean="0"/>
              <a:t>のハードウェアは、同じ機種・パーツである。</a:t>
            </a:r>
            <a:endParaRPr kumimoji="1" lang="en-US" altLang="ja-JP" sz="2000" dirty="0" smtClean="0"/>
          </a:p>
          <a:p>
            <a:pPr lvl="1"/>
            <a:r>
              <a:rPr lang="ja-JP" altLang="en-US" sz="1800" dirty="0" smtClean="0"/>
              <a:t>本体</a:t>
            </a:r>
            <a:r>
              <a:rPr lang="en-US" altLang="ja-JP" sz="1800" dirty="0" smtClean="0"/>
              <a:t>: </a:t>
            </a:r>
            <a:r>
              <a:rPr lang="pt-BR" altLang="ja-JP" sz="1800" dirty="0" smtClean="0"/>
              <a:t>Fujitsu </a:t>
            </a:r>
            <a:r>
              <a:rPr lang="pt-BR" altLang="ja-JP" sz="1800" dirty="0"/>
              <a:t>TX1310 </a:t>
            </a:r>
            <a:r>
              <a:rPr lang="pt-BR" altLang="ja-JP" sz="1800" dirty="0" smtClean="0"/>
              <a:t>M1 (Yahoo! </a:t>
            </a:r>
            <a:r>
              <a:rPr lang="ja-JP" altLang="en-US" sz="1800" dirty="0" smtClean="0"/>
              <a:t>オークションで </a:t>
            </a:r>
            <a:r>
              <a:rPr lang="en-US" altLang="ja-JP" sz="1800" dirty="0" smtClean="0"/>
              <a:t>3000 </a:t>
            </a:r>
            <a:r>
              <a:rPr lang="ja-JP" altLang="en-US" sz="1800" dirty="0" smtClean="0"/>
              <a:t>円で購入した中古</a:t>
            </a:r>
            <a:r>
              <a:rPr lang="en-US" altLang="ja-JP" sz="1800" dirty="0" smtClean="0"/>
              <a:t>)</a:t>
            </a:r>
            <a:endParaRPr lang="pt-BR" altLang="ja-JP" sz="1800" dirty="0"/>
          </a:p>
          <a:p>
            <a:pPr lvl="1"/>
            <a:r>
              <a:rPr lang="pt-BR" altLang="ja-JP" sz="1800" dirty="0"/>
              <a:t>CPU: Intel(R) Xeon(R) CPU E3-1226 v3 @ 3.30GHz (eBay </a:t>
            </a:r>
            <a:r>
              <a:rPr lang="ja-JP" altLang="en-US" sz="1800" dirty="0"/>
              <a:t>で </a:t>
            </a:r>
            <a:r>
              <a:rPr lang="en-US" altLang="ja-JP" sz="1800" dirty="0"/>
              <a:t>1 </a:t>
            </a:r>
            <a:r>
              <a:rPr lang="ja-JP" altLang="en-US" sz="1800" dirty="0"/>
              <a:t>万円で購入した中古</a:t>
            </a:r>
            <a:r>
              <a:rPr lang="en-US" altLang="ja-JP" sz="1800" dirty="0"/>
              <a:t>) </a:t>
            </a:r>
            <a:endParaRPr lang="en-US" altLang="ja-JP" sz="1800" dirty="0" smtClean="0"/>
          </a:p>
          <a:p>
            <a:pPr lvl="1"/>
            <a:r>
              <a:rPr lang="pt-BR" altLang="ja-JP" sz="1800" dirty="0" smtClean="0"/>
              <a:t>RAM: 32GB (</a:t>
            </a:r>
            <a:r>
              <a:rPr lang="ja-JP" altLang="en-US" sz="1800" dirty="0" smtClean="0"/>
              <a:t>本来 </a:t>
            </a:r>
            <a:r>
              <a:rPr lang="en-US" altLang="ja-JP" sz="1800" dirty="0" smtClean="0"/>
              <a:t>ECC </a:t>
            </a:r>
            <a:r>
              <a:rPr lang="ja-JP" altLang="en-US" sz="1800" dirty="0" smtClean="0"/>
              <a:t>メモリが必要であるが、</a:t>
            </a:r>
            <a:r>
              <a:rPr lang="en-US" altLang="ja-JP" sz="1800" dirty="0" smtClean="0"/>
              <a:t>Non-ECC </a:t>
            </a:r>
            <a:r>
              <a:rPr lang="ja-JP" altLang="en-US" sz="1800" dirty="0" smtClean="0"/>
              <a:t>メモリを </a:t>
            </a:r>
            <a:r>
              <a:rPr lang="en-US" altLang="ja-JP" sz="1800" dirty="0" smtClean="0"/>
              <a:t>Amazon </a:t>
            </a:r>
            <a:r>
              <a:rPr lang="ja-JP" altLang="en-US" sz="1800" dirty="0" smtClean="0"/>
              <a:t>で半額で見つけたので、</a:t>
            </a:r>
            <a:r>
              <a:rPr lang="en-US" altLang="ja-JP" sz="1800" dirty="0" smtClean="0"/>
              <a:t>Non-ECC </a:t>
            </a:r>
            <a:r>
              <a:rPr lang="ja-JP" altLang="en-US" sz="1800" dirty="0" smtClean="0"/>
              <a:t>メモリを利用中</a:t>
            </a:r>
            <a:r>
              <a:rPr lang="en-US" altLang="ja-JP" sz="1800" dirty="0" smtClean="0"/>
              <a:t>)</a:t>
            </a:r>
            <a:endParaRPr lang="pt-BR" altLang="ja-JP" sz="1800" dirty="0" smtClean="0"/>
          </a:p>
          <a:p>
            <a:pPr lvl="1"/>
            <a:r>
              <a:rPr kumimoji="1" lang="pt-BR" altLang="ja-JP" sz="1800" dirty="0" smtClean="0"/>
              <a:t>SSD 512GB x 1 </a:t>
            </a:r>
            <a:r>
              <a:rPr kumimoji="1" lang="ja-JP" altLang="en-US" sz="1800" dirty="0" smtClean="0"/>
              <a:t>枚 </a:t>
            </a:r>
            <a:r>
              <a:rPr kumimoji="1" lang="en-US" altLang="ja-JP" sz="1800" dirty="0" smtClean="0"/>
              <a:t>(Samsung </a:t>
            </a:r>
            <a:r>
              <a:rPr kumimoji="1" lang="ja-JP" altLang="en-US" sz="1800" dirty="0" smtClean="0"/>
              <a:t>の一番安価なコンシューマ向けのもの</a:t>
            </a:r>
            <a:r>
              <a:rPr lang="en-US" altLang="ja-JP" sz="1800" dirty="0"/>
              <a:t>)</a:t>
            </a:r>
            <a:endParaRPr kumimoji="1" lang="en-US" altLang="ja-JP" sz="1800" dirty="0" smtClean="0"/>
          </a:p>
          <a:p>
            <a:pPr lvl="1"/>
            <a:r>
              <a:rPr kumimoji="1" lang="ja-JP" altLang="en-US" sz="1800" dirty="0" smtClean="0"/>
              <a:t>オンボード </a:t>
            </a:r>
            <a:r>
              <a:rPr kumimoji="1" lang="en-US" altLang="ja-JP" sz="1800" dirty="0" smtClean="0"/>
              <a:t>NIC </a:t>
            </a:r>
            <a:r>
              <a:rPr kumimoji="1" lang="ja-JP" altLang="en-US" sz="1800" dirty="0" smtClean="0"/>
              <a:t>が </a:t>
            </a:r>
            <a:r>
              <a:rPr kumimoji="1" lang="en-US" altLang="ja-JP" sz="1800" dirty="0" smtClean="0"/>
              <a:t>2 </a:t>
            </a:r>
            <a:r>
              <a:rPr kumimoji="1" lang="ja-JP" altLang="en-US" sz="1800" dirty="0" smtClean="0"/>
              <a:t>枚あり、</a:t>
            </a:r>
            <a:r>
              <a:rPr kumimoji="1" lang="en-US" altLang="ja-JP" sz="1800" dirty="0" smtClean="0"/>
              <a:t>1 </a:t>
            </a:r>
            <a:r>
              <a:rPr kumimoji="1" lang="ja-JP" altLang="en-US" sz="1800" dirty="0" smtClean="0"/>
              <a:t>枚をグローバル側、もう</a:t>
            </a:r>
            <a:r>
              <a:rPr lang="en-US" altLang="ja-JP" sz="1800" dirty="0"/>
              <a:t> </a:t>
            </a:r>
            <a:r>
              <a:rPr lang="en-US" altLang="ja-JP" sz="1800" dirty="0" smtClean="0"/>
              <a:t>1</a:t>
            </a:r>
            <a:r>
              <a:rPr lang="ja-JP" altLang="en-US" sz="1800" dirty="0" smtClean="0"/>
              <a:t> 枚を </a:t>
            </a:r>
            <a:r>
              <a:rPr lang="en-US" altLang="ja-JP" sz="1800" dirty="0" smtClean="0"/>
              <a:t>DB </a:t>
            </a:r>
            <a:r>
              <a:rPr lang="ja-JP" altLang="en-US" sz="1800" dirty="0" smtClean="0"/>
              <a:t>との接続用プライベート側としている。</a:t>
            </a:r>
            <a:endParaRPr kumimoji="1" lang="en-US" altLang="ja-JP" sz="1800" dirty="0" smtClean="0"/>
          </a:p>
          <a:p>
            <a:r>
              <a:rPr kumimoji="1" lang="en-US" altLang="ja-JP" sz="2000" dirty="0" smtClean="0"/>
              <a:t>OS </a:t>
            </a:r>
            <a:r>
              <a:rPr kumimoji="1" lang="ja-JP" altLang="en-US" sz="2000" dirty="0" smtClean="0"/>
              <a:t>は、</a:t>
            </a:r>
            <a:r>
              <a:rPr kumimoji="1" lang="en-US" altLang="ja-JP" sz="2000" dirty="0" smtClean="0"/>
              <a:t>Linux (Ubuntu 20.04) </a:t>
            </a:r>
            <a:r>
              <a:rPr kumimoji="1" lang="ja-JP" altLang="en-US" sz="2000" dirty="0" smtClean="0"/>
              <a:t>である。</a:t>
            </a:r>
            <a:endParaRPr kumimoji="1" lang="en-US" altLang="ja-JP" sz="2000" dirty="0" smtClean="0"/>
          </a:p>
          <a:p>
            <a:r>
              <a:rPr kumimoji="1" lang="ja-JP" altLang="en-US" sz="2000" dirty="0" smtClean="0"/>
              <a:t>動作させている通信が発生するサービスは、</a:t>
            </a:r>
            <a:r>
              <a:rPr kumimoji="1" lang="en-US" altLang="ja-JP" sz="2000" dirty="0" smtClean="0"/>
              <a:t>SSH </a:t>
            </a:r>
            <a:r>
              <a:rPr kumimoji="1" lang="ja-JP" altLang="en-US" sz="2000" dirty="0" smtClean="0"/>
              <a:t>サーバーと、シン・テレワークシステム コントローラと、</a:t>
            </a:r>
            <a:r>
              <a:rPr kumimoji="1" lang="en-US" altLang="ja-JP" sz="2000" dirty="0" err="1" smtClean="0"/>
              <a:t>ntpd</a:t>
            </a:r>
            <a:r>
              <a:rPr kumimoji="1" lang="en-US" altLang="ja-JP" sz="2000" dirty="0" smtClean="0"/>
              <a:t> </a:t>
            </a:r>
            <a:r>
              <a:rPr kumimoji="1" lang="ja-JP" altLang="en-US" sz="2000" dirty="0" smtClean="0"/>
              <a:t>と、</a:t>
            </a:r>
            <a:r>
              <a:rPr lang="en-US" altLang="ja-JP" sz="2000" dirty="0" err="1" smtClean="0"/>
              <a:t>snmpd</a:t>
            </a:r>
            <a:r>
              <a:rPr kumimoji="1" lang="en-US" altLang="ja-JP" sz="2000" dirty="0" smtClean="0"/>
              <a:t> </a:t>
            </a:r>
            <a:r>
              <a:rPr kumimoji="1" lang="ja-JP" altLang="en-US" sz="2000" dirty="0" smtClean="0"/>
              <a:t>の </a:t>
            </a:r>
            <a:r>
              <a:rPr kumimoji="1" lang="en-US" altLang="ja-JP" sz="2000" dirty="0" smtClean="0"/>
              <a:t>4 </a:t>
            </a:r>
            <a:r>
              <a:rPr kumimoji="1" lang="ja-JP" altLang="en-US" sz="2000" dirty="0" smtClean="0"/>
              <a:t>つである。このうち、インターネットからアクセスできるのはシン・テレワークシステムのコントローラのみである。</a:t>
            </a:r>
            <a:endParaRPr kumimoji="1" lang="en-US" altLang="ja-JP" sz="2000" dirty="0" smtClean="0"/>
          </a:p>
          <a:p>
            <a:r>
              <a:rPr kumimoji="1" lang="ja-JP" altLang="en-US" sz="2000" dirty="0" smtClean="0"/>
              <a:t>なお、時々デバッグのために、</a:t>
            </a:r>
            <a:r>
              <a:rPr kumimoji="1" lang="en-US" altLang="ja-JP" sz="2000" dirty="0" smtClean="0"/>
              <a:t>SAMBA </a:t>
            </a:r>
            <a:r>
              <a:rPr kumimoji="1" lang="ja-JP" altLang="en-US" sz="2000" dirty="0" smtClean="0"/>
              <a:t>を起動することがある。</a:t>
            </a:r>
            <a:r>
              <a:rPr kumimoji="1" lang="en-US" altLang="ja-JP" sz="2000" dirty="0" smtClean="0"/>
              <a:t>(</a:t>
            </a:r>
            <a:r>
              <a:rPr kumimoji="1" lang="ja-JP" altLang="en-US" sz="2000" dirty="0" smtClean="0"/>
              <a:t>シン・テレワークシステムとは無関係である。</a:t>
            </a:r>
            <a:r>
              <a:rPr kumimoji="1" lang="en-US" altLang="ja-JP" sz="2000" dirty="0" smtClean="0"/>
              <a:t>)</a:t>
            </a:r>
          </a:p>
          <a:p>
            <a:r>
              <a:rPr lang="en-US" altLang="ja-JP" sz="2000" dirty="0" smtClean="0"/>
              <a:t>SSH </a:t>
            </a:r>
            <a:r>
              <a:rPr lang="ja-JP" altLang="en-US" sz="2000" dirty="0" smtClean="0"/>
              <a:t>によるメンテナンスや、</a:t>
            </a:r>
            <a:r>
              <a:rPr lang="en-US" altLang="ja-JP" sz="2000" dirty="0" smtClean="0"/>
              <a:t>SNMP </a:t>
            </a:r>
            <a:r>
              <a:rPr lang="ja-JP" altLang="en-US" sz="2000" dirty="0" smtClean="0"/>
              <a:t>によるトラフィック状態等の取得は、プライベート </a:t>
            </a:r>
            <a:r>
              <a:rPr lang="en-US" altLang="ja-JP" sz="2000" dirty="0" smtClean="0"/>
              <a:t>IP </a:t>
            </a:r>
            <a:r>
              <a:rPr lang="ja-JP" altLang="en-US" sz="2000" dirty="0" smtClean="0"/>
              <a:t>を用いている。</a:t>
            </a:r>
            <a:endParaRPr lang="en-US" altLang="ja-JP" sz="2000" dirty="0" smtClean="0"/>
          </a:p>
          <a:p>
            <a:r>
              <a:rPr lang="ja-JP" altLang="en-US" sz="2000" dirty="0" smtClean="0"/>
              <a:t>バックアップは、一切取得していない。</a:t>
            </a:r>
            <a:endParaRPr lang="en-US" altLang="ja-JP" sz="2000" dirty="0" smtClean="0"/>
          </a:p>
          <a:p>
            <a:r>
              <a:rPr lang="en-US" altLang="ja-JP" sz="2000" dirty="0" err="1"/>
              <a:t>iptables</a:t>
            </a:r>
            <a:r>
              <a:rPr lang="en-US" altLang="ja-JP" sz="2000" dirty="0"/>
              <a:t> </a:t>
            </a:r>
            <a:r>
              <a:rPr lang="ja-JP" altLang="en-US" sz="2000" dirty="0"/>
              <a:t>の設定は、以下のように実施している</a:t>
            </a:r>
            <a:r>
              <a:rPr lang="ja-JP" altLang="en-US" sz="2000" dirty="0" smtClean="0"/>
              <a:t>。</a:t>
            </a:r>
            <a:endParaRPr lang="en-US" altLang="ja-JP"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190</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600" dirty="0" smtClean="0"/>
              <a:t>10-5. </a:t>
            </a:r>
            <a:r>
              <a:rPr kumimoji="1" lang="ja-JP" altLang="en-US" sz="3600" dirty="0" smtClean="0"/>
              <a:t>コントローラ </a:t>
            </a:r>
            <a:r>
              <a:rPr kumimoji="1" lang="en-US" altLang="ja-JP" sz="3600" dirty="0" smtClean="0"/>
              <a:t>1, </a:t>
            </a:r>
            <a:r>
              <a:rPr kumimoji="1" lang="ja-JP" altLang="en-US" sz="3600" dirty="0" smtClean="0"/>
              <a:t>コントローラ </a:t>
            </a:r>
            <a:r>
              <a:rPr kumimoji="1" lang="en-US" altLang="ja-JP" sz="3600" dirty="0" smtClean="0"/>
              <a:t>2 </a:t>
            </a:r>
            <a:r>
              <a:rPr kumimoji="1" lang="ja-JP" altLang="en-US" sz="3600" dirty="0" smtClean="0"/>
              <a:t>の構成とセキュリティ</a:t>
            </a:r>
            <a:endParaRPr kumimoji="1" lang="ja-JP" altLang="en-US" sz="3600" dirty="0"/>
          </a:p>
        </p:txBody>
      </p:sp>
      <p:sp>
        <p:nvSpPr>
          <p:cNvPr id="5" name="テキスト ボックス 4"/>
          <p:cNvSpPr txBox="1"/>
          <p:nvPr/>
        </p:nvSpPr>
        <p:spPr>
          <a:xfrm>
            <a:off x="682710" y="5156021"/>
            <a:ext cx="11353780" cy="1200329"/>
          </a:xfrm>
          <a:prstGeom prst="rect">
            <a:avLst/>
          </a:prstGeom>
          <a:solidFill>
            <a:schemeClr val="tx1"/>
          </a:solidFill>
        </p:spPr>
        <p:txBody>
          <a:bodyPr wrap="square" rtlCol="0">
            <a:spAutoFit/>
          </a:bodyPr>
          <a:lstStyle/>
          <a:p>
            <a:r>
              <a:rPr lang="en-US" altLang="ja-JP" sz="1200" dirty="0" err="1">
                <a:solidFill>
                  <a:schemeClr val="bg1"/>
                </a:solidFill>
                <a:latin typeface="Consolas" panose="020B0609020204030204" pitchFamily="49" charset="0"/>
              </a:rPr>
              <a:t>iptables</a:t>
            </a:r>
            <a:r>
              <a:rPr lang="en-US" altLang="ja-JP" sz="1200" dirty="0">
                <a:solidFill>
                  <a:schemeClr val="bg1"/>
                </a:solidFill>
                <a:latin typeface="Consolas" panose="020B0609020204030204" pitchFamily="49" charset="0"/>
              </a:rPr>
              <a:t> –F</a:t>
            </a:r>
          </a:p>
          <a:p>
            <a:r>
              <a:rPr lang="en-US" altLang="ja-JP" sz="1200" dirty="0" err="1">
                <a:solidFill>
                  <a:schemeClr val="bg1"/>
                </a:solidFill>
                <a:latin typeface="Consolas" panose="020B0609020204030204" pitchFamily="49" charset="0"/>
              </a:rPr>
              <a:t>iptables</a:t>
            </a:r>
            <a:r>
              <a:rPr lang="en-US" altLang="ja-JP" sz="1200" dirty="0">
                <a:solidFill>
                  <a:schemeClr val="bg1"/>
                </a:solidFill>
                <a:latin typeface="Consolas" panose="020B0609020204030204" pitchFamily="49" charset="0"/>
              </a:rPr>
              <a:t> -A INPUT -</a:t>
            </a:r>
            <a:r>
              <a:rPr lang="en-US" altLang="ja-JP" sz="1200" dirty="0" err="1">
                <a:solidFill>
                  <a:schemeClr val="bg1"/>
                </a:solidFill>
                <a:latin typeface="Consolas" panose="020B0609020204030204" pitchFamily="49" charset="0"/>
              </a:rPr>
              <a:t>i</a:t>
            </a:r>
            <a:r>
              <a:rPr lang="en-US" altLang="ja-JP" sz="1200" dirty="0">
                <a:solidFill>
                  <a:schemeClr val="bg1"/>
                </a:solidFill>
                <a:latin typeface="Consolas" panose="020B0609020204030204" pitchFamily="49" charset="0"/>
              </a:rPr>
              <a:t> &lt;WAN</a:t>
            </a:r>
            <a:r>
              <a:rPr lang="ja-JP" altLang="en-US" sz="1200" dirty="0">
                <a:solidFill>
                  <a:schemeClr val="bg1"/>
                </a:solidFill>
                <a:latin typeface="Consolas" panose="020B0609020204030204" pitchFamily="49" charset="0"/>
              </a:rPr>
              <a:t>側</a:t>
            </a:r>
            <a:r>
              <a:rPr lang="en-US" altLang="ja-JP" sz="1200" dirty="0">
                <a:solidFill>
                  <a:schemeClr val="bg1"/>
                </a:solidFill>
                <a:latin typeface="Consolas" panose="020B0609020204030204" pitchFamily="49" charset="0"/>
              </a:rPr>
              <a:t>IF</a:t>
            </a:r>
            <a:r>
              <a:rPr lang="ja-JP" altLang="en-US" sz="1200" dirty="0">
                <a:solidFill>
                  <a:schemeClr val="bg1"/>
                </a:solidFill>
                <a:latin typeface="Consolas" panose="020B0609020204030204" pitchFamily="49" charset="0"/>
              </a:rPr>
              <a:t>名</a:t>
            </a:r>
            <a:r>
              <a:rPr lang="en-US" altLang="ja-JP" sz="1200" dirty="0">
                <a:solidFill>
                  <a:schemeClr val="bg1"/>
                </a:solidFill>
                <a:latin typeface="Consolas" panose="020B0609020204030204" pitchFamily="49" charset="0"/>
              </a:rPr>
              <a:t>&gt; -p </a:t>
            </a:r>
            <a:r>
              <a:rPr lang="en-US" altLang="ja-JP" sz="1200" dirty="0" err="1">
                <a:solidFill>
                  <a:schemeClr val="bg1"/>
                </a:solidFill>
                <a:latin typeface="Consolas" panose="020B0609020204030204" pitchFamily="49" charset="0"/>
              </a:rPr>
              <a:t>tcp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tcp</a:t>
            </a:r>
            <a:r>
              <a:rPr lang="en-US" altLang="ja-JP" sz="1200" dirty="0">
                <a:solidFill>
                  <a:schemeClr val="bg1"/>
                </a:solidFill>
                <a:latin typeface="Consolas" panose="020B0609020204030204" pitchFamily="49" charset="0"/>
              </a:rPr>
              <a:t>-flags SYN,RST SYN -j TCPMSS --set-</a:t>
            </a:r>
            <a:r>
              <a:rPr lang="en-US" altLang="ja-JP" sz="1200" dirty="0" err="1">
                <a:solidFill>
                  <a:schemeClr val="bg1"/>
                </a:solidFill>
                <a:latin typeface="Consolas" panose="020B0609020204030204" pitchFamily="49" charset="0"/>
              </a:rPr>
              <a:t>mss</a:t>
            </a:r>
            <a:r>
              <a:rPr lang="en-US" altLang="ja-JP" sz="1200" dirty="0">
                <a:solidFill>
                  <a:schemeClr val="bg1"/>
                </a:solidFill>
                <a:latin typeface="Consolas" panose="020B0609020204030204" pitchFamily="49" charset="0"/>
              </a:rPr>
              <a:t> </a:t>
            </a:r>
            <a:r>
              <a:rPr lang="en-US" altLang="ja-JP" sz="1200" dirty="0" smtClean="0">
                <a:solidFill>
                  <a:schemeClr val="bg1"/>
                </a:solidFill>
                <a:latin typeface="Consolas" panose="020B0609020204030204" pitchFamily="49" charset="0"/>
              </a:rPr>
              <a:t>1414</a:t>
            </a:r>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iptables</a:t>
            </a:r>
            <a:r>
              <a:rPr lang="en-US" altLang="ja-JP" sz="1200" dirty="0">
                <a:solidFill>
                  <a:schemeClr val="bg1"/>
                </a:solidFill>
                <a:latin typeface="Consolas" panose="020B0609020204030204" pitchFamily="49" charset="0"/>
              </a:rPr>
              <a:t> -A OUTPUT -o &lt;WAN</a:t>
            </a:r>
            <a:r>
              <a:rPr lang="ja-JP" altLang="en-US" sz="1200" dirty="0">
                <a:solidFill>
                  <a:schemeClr val="bg1"/>
                </a:solidFill>
                <a:latin typeface="Consolas" panose="020B0609020204030204" pitchFamily="49" charset="0"/>
              </a:rPr>
              <a:t>側</a:t>
            </a:r>
            <a:r>
              <a:rPr lang="en-US" altLang="ja-JP" sz="1200" dirty="0">
                <a:solidFill>
                  <a:schemeClr val="bg1"/>
                </a:solidFill>
                <a:latin typeface="Consolas" panose="020B0609020204030204" pitchFamily="49" charset="0"/>
              </a:rPr>
              <a:t>IF</a:t>
            </a:r>
            <a:r>
              <a:rPr lang="ja-JP" altLang="en-US" sz="1200" dirty="0">
                <a:solidFill>
                  <a:schemeClr val="bg1"/>
                </a:solidFill>
                <a:latin typeface="Consolas" panose="020B0609020204030204" pitchFamily="49" charset="0"/>
              </a:rPr>
              <a:t>名</a:t>
            </a:r>
            <a:r>
              <a:rPr lang="en-US" altLang="ja-JP" sz="1200" dirty="0">
                <a:solidFill>
                  <a:schemeClr val="bg1"/>
                </a:solidFill>
                <a:latin typeface="Consolas" panose="020B0609020204030204" pitchFamily="49" charset="0"/>
              </a:rPr>
              <a:t>&gt; -p </a:t>
            </a:r>
            <a:r>
              <a:rPr lang="en-US" altLang="ja-JP" sz="1200" dirty="0" err="1">
                <a:solidFill>
                  <a:schemeClr val="bg1"/>
                </a:solidFill>
                <a:latin typeface="Consolas" panose="020B0609020204030204" pitchFamily="49" charset="0"/>
              </a:rPr>
              <a:t>tcp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tcp</a:t>
            </a:r>
            <a:r>
              <a:rPr lang="en-US" altLang="ja-JP" sz="1200" dirty="0">
                <a:solidFill>
                  <a:schemeClr val="bg1"/>
                </a:solidFill>
                <a:latin typeface="Consolas" panose="020B0609020204030204" pitchFamily="49" charset="0"/>
              </a:rPr>
              <a:t>-flags SYN,RST SYN -j TCPMSS --set-</a:t>
            </a:r>
            <a:r>
              <a:rPr lang="en-US" altLang="ja-JP" sz="1200" dirty="0" err="1">
                <a:solidFill>
                  <a:schemeClr val="bg1"/>
                </a:solidFill>
                <a:latin typeface="Consolas" panose="020B0609020204030204" pitchFamily="49" charset="0"/>
              </a:rPr>
              <a:t>mss</a:t>
            </a:r>
            <a:r>
              <a:rPr lang="en-US" altLang="ja-JP" sz="1200" dirty="0">
                <a:solidFill>
                  <a:schemeClr val="bg1"/>
                </a:solidFill>
                <a:latin typeface="Consolas" panose="020B0609020204030204" pitchFamily="49" charset="0"/>
              </a:rPr>
              <a:t> </a:t>
            </a:r>
            <a:r>
              <a:rPr lang="en-US" altLang="ja-JP" sz="1200" dirty="0" smtClean="0">
                <a:solidFill>
                  <a:schemeClr val="bg1"/>
                </a:solidFill>
                <a:latin typeface="Consolas" panose="020B0609020204030204" pitchFamily="49" charset="0"/>
              </a:rPr>
              <a:t>1414</a:t>
            </a:r>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iptables</a:t>
            </a:r>
            <a:r>
              <a:rPr lang="en-US" altLang="ja-JP" sz="1200" dirty="0">
                <a:solidFill>
                  <a:schemeClr val="bg1"/>
                </a:solidFill>
                <a:latin typeface="Consolas" panose="020B0609020204030204" pitchFamily="49" charset="0"/>
              </a:rPr>
              <a:t> -A INPUT -p </a:t>
            </a:r>
            <a:r>
              <a:rPr lang="en-US" altLang="ja-JP" sz="1200" dirty="0" err="1">
                <a:solidFill>
                  <a:schemeClr val="bg1"/>
                </a:solidFill>
                <a:latin typeface="Consolas" panose="020B0609020204030204" pitchFamily="49" charset="0"/>
              </a:rPr>
              <a:t>tcp</a:t>
            </a:r>
            <a:r>
              <a:rPr lang="en-US" altLang="ja-JP" sz="1200" dirty="0">
                <a:solidFill>
                  <a:schemeClr val="bg1"/>
                </a:solidFill>
                <a:latin typeface="Consolas" panose="020B0609020204030204" pitchFamily="49" charset="0"/>
              </a:rPr>
              <a:t> -m </a:t>
            </a:r>
            <a:r>
              <a:rPr lang="en-US" altLang="ja-JP" sz="1200" dirty="0" err="1">
                <a:solidFill>
                  <a:schemeClr val="bg1"/>
                </a:solidFill>
                <a:latin typeface="Consolas" panose="020B0609020204030204" pitchFamily="49" charset="0"/>
              </a:rPr>
              <a:t>tcpmss</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mss</a:t>
            </a:r>
            <a:r>
              <a:rPr lang="en-US" altLang="ja-JP" sz="1200" dirty="0">
                <a:solidFill>
                  <a:schemeClr val="bg1"/>
                </a:solidFill>
                <a:latin typeface="Consolas" panose="020B0609020204030204" pitchFamily="49" charset="0"/>
              </a:rPr>
              <a:t> 1:500 -j DROP</a:t>
            </a:r>
          </a:p>
          <a:p>
            <a:r>
              <a:rPr lang="en-US" altLang="ja-JP" sz="1200" dirty="0" err="1">
                <a:solidFill>
                  <a:schemeClr val="bg1"/>
                </a:solidFill>
                <a:latin typeface="Consolas" panose="020B0609020204030204" pitchFamily="49" charset="0"/>
              </a:rPr>
              <a:t>iptables</a:t>
            </a:r>
            <a:r>
              <a:rPr lang="en-US" altLang="ja-JP" sz="1200" dirty="0">
                <a:solidFill>
                  <a:schemeClr val="bg1"/>
                </a:solidFill>
                <a:latin typeface="Consolas" panose="020B0609020204030204" pitchFamily="49" charset="0"/>
              </a:rPr>
              <a:t> -A INPUT -</a:t>
            </a:r>
            <a:r>
              <a:rPr lang="en-US" altLang="ja-JP" sz="1200" dirty="0" err="1">
                <a:solidFill>
                  <a:schemeClr val="bg1"/>
                </a:solidFill>
                <a:latin typeface="Consolas" panose="020B0609020204030204" pitchFamily="49" charset="0"/>
              </a:rPr>
              <a:t>i</a:t>
            </a:r>
            <a:r>
              <a:rPr lang="en-US" altLang="ja-JP" sz="1200" dirty="0">
                <a:solidFill>
                  <a:schemeClr val="bg1"/>
                </a:solidFill>
                <a:latin typeface="Consolas" panose="020B0609020204030204" pitchFamily="49" charset="0"/>
              </a:rPr>
              <a:t> &lt;WAN</a:t>
            </a:r>
            <a:r>
              <a:rPr lang="ja-JP" altLang="en-US" sz="1200" dirty="0">
                <a:solidFill>
                  <a:schemeClr val="bg1"/>
                </a:solidFill>
                <a:latin typeface="Consolas" panose="020B0609020204030204" pitchFamily="49" charset="0"/>
              </a:rPr>
              <a:t>側</a:t>
            </a:r>
            <a:r>
              <a:rPr lang="en-US" altLang="ja-JP" sz="1200" dirty="0">
                <a:solidFill>
                  <a:schemeClr val="bg1"/>
                </a:solidFill>
                <a:latin typeface="Consolas" panose="020B0609020204030204" pitchFamily="49" charset="0"/>
              </a:rPr>
              <a:t>IF</a:t>
            </a:r>
            <a:r>
              <a:rPr lang="ja-JP" altLang="en-US" sz="1200" dirty="0">
                <a:solidFill>
                  <a:schemeClr val="bg1"/>
                </a:solidFill>
                <a:latin typeface="Consolas" panose="020B0609020204030204" pitchFamily="49" charset="0"/>
              </a:rPr>
              <a:t>名</a:t>
            </a:r>
            <a:r>
              <a:rPr lang="en-US" altLang="ja-JP" sz="1200" dirty="0">
                <a:solidFill>
                  <a:schemeClr val="bg1"/>
                </a:solidFill>
                <a:latin typeface="Consolas" panose="020B0609020204030204" pitchFamily="49" charset="0"/>
              </a:rPr>
              <a:t>&gt; -p </a:t>
            </a:r>
            <a:r>
              <a:rPr lang="en-US" altLang="ja-JP" sz="1200" dirty="0" err="1">
                <a:solidFill>
                  <a:schemeClr val="bg1"/>
                </a:solidFill>
                <a:latin typeface="Consolas" panose="020B0609020204030204" pitchFamily="49" charset="0"/>
              </a:rPr>
              <a:t>tcp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syn</a:t>
            </a:r>
            <a:r>
              <a:rPr lang="en-US" altLang="ja-JP" sz="1200" dirty="0">
                <a:solidFill>
                  <a:schemeClr val="bg1"/>
                </a:solidFill>
                <a:latin typeface="Consolas" panose="020B0609020204030204" pitchFamily="49" charset="0"/>
              </a:rPr>
              <a:t> -m multiport --</a:t>
            </a:r>
            <a:r>
              <a:rPr lang="en-US" altLang="ja-JP" sz="1200" dirty="0" err="1">
                <a:solidFill>
                  <a:schemeClr val="bg1"/>
                </a:solidFill>
                <a:latin typeface="Consolas" panose="020B0609020204030204" pitchFamily="49" charset="0"/>
              </a:rPr>
              <a:t>dports</a:t>
            </a:r>
            <a:r>
              <a:rPr lang="en-US" altLang="ja-JP" sz="1200" dirty="0">
                <a:solidFill>
                  <a:schemeClr val="bg1"/>
                </a:solidFill>
                <a:latin typeface="Consolas" panose="020B0609020204030204" pitchFamily="49" charset="0"/>
              </a:rPr>
              <a:t> 22,23,135,136,137,138,139,445,3333,3389 -j DROP</a:t>
            </a:r>
          </a:p>
          <a:p>
            <a:r>
              <a:rPr lang="en-US" altLang="ja-JP" sz="1200" dirty="0" err="1">
                <a:solidFill>
                  <a:schemeClr val="bg1"/>
                </a:solidFill>
                <a:latin typeface="Consolas" panose="020B0609020204030204" pitchFamily="49" charset="0"/>
              </a:rPr>
              <a:t>iptables</a:t>
            </a:r>
            <a:r>
              <a:rPr lang="en-US" altLang="ja-JP" sz="1200" dirty="0">
                <a:solidFill>
                  <a:schemeClr val="bg1"/>
                </a:solidFill>
                <a:latin typeface="Consolas" panose="020B0609020204030204" pitchFamily="49" charset="0"/>
              </a:rPr>
              <a:t> -A INPUT -</a:t>
            </a:r>
            <a:r>
              <a:rPr lang="en-US" altLang="ja-JP" sz="1200" dirty="0" err="1">
                <a:solidFill>
                  <a:schemeClr val="bg1"/>
                </a:solidFill>
                <a:latin typeface="Consolas" panose="020B0609020204030204" pitchFamily="49" charset="0"/>
              </a:rPr>
              <a:t>i</a:t>
            </a:r>
            <a:r>
              <a:rPr lang="en-US" altLang="ja-JP" sz="1200" dirty="0">
                <a:solidFill>
                  <a:schemeClr val="bg1"/>
                </a:solidFill>
                <a:latin typeface="Consolas" panose="020B0609020204030204" pitchFamily="49" charset="0"/>
              </a:rPr>
              <a:t> &lt;WAN</a:t>
            </a:r>
            <a:r>
              <a:rPr lang="ja-JP" altLang="en-US" sz="1200" dirty="0">
                <a:solidFill>
                  <a:schemeClr val="bg1"/>
                </a:solidFill>
                <a:latin typeface="Consolas" panose="020B0609020204030204" pitchFamily="49" charset="0"/>
              </a:rPr>
              <a:t>側</a:t>
            </a:r>
            <a:r>
              <a:rPr lang="en-US" altLang="ja-JP" sz="1200" dirty="0">
                <a:solidFill>
                  <a:schemeClr val="bg1"/>
                </a:solidFill>
                <a:latin typeface="Consolas" panose="020B0609020204030204" pitchFamily="49" charset="0"/>
              </a:rPr>
              <a:t>IF</a:t>
            </a:r>
            <a:r>
              <a:rPr lang="ja-JP" altLang="en-US" sz="1200" dirty="0">
                <a:solidFill>
                  <a:schemeClr val="bg1"/>
                </a:solidFill>
                <a:latin typeface="Consolas" panose="020B0609020204030204" pitchFamily="49" charset="0"/>
              </a:rPr>
              <a:t>名</a:t>
            </a:r>
            <a:r>
              <a:rPr lang="en-US" altLang="ja-JP" sz="1200" dirty="0">
                <a:solidFill>
                  <a:schemeClr val="bg1"/>
                </a:solidFill>
                <a:latin typeface="Consolas" panose="020B0609020204030204" pitchFamily="49" charset="0"/>
              </a:rPr>
              <a:t>&gt; -p </a:t>
            </a:r>
            <a:r>
              <a:rPr lang="en-US" altLang="ja-JP" sz="1200" dirty="0" err="1">
                <a:solidFill>
                  <a:schemeClr val="bg1"/>
                </a:solidFill>
                <a:latin typeface="Consolas" panose="020B0609020204030204" pitchFamily="49" charset="0"/>
              </a:rPr>
              <a:t>udp</a:t>
            </a:r>
            <a:r>
              <a:rPr lang="en-US" altLang="ja-JP" sz="1200" dirty="0">
                <a:solidFill>
                  <a:schemeClr val="bg1"/>
                </a:solidFill>
                <a:latin typeface="Consolas" panose="020B0609020204030204" pitchFamily="49" charset="0"/>
              </a:rPr>
              <a:t> -m multiport --</a:t>
            </a:r>
            <a:r>
              <a:rPr lang="en-US" altLang="ja-JP" sz="1200" dirty="0" err="1">
                <a:solidFill>
                  <a:schemeClr val="bg1"/>
                </a:solidFill>
                <a:latin typeface="Consolas" panose="020B0609020204030204" pitchFamily="49" charset="0"/>
              </a:rPr>
              <a:t>dports</a:t>
            </a:r>
            <a:r>
              <a:rPr lang="en-US" altLang="ja-JP" sz="1200" dirty="0">
                <a:solidFill>
                  <a:schemeClr val="bg1"/>
                </a:solidFill>
                <a:latin typeface="Consolas" panose="020B0609020204030204" pitchFamily="49" charset="0"/>
              </a:rPr>
              <a:t> 161,135,136,137,138,139,445 -j DROP</a:t>
            </a:r>
            <a:endParaRPr lang="en-US" altLang="ja-JP" sz="1200" dirty="0" smtClean="0">
              <a:solidFill>
                <a:schemeClr val="bg1"/>
              </a:solidFill>
              <a:latin typeface="Consolas" panose="020B0609020204030204" pitchFamily="49" charset="0"/>
            </a:endParaRPr>
          </a:p>
        </p:txBody>
      </p:sp>
    </p:spTree>
    <p:extLst>
      <p:ext uri="{BB962C8B-B14F-4D97-AF65-F5344CB8AC3E}">
        <p14:creationId xmlns:p14="http://schemas.microsoft.com/office/powerpoint/2010/main" val="1748218017"/>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191</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10-6. </a:t>
            </a:r>
            <a:r>
              <a:rPr kumimoji="1" lang="ja-JP" altLang="en-US" dirty="0" smtClean="0"/>
              <a:t>データベースサーバーの構成</a:t>
            </a:r>
            <a:r>
              <a:rPr lang="ja-JP" altLang="en-US" dirty="0"/>
              <a:t>とセキュリティ</a:t>
            </a:r>
            <a:endParaRPr kumimoji="1" lang="ja-JP" altLang="en-US" dirty="0"/>
          </a:p>
        </p:txBody>
      </p:sp>
      <p:sp>
        <p:nvSpPr>
          <p:cNvPr id="6" name="テキスト ボックス 5"/>
          <p:cNvSpPr txBox="1"/>
          <p:nvPr/>
        </p:nvSpPr>
        <p:spPr>
          <a:xfrm>
            <a:off x="512380" y="1033764"/>
            <a:ext cx="11616558" cy="5946243"/>
          </a:xfrm>
          <a:prstGeom prst="rect">
            <a:avLst/>
          </a:prstGeom>
          <a:noFill/>
        </p:spPr>
        <p:txBody>
          <a:bodyPr wrap="square" rtlCol="0">
            <a:spAutoFit/>
          </a:bodyPr>
          <a:lstStyle/>
          <a:p>
            <a:pPr marL="171450" indent="-171450">
              <a:lnSpc>
                <a:spcPct val="120000"/>
              </a:lnSpc>
              <a:buFont typeface="Arial" panose="020B0604020202020204" pitchFamily="34" charset="0"/>
              <a:buChar char="•"/>
            </a:pPr>
            <a:r>
              <a:rPr lang="ja-JP" altLang="en-US" sz="1200" dirty="0"/>
              <a:t>データベースサーバーのハードウェアは、コントローラ </a:t>
            </a:r>
            <a:r>
              <a:rPr lang="en-US" altLang="ja-JP" sz="1200" dirty="0"/>
              <a:t>1, 2 </a:t>
            </a:r>
            <a:r>
              <a:rPr lang="ja-JP" altLang="en-US" sz="1200" dirty="0"/>
              <a:t>とほぼ同じである。</a:t>
            </a:r>
            <a:endParaRPr lang="en-US" altLang="ja-JP" sz="1200" dirty="0"/>
          </a:p>
          <a:p>
            <a:pPr marL="628650" lvl="1" indent="-171450">
              <a:lnSpc>
                <a:spcPct val="120000"/>
              </a:lnSpc>
              <a:buFont typeface="Arial" panose="020B0604020202020204" pitchFamily="34" charset="0"/>
              <a:buChar char="•"/>
            </a:pPr>
            <a:r>
              <a:rPr lang="ja-JP" altLang="en-US" sz="1100" dirty="0"/>
              <a:t>本体</a:t>
            </a:r>
            <a:r>
              <a:rPr lang="en-US" altLang="ja-JP" sz="1100" dirty="0"/>
              <a:t>: </a:t>
            </a:r>
            <a:r>
              <a:rPr lang="pt-BR" altLang="ja-JP" sz="1100" dirty="0"/>
              <a:t>Fujitsu TX1310 M1 (Yahoo! </a:t>
            </a:r>
            <a:r>
              <a:rPr lang="ja-JP" altLang="en-US" sz="1100" dirty="0"/>
              <a:t>オークションで </a:t>
            </a:r>
            <a:r>
              <a:rPr lang="en-US" altLang="ja-JP" sz="1100" dirty="0"/>
              <a:t>3000 </a:t>
            </a:r>
            <a:r>
              <a:rPr lang="ja-JP" altLang="en-US" sz="1100" dirty="0"/>
              <a:t>円で購入した中古</a:t>
            </a:r>
            <a:r>
              <a:rPr lang="en-US" altLang="ja-JP" sz="1100" dirty="0"/>
              <a:t>)</a:t>
            </a:r>
            <a:r>
              <a:rPr lang="ja-JP" altLang="en-US" sz="1100" dirty="0" err="1"/>
              <a:t>、</a:t>
            </a:r>
            <a:r>
              <a:rPr lang="pt-BR" altLang="ja-JP" sz="1100" dirty="0"/>
              <a:t>CPU: Intel(R) Xeon(R) CPU E3-1226 v3 @ 3.30GHz (eBay </a:t>
            </a:r>
            <a:r>
              <a:rPr lang="ja-JP" altLang="en-US" sz="1100" dirty="0"/>
              <a:t>で </a:t>
            </a:r>
            <a:r>
              <a:rPr lang="en-US" altLang="ja-JP" sz="1100" dirty="0"/>
              <a:t>1 </a:t>
            </a:r>
            <a:r>
              <a:rPr lang="ja-JP" altLang="en-US" sz="1100" dirty="0"/>
              <a:t>万円で購入した中古</a:t>
            </a:r>
            <a:r>
              <a:rPr lang="en-US" altLang="ja-JP" sz="1100" dirty="0"/>
              <a:t>) </a:t>
            </a:r>
          </a:p>
          <a:p>
            <a:pPr marL="628650" lvl="1" indent="-171450">
              <a:lnSpc>
                <a:spcPct val="120000"/>
              </a:lnSpc>
              <a:buFont typeface="Arial" panose="020B0604020202020204" pitchFamily="34" charset="0"/>
              <a:buChar char="•"/>
            </a:pPr>
            <a:r>
              <a:rPr lang="pt-BR" altLang="ja-JP" sz="1100" dirty="0"/>
              <a:t>RAM: </a:t>
            </a:r>
            <a:r>
              <a:rPr lang="pt-BR" altLang="ja-JP" sz="1100" dirty="0" smtClean="0"/>
              <a:t>8GB RCC </a:t>
            </a:r>
            <a:r>
              <a:rPr lang="ja-JP" altLang="en-US" sz="1100" dirty="0" smtClean="0"/>
              <a:t>メモリ</a:t>
            </a:r>
            <a:endParaRPr lang="pt-BR" altLang="ja-JP" sz="1100" dirty="0"/>
          </a:p>
          <a:p>
            <a:pPr marL="628650" lvl="1" indent="-171450">
              <a:lnSpc>
                <a:spcPct val="120000"/>
              </a:lnSpc>
              <a:buFont typeface="Arial" panose="020B0604020202020204" pitchFamily="34" charset="0"/>
              <a:buChar char="•"/>
            </a:pPr>
            <a:r>
              <a:rPr lang="pt-BR" altLang="ja-JP" sz="1100" dirty="0"/>
              <a:t>SSD 512GB x 2 </a:t>
            </a:r>
            <a:r>
              <a:rPr lang="ja-JP" altLang="en-US" sz="1100" dirty="0"/>
              <a:t>枚 </a:t>
            </a:r>
            <a:r>
              <a:rPr lang="en-US" altLang="ja-JP" sz="1100" dirty="0"/>
              <a:t>(Samsung </a:t>
            </a:r>
            <a:r>
              <a:rPr lang="ja-JP" altLang="en-US" sz="1100" dirty="0"/>
              <a:t>の一番安価なコンシューマ向けのもの</a:t>
            </a:r>
            <a:r>
              <a:rPr lang="en-US" altLang="ja-JP" sz="1100" dirty="0"/>
              <a:t>)</a:t>
            </a:r>
            <a:r>
              <a:rPr lang="ja-JP" altLang="en-US" sz="1100" dirty="0" err="1"/>
              <a:t>。</a:t>
            </a:r>
            <a:r>
              <a:rPr lang="en-US" altLang="ja-JP" sz="1100" dirty="0"/>
              <a:t>1 </a:t>
            </a:r>
            <a:r>
              <a:rPr lang="ja-JP" altLang="en-US" sz="1100" dirty="0"/>
              <a:t>枚目を </a:t>
            </a:r>
            <a:r>
              <a:rPr lang="en-US" altLang="ja-JP" sz="1100" dirty="0"/>
              <a:t>C:\ </a:t>
            </a:r>
            <a:r>
              <a:rPr lang="ja-JP" altLang="en-US" sz="1100" dirty="0"/>
              <a:t>ドライブ、</a:t>
            </a:r>
            <a:r>
              <a:rPr lang="en-US" altLang="ja-JP" sz="1100" dirty="0"/>
              <a:t>2 </a:t>
            </a:r>
            <a:r>
              <a:rPr lang="ja-JP" altLang="en-US" sz="1100" dirty="0"/>
              <a:t>枚目を </a:t>
            </a:r>
            <a:r>
              <a:rPr lang="en-US" altLang="ja-JP" sz="1100" dirty="0"/>
              <a:t>D:\ </a:t>
            </a:r>
            <a:r>
              <a:rPr lang="ja-JP" altLang="en-US" sz="1100" dirty="0"/>
              <a:t>ドライブとして、データベースの物理データを </a:t>
            </a:r>
            <a:r>
              <a:rPr lang="en-US" altLang="ja-JP" sz="1100" dirty="0"/>
              <a:t>D:\ </a:t>
            </a:r>
            <a:r>
              <a:rPr lang="ja-JP" altLang="en-US" sz="1100" dirty="0"/>
              <a:t>ドライブにおいている。</a:t>
            </a:r>
            <a:endParaRPr lang="en-US" altLang="ja-JP" sz="1100" dirty="0"/>
          </a:p>
          <a:p>
            <a:pPr marL="628650" lvl="1" indent="-171450">
              <a:lnSpc>
                <a:spcPct val="120000"/>
              </a:lnSpc>
              <a:buFont typeface="Arial" panose="020B0604020202020204" pitchFamily="34" charset="0"/>
              <a:buChar char="•"/>
            </a:pPr>
            <a:r>
              <a:rPr lang="ja-JP" altLang="en-US" sz="1100" dirty="0"/>
              <a:t>東芝の </a:t>
            </a:r>
            <a:r>
              <a:rPr lang="en-US" altLang="ja-JP" sz="1100" dirty="0"/>
              <a:t>4TB </a:t>
            </a:r>
            <a:r>
              <a:rPr lang="ja-JP" altLang="en-US" sz="1100" dirty="0"/>
              <a:t>の </a:t>
            </a:r>
            <a:r>
              <a:rPr lang="en-US" altLang="ja-JP" sz="1100" dirty="0"/>
              <a:t>HDD </a:t>
            </a:r>
            <a:r>
              <a:rPr lang="ja-JP" altLang="en-US" sz="1100" dirty="0"/>
              <a:t>を </a:t>
            </a:r>
            <a:r>
              <a:rPr lang="en-US" altLang="ja-JP" sz="1100" dirty="0"/>
              <a:t>1 </a:t>
            </a:r>
            <a:r>
              <a:rPr lang="ja-JP" altLang="en-US" sz="1100" dirty="0"/>
              <a:t>枚挿しており、</a:t>
            </a:r>
            <a:r>
              <a:rPr lang="en-US" altLang="ja-JP" sz="1100" dirty="0"/>
              <a:t>F:\ </a:t>
            </a:r>
            <a:r>
              <a:rPr lang="ja-JP" altLang="en-US" sz="1100" dirty="0"/>
              <a:t>ドライブとし、システム全体のバックアップおよびデータベースのバックアップを置いている。</a:t>
            </a:r>
          </a:p>
          <a:p>
            <a:pPr marL="628650" lvl="1" indent="-171450">
              <a:lnSpc>
                <a:spcPct val="120000"/>
              </a:lnSpc>
              <a:buFont typeface="Arial" panose="020B0604020202020204" pitchFamily="34" charset="0"/>
              <a:buChar char="•"/>
            </a:pPr>
            <a:r>
              <a:rPr lang="en-US" altLang="ja-JP" sz="1100" dirty="0"/>
              <a:t>F:\ </a:t>
            </a:r>
            <a:r>
              <a:rPr lang="ja-JP" altLang="en-US" sz="1100" dirty="0"/>
              <a:t>ドライブに取得したバックアップと同内容のものを、ネットワークを経由して </a:t>
            </a:r>
            <a:r>
              <a:rPr lang="en-US" altLang="ja-JP" sz="1100" dirty="0"/>
              <a:t>NAS </a:t>
            </a:r>
            <a:r>
              <a:rPr lang="ja-JP" altLang="en-US" sz="1100" dirty="0"/>
              <a:t>にコピーして定期的に取得している。</a:t>
            </a:r>
            <a:endParaRPr lang="en-US" altLang="ja-JP" sz="1100" dirty="0"/>
          </a:p>
          <a:p>
            <a:pPr marL="628650" lvl="1" indent="-171450">
              <a:lnSpc>
                <a:spcPct val="120000"/>
              </a:lnSpc>
              <a:buFont typeface="Arial" panose="020B0604020202020204" pitchFamily="34" charset="0"/>
              <a:buChar char="•"/>
            </a:pPr>
            <a:r>
              <a:rPr lang="ja-JP" altLang="en-US" sz="1100" dirty="0"/>
              <a:t>データベースのバックアップは </a:t>
            </a:r>
            <a:r>
              <a:rPr lang="en-US" altLang="ja-JP" sz="1100" dirty="0"/>
              <a:t>24 </a:t>
            </a:r>
            <a:r>
              <a:rPr lang="ja-JP" altLang="en-US" sz="1100" dirty="0"/>
              <a:t>時間に </a:t>
            </a:r>
            <a:r>
              <a:rPr lang="en-US" altLang="ja-JP" sz="1100" dirty="0"/>
              <a:t>1 </a:t>
            </a:r>
            <a:r>
              <a:rPr lang="ja-JP" altLang="en-US" sz="1100" dirty="0"/>
              <a:t>回取得している。システムのバックアップは </a:t>
            </a:r>
            <a:r>
              <a:rPr lang="en-US" altLang="ja-JP" sz="1100" dirty="0"/>
              <a:t>1</a:t>
            </a:r>
            <a:r>
              <a:rPr lang="ja-JP" altLang="en-US" sz="1100" dirty="0"/>
              <a:t> 週間に </a:t>
            </a:r>
            <a:r>
              <a:rPr lang="en-US" altLang="ja-JP" sz="1100" dirty="0"/>
              <a:t>1 </a:t>
            </a:r>
            <a:r>
              <a:rPr lang="ja-JP" altLang="en-US" sz="1100" dirty="0"/>
              <a:t>回取得している。</a:t>
            </a:r>
            <a:endParaRPr lang="en-US" altLang="ja-JP" sz="1100" dirty="0"/>
          </a:p>
          <a:p>
            <a:pPr marL="628650" lvl="1" indent="-171450">
              <a:lnSpc>
                <a:spcPct val="120000"/>
              </a:lnSpc>
              <a:buFont typeface="Arial" panose="020B0604020202020204" pitchFamily="34" charset="0"/>
              <a:buChar char="•"/>
            </a:pPr>
            <a:r>
              <a:rPr lang="ja-JP" altLang="en-US" sz="1100" dirty="0"/>
              <a:t>プライベート </a:t>
            </a:r>
            <a:r>
              <a:rPr lang="en-US" altLang="ja-JP" sz="1100" dirty="0"/>
              <a:t>IP </a:t>
            </a:r>
            <a:r>
              <a:rPr lang="ja-JP" altLang="en-US" sz="1100" dirty="0"/>
              <a:t>アドレスのみを有している。</a:t>
            </a:r>
            <a:endParaRPr lang="en-US" altLang="ja-JP" sz="1100" dirty="0"/>
          </a:p>
          <a:p>
            <a:pPr marL="171450" indent="-171450">
              <a:lnSpc>
                <a:spcPct val="120000"/>
              </a:lnSpc>
              <a:buFont typeface="Arial" panose="020B0604020202020204" pitchFamily="34" charset="0"/>
              <a:buChar char="•"/>
            </a:pPr>
            <a:r>
              <a:rPr lang="en-US" altLang="ja-JP" sz="1200" dirty="0"/>
              <a:t>OS </a:t>
            </a:r>
            <a:r>
              <a:rPr lang="ja-JP" altLang="en-US" sz="1200" dirty="0"/>
              <a:t>は、</a:t>
            </a:r>
            <a:r>
              <a:rPr lang="en-US" altLang="ja-JP" sz="1200" dirty="0"/>
              <a:t>Windows Server 2019 </a:t>
            </a:r>
            <a:r>
              <a:rPr lang="ja-JP" altLang="en-US" sz="1200" dirty="0"/>
              <a:t>である。</a:t>
            </a:r>
            <a:r>
              <a:rPr lang="en-US" altLang="ja-JP" sz="1200" dirty="0"/>
              <a:t>Linux </a:t>
            </a:r>
            <a:r>
              <a:rPr lang="ja-JP" altLang="en-US" sz="1200" dirty="0"/>
              <a:t>でもよいのであるが、コントローラが </a:t>
            </a:r>
            <a:r>
              <a:rPr lang="en-US" altLang="ja-JP" sz="1200" dirty="0"/>
              <a:t>Linux </a:t>
            </a:r>
            <a:r>
              <a:rPr lang="ja-JP" altLang="en-US" sz="1200" dirty="0"/>
              <a:t>であるので、多様性を生じさせたほうが面白いということで、</a:t>
            </a:r>
            <a:r>
              <a:rPr lang="en-US" altLang="ja-JP" sz="1200" dirty="0"/>
              <a:t>DB </a:t>
            </a:r>
            <a:r>
              <a:rPr lang="ja-JP" altLang="en-US" sz="1200" dirty="0"/>
              <a:t>は </a:t>
            </a:r>
            <a:r>
              <a:rPr lang="en-US" altLang="ja-JP" sz="1200" dirty="0"/>
              <a:t>Windows </a:t>
            </a:r>
            <a:r>
              <a:rPr lang="ja-JP" altLang="en-US" sz="1200" dirty="0"/>
              <a:t>にしている。</a:t>
            </a:r>
            <a:endParaRPr lang="en-US" altLang="ja-JP" sz="1200" dirty="0"/>
          </a:p>
          <a:p>
            <a:pPr marL="171450" indent="-171450">
              <a:lnSpc>
                <a:spcPct val="120000"/>
              </a:lnSpc>
              <a:buFont typeface="Arial" panose="020B0604020202020204" pitchFamily="34" charset="0"/>
              <a:buChar char="•"/>
            </a:pPr>
            <a:r>
              <a:rPr lang="en-US" altLang="ja-JP" sz="1200" dirty="0"/>
              <a:t>OS </a:t>
            </a:r>
            <a:r>
              <a:rPr lang="ja-JP" altLang="en-US" sz="1200" dirty="0"/>
              <a:t>および </a:t>
            </a:r>
            <a:r>
              <a:rPr lang="en-US" altLang="ja-JP" sz="1200" dirty="0"/>
              <a:t>SQL Server 2019 Express </a:t>
            </a:r>
            <a:r>
              <a:rPr lang="ja-JP" altLang="en-US" sz="1200" dirty="0"/>
              <a:t>は、</a:t>
            </a:r>
            <a:r>
              <a:rPr lang="en-US" altLang="ja-JP" sz="1200" dirty="0"/>
              <a:t>Microsoft Update </a:t>
            </a:r>
            <a:r>
              <a:rPr lang="ja-JP" altLang="en-US" sz="1200" dirty="0"/>
              <a:t>により、セキュリティパッチを自動更新する設定としている</a:t>
            </a:r>
            <a:r>
              <a:rPr lang="ja-JP" altLang="en-US" sz="1200" dirty="0" smtClean="0"/>
              <a:t>。</a:t>
            </a:r>
            <a:endParaRPr lang="en-US" altLang="ja-JP" sz="1200" dirty="0" smtClean="0"/>
          </a:p>
          <a:p>
            <a:pPr marL="171450" indent="-171450">
              <a:lnSpc>
                <a:spcPct val="120000"/>
              </a:lnSpc>
              <a:buFont typeface="Arial" panose="020B0604020202020204" pitchFamily="34" charset="0"/>
              <a:buChar char="•"/>
            </a:pPr>
            <a:r>
              <a:rPr lang="en-US" altLang="ja-JP" sz="1200" dirty="0"/>
              <a:t>SNMP </a:t>
            </a:r>
            <a:r>
              <a:rPr lang="ja-JP" altLang="en-US" sz="1200" dirty="0"/>
              <a:t>で監視をしている。イベントログを </a:t>
            </a:r>
            <a:r>
              <a:rPr lang="en-US" altLang="ja-JP" sz="1200" dirty="0"/>
              <a:t>Syslog </a:t>
            </a:r>
            <a:r>
              <a:rPr lang="ja-JP" altLang="en-US" sz="1200" dirty="0"/>
              <a:t>に変換し監視をしている。ログ監視ツールは、自作している</a:t>
            </a:r>
            <a:r>
              <a:rPr lang="ja-JP" altLang="en-US" sz="1200" dirty="0" smtClean="0"/>
              <a:t>。何かおかしなイベントが発生すると、</a:t>
            </a:r>
            <a:r>
              <a:rPr lang="en-US" altLang="ja-JP" sz="1200" dirty="0" smtClean="0"/>
              <a:t>1 </a:t>
            </a:r>
            <a:r>
              <a:rPr lang="ja-JP" altLang="en-US" sz="1200" dirty="0" smtClean="0"/>
              <a:t>分以内にスマートフォンに通知がくる。</a:t>
            </a:r>
            <a:endParaRPr lang="en-US" altLang="ja-JP" sz="1200" dirty="0"/>
          </a:p>
          <a:p>
            <a:pPr marL="171450" indent="-171450">
              <a:lnSpc>
                <a:spcPct val="120000"/>
              </a:lnSpc>
              <a:buFont typeface="Arial" panose="020B0604020202020204" pitchFamily="34" charset="0"/>
              <a:buChar char="•"/>
            </a:pPr>
            <a:r>
              <a:rPr lang="ja-JP" altLang="en-US" sz="1200" dirty="0"/>
              <a:t>基本的に、インターネットからアクセスできないようになっている。パッチの取得のために、インターネットと接続することがあるが、ステートフル・ファイアウォールにより、本サーバーから始動する</a:t>
            </a:r>
            <a:r>
              <a:rPr lang="en-US" altLang="ja-JP" sz="1200" dirty="0"/>
              <a:t> Microsoft Update </a:t>
            </a:r>
            <a:r>
              <a:rPr lang="ja-JP" altLang="en-US" sz="1200" dirty="0"/>
              <a:t>の通信が行なわれるのみである。インターネットを始動とする攻撃を受けることはない。</a:t>
            </a:r>
            <a:endParaRPr lang="en-US" altLang="ja-JP" sz="1200" dirty="0"/>
          </a:p>
          <a:p>
            <a:pPr marL="171450" indent="-171450">
              <a:lnSpc>
                <a:spcPct val="120000"/>
              </a:lnSpc>
              <a:buFont typeface="Arial" panose="020B0604020202020204" pitchFamily="34" charset="0"/>
              <a:buChar char="•"/>
            </a:pPr>
            <a:r>
              <a:rPr lang="ja-JP" altLang="en-US" sz="1200" dirty="0"/>
              <a:t>「</a:t>
            </a:r>
            <a:r>
              <a:rPr lang="en-US" altLang="ja-JP" sz="1200" dirty="0"/>
              <a:t>SoftEther VPN </a:t>
            </a:r>
            <a:r>
              <a:rPr lang="ja-JP" altLang="en-US" sz="1200" dirty="0"/>
              <a:t>のような、内側から外側に対して通信を始動する恐ろしいツールが利用されると、</a:t>
            </a:r>
            <a:r>
              <a:rPr lang="en-US" altLang="ja-JP" sz="1200" dirty="0"/>
              <a:t>FW </a:t>
            </a:r>
            <a:r>
              <a:rPr lang="ja-JP" altLang="en-US" sz="1200" dirty="0"/>
              <a:t>が無効化され、外からの任意の通信を受けてしまうのではないか？」という指摘は、十分了解している。我々は、</a:t>
            </a:r>
            <a:r>
              <a:rPr lang="en-US" altLang="ja-JP" sz="1200" dirty="0"/>
              <a:t>SoftEther VPN </a:t>
            </a:r>
            <a:r>
              <a:rPr lang="ja-JP" altLang="en-US" sz="1200" dirty="0"/>
              <a:t>の開発者</a:t>
            </a:r>
            <a:r>
              <a:rPr lang="ja-JP" altLang="en-US" sz="1200" dirty="0" smtClean="0"/>
              <a:t>であり、これが強力な代物であることは承知している。</a:t>
            </a:r>
            <a:endParaRPr lang="en-US" altLang="ja-JP" sz="1200" dirty="0"/>
          </a:p>
          <a:p>
            <a:pPr marL="171450" indent="-171450">
              <a:lnSpc>
                <a:spcPct val="120000"/>
              </a:lnSpc>
              <a:buFont typeface="Arial" panose="020B0604020202020204" pitchFamily="34" charset="0"/>
              <a:buChar char="•"/>
            </a:pPr>
            <a:r>
              <a:rPr lang="ja-JP" altLang="en-US" sz="1200" dirty="0"/>
              <a:t>「標的型攻撃やマルウェアに感染すると、</a:t>
            </a:r>
            <a:r>
              <a:rPr lang="en-US" altLang="ja-JP" sz="1200" dirty="0"/>
              <a:t>FW </a:t>
            </a:r>
            <a:r>
              <a:rPr lang="ja-JP" altLang="en-US" sz="1200" dirty="0"/>
              <a:t>が一方向でも、</a:t>
            </a:r>
            <a:r>
              <a:rPr lang="en-US" altLang="ja-JP" sz="1200" dirty="0"/>
              <a:t>C&amp;C </a:t>
            </a:r>
            <a:r>
              <a:rPr lang="ja-JP" altLang="en-US" sz="1200" dirty="0"/>
              <a:t>サーバーにアクセスされて攻撃者による遠隔操作を受けるのではないか？」という指摘は、十分了解している。</a:t>
            </a:r>
            <a:r>
              <a:rPr lang="ja-JP" altLang="en-US" sz="1200" dirty="0" smtClean="0"/>
              <a:t>我々 </a:t>
            </a:r>
            <a:r>
              <a:rPr lang="en-US" altLang="ja-JP" sz="1200" dirty="0" smtClean="0"/>
              <a:t>IPA </a:t>
            </a:r>
            <a:r>
              <a:rPr lang="ja-JP" altLang="en-US" sz="1200" dirty="0" smtClean="0"/>
              <a:t>サイバー技術研究室は、</a:t>
            </a:r>
            <a:r>
              <a:rPr lang="en-US" altLang="ja-JP" sz="1200" dirty="0" smtClean="0"/>
              <a:t>C&amp;C </a:t>
            </a:r>
            <a:r>
              <a:rPr lang="ja-JP" altLang="en-US" sz="1200" dirty="0"/>
              <a:t>サーバーやその隠れた運営者を発見し停止</a:t>
            </a:r>
            <a:r>
              <a:rPr lang="ja-JP" altLang="en-US" sz="1200" dirty="0" smtClean="0"/>
              <a:t>させる高度な任務を普段行なっており、基本的に、</a:t>
            </a:r>
            <a:r>
              <a:rPr lang="en-US" altLang="ja-JP" sz="1200" dirty="0" smtClean="0"/>
              <a:t>C&amp;C </a:t>
            </a:r>
            <a:r>
              <a:rPr lang="ja-JP" altLang="en-US" sz="1200" dirty="0" smtClean="0"/>
              <a:t>サーバーを構築する人達を恐れることはしない。</a:t>
            </a:r>
            <a:endParaRPr lang="en-US" altLang="ja-JP" sz="1200" dirty="0"/>
          </a:p>
          <a:p>
            <a:pPr marL="171450" indent="-171450">
              <a:lnSpc>
                <a:spcPct val="120000"/>
              </a:lnSpc>
              <a:buFont typeface="Arial" panose="020B0604020202020204" pitchFamily="34" charset="0"/>
              <a:buChar char="•"/>
            </a:pPr>
            <a:r>
              <a:rPr lang="ja-JP" altLang="en-US" sz="1200" dirty="0"/>
              <a:t>「本サーバーが閉域 </a:t>
            </a:r>
            <a:r>
              <a:rPr lang="en-US" altLang="ja-JP" sz="1200" dirty="0"/>
              <a:t>LAN </a:t>
            </a:r>
            <a:r>
              <a:rPr lang="ja-JP" altLang="en-US" sz="1200" dirty="0"/>
              <a:t>にあっても、コントローラ </a:t>
            </a:r>
            <a:r>
              <a:rPr lang="en-US" altLang="ja-JP" sz="1200" dirty="0"/>
              <a:t>1, 2 </a:t>
            </a:r>
            <a:r>
              <a:rPr lang="ja-JP" altLang="en-US" sz="1200" dirty="0"/>
              <a:t>はインターネットと閉域 </a:t>
            </a:r>
            <a:r>
              <a:rPr lang="en-US" altLang="ja-JP" sz="1200" dirty="0"/>
              <a:t>LAN </a:t>
            </a:r>
            <a:r>
              <a:rPr lang="ja-JP" altLang="en-US" sz="1200" dirty="0"/>
              <a:t>の両方につながっているので、コントローラプログラムに脆弱性があれば、これを経由して閉域 </a:t>
            </a:r>
            <a:r>
              <a:rPr lang="en-US" altLang="ja-JP" sz="1200" dirty="0"/>
              <a:t>LAN </a:t>
            </a:r>
            <a:r>
              <a:rPr lang="ja-JP" altLang="en-US" sz="1200" dirty="0"/>
              <a:t>に侵入されるのではないか？」という指摘は、十分理解している。我々は、当該コントローラプログラムの開発者である。</a:t>
            </a:r>
            <a:endParaRPr lang="en-US" altLang="ja-JP" sz="1200" dirty="0"/>
          </a:p>
          <a:p>
            <a:pPr marL="171450" indent="-171450">
              <a:lnSpc>
                <a:spcPct val="120000"/>
              </a:lnSpc>
              <a:buFont typeface="Arial" panose="020B0604020202020204" pitchFamily="34" charset="0"/>
              <a:buChar char="•"/>
            </a:pPr>
            <a:r>
              <a:rPr lang="ja-JP" altLang="en-US" sz="1200" dirty="0"/>
              <a:t>プライベート </a:t>
            </a:r>
            <a:r>
              <a:rPr lang="en-US" altLang="ja-JP" sz="1200" dirty="0"/>
              <a:t>LAN (2 </a:t>
            </a:r>
            <a:r>
              <a:rPr lang="ja-JP" altLang="en-US" sz="1200" dirty="0"/>
              <a:t>台のコントローラとの間の通信と、</a:t>
            </a:r>
            <a:r>
              <a:rPr lang="en-US" altLang="ja-JP" sz="1200" dirty="0"/>
              <a:t>Microsoft Update </a:t>
            </a:r>
            <a:r>
              <a:rPr lang="ja-JP" altLang="en-US" sz="1200" dirty="0"/>
              <a:t>の通信にのみ利用される</a:t>
            </a:r>
            <a:r>
              <a:rPr lang="en-US" altLang="ja-JP" sz="1200" dirty="0"/>
              <a:t>) </a:t>
            </a:r>
            <a:r>
              <a:rPr lang="ja-JP" altLang="en-US" sz="1200" dirty="0"/>
              <a:t>は、クリーンな状態を維持しており、数名の高度な技術と経験を有する内部関係者のみがアクセスする。</a:t>
            </a:r>
            <a:r>
              <a:rPr lang="en-US" altLang="ja-JP" sz="1200" dirty="0"/>
              <a:t>(</a:t>
            </a:r>
            <a:r>
              <a:rPr lang="ja-JP" altLang="en-US" sz="1200" dirty="0"/>
              <a:t>コンピュータやネットワークの素人や外注業者に触れさせることがない。</a:t>
            </a:r>
            <a:r>
              <a:rPr lang="en-US" altLang="ja-JP" sz="1200" dirty="0"/>
              <a:t>)</a:t>
            </a:r>
          </a:p>
          <a:p>
            <a:pPr marL="171450" indent="-171450">
              <a:lnSpc>
                <a:spcPct val="120000"/>
              </a:lnSpc>
              <a:buFont typeface="Arial" panose="020B0604020202020204" pitchFamily="34" charset="0"/>
              <a:buChar char="•"/>
            </a:pPr>
            <a:r>
              <a:rPr lang="en-US" altLang="ja-JP" sz="1200" dirty="0"/>
              <a:t>OS</a:t>
            </a:r>
            <a:r>
              <a:rPr lang="ja-JP" altLang="en-US" sz="1200" dirty="0"/>
              <a:t> では、一切パケットフィルタリングを行なっていない。</a:t>
            </a:r>
            <a:r>
              <a:rPr lang="en-US" altLang="ja-JP" sz="1200" dirty="0"/>
              <a:t>Windows </a:t>
            </a:r>
            <a:r>
              <a:rPr lang="ja-JP" altLang="en-US" sz="1200" dirty="0"/>
              <a:t>ファイアウォールは、無効にしてある。</a:t>
            </a:r>
            <a:endParaRPr lang="en-US" altLang="ja-JP" sz="1200" dirty="0"/>
          </a:p>
          <a:p>
            <a:pPr marL="171450" indent="-171450">
              <a:lnSpc>
                <a:spcPct val="120000"/>
              </a:lnSpc>
              <a:buFont typeface="Arial" panose="020B0604020202020204" pitchFamily="34" charset="0"/>
              <a:buChar char="•"/>
            </a:pPr>
            <a:r>
              <a:rPr lang="ja-JP" altLang="en-US" sz="1200" dirty="0"/>
              <a:t>アンチウイルスソフトウェア </a:t>
            </a:r>
            <a:r>
              <a:rPr lang="en-US" altLang="ja-JP" sz="1200" dirty="0"/>
              <a:t>(Windows Defender) </a:t>
            </a:r>
            <a:r>
              <a:rPr lang="ja-JP" altLang="en-US" sz="1200" dirty="0"/>
              <a:t>は、無効にしてある。市販のセキュリティ製品類は、一切インストールをしない。</a:t>
            </a:r>
            <a:endParaRPr lang="en-US" altLang="ja-JP" sz="1200" dirty="0"/>
          </a:p>
          <a:p>
            <a:pPr marL="171450" indent="-171450">
              <a:lnSpc>
                <a:spcPct val="120000"/>
              </a:lnSpc>
              <a:buFont typeface="Arial" panose="020B0604020202020204" pitchFamily="34" charset="0"/>
              <a:buChar char="•"/>
            </a:pPr>
            <a:r>
              <a:rPr lang="ja-JP" altLang="en-US" sz="1200" dirty="0"/>
              <a:t>小手先だけのセキュリティ対策は、意味がないどころか、逆に安心をしてしまって、真の脅威に気付くことを遅らせるためである。さらに、アンチウイルスソフトウェアや市販のセキュリティ製品類は、実のところ、多くの場合セキュリティ </a:t>
            </a:r>
            <a:r>
              <a:rPr lang="en-US" altLang="ja-JP" sz="1200" dirty="0"/>
              <a:t>(</a:t>
            </a:r>
            <a:r>
              <a:rPr lang="ja-JP" altLang="en-US" sz="1200" dirty="0"/>
              <a:t>機密性・完全性・可用性</a:t>
            </a:r>
            <a:r>
              <a:rPr lang="en-US" altLang="ja-JP" sz="1200" dirty="0"/>
              <a:t>) </a:t>
            </a:r>
            <a:r>
              <a:rPr lang="ja-JP" altLang="en-US" sz="1200" dirty="0" err="1"/>
              <a:t>を低</a:t>
            </a:r>
            <a:r>
              <a:rPr lang="ja-JP" altLang="en-US" sz="1200" dirty="0"/>
              <a:t>下させるのである</a:t>
            </a:r>
            <a:r>
              <a:rPr lang="ja-JP" altLang="en-US" sz="1200" dirty="0" smtClean="0"/>
              <a:t>。これ</a:t>
            </a:r>
            <a:r>
              <a:rPr lang="ja-JP" altLang="en-US" sz="1200" dirty="0"/>
              <a:t>は</a:t>
            </a:r>
            <a:r>
              <a:rPr lang="ja-JP" altLang="en-US" sz="1200" dirty="0" smtClean="0"/>
              <a:t>、</a:t>
            </a:r>
            <a:r>
              <a:rPr lang="en-US" altLang="ja-JP" sz="1200" dirty="0" smtClean="0"/>
              <a:t>20</a:t>
            </a:r>
            <a:r>
              <a:rPr lang="ja-JP" altLang="en-US" sz="1200" dirty="0" smtClean="0"/>
              <a:t> 年弱にわたりシステム</a:t>
            </a:r>
            <a:r>
              <a:rPr lang="ja-JP" altLang="en-US" sz="1200" dirty="0"/>
              <a:t>やサービスを多数運営していて</a:t>
            </a:r>
            <a:r>
              <a:rPr lang="ja-JP" altLang="en-US" sz="1200" dirty="0" smtClean="0"/>
              <a:t>得られた貴重な</a:t>
            </a:r>
            <a:r>
              <a:rPr lang="ja-JP" altLang="en-US" sz="1200" dirty="0"/>
              <a:t>ノウハウである</a:t>
            </a:r>
            <a:r>
              <a:rPr lang="ja-JP" altLang="en-US" sz="1200" dirty="0" smtClean="0"/>
              <a:t>。また、見たことがない外国人が開発している、</a:t>
            </a:r>
            <a:r>
              <a:rPr lang="en-US" altLang="ja-JP" sz="1200" dirty="0" smtClean="0"/>
              <a:t>OS </a:t>
            </a:r>
            <a:r>
              <a:rPr lang="ja-JP" altLang="en-US" sz="1200" dirty="0" smtClean="0"/>
              <a:t>を不当に改造するようなセキュリティ</a:t>
            </a:r>
            <a:r>
              <a:rPr lang="ja-JP" altLang="en-US" sz="1200" dirty="0"/>
              <a:t>・ソリューションのソースコードは、信用することはできない</a:t>
            </a:r>
            <a:r>
              <a:rPr lang="ja-JP" altLang="en-US" sz="1200" dirty="0" smtClean="0"/>
              <a:t>。悪意がなくても、年々プログラマーの質が低下</a:t>
            </a:r>
            <a:r>
              <a:rPr lang="ja-JP" altLang="en-US" sz="1200" dirty="0"/>
              <a:t>している</a:t>
            </a:r>
            <a:r>
              <a:rPr lang="ja-JP" altLang="en-US" sz="1200" dirty="0" smtClean="0"/>
              <a:t>。</a:t>
            </a:r>
            <a:endParaRPr lang="en-US" altLang="ja-JP" sz="1200" dirty="0"/>
          </a:p>
        </p:txBody>
      </p:sp>
    </p:spTree>
    <p:extLst>
      <p:ext uri="{BB962C8B-B14F-4D97-AF65-F5344CB8AC3E}">
        <p14:creationId xmlns:p14="http://schemas.microsoft.com/office/powerpoint/2010/main" val="1162848213"/>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275896" y="1039658"/>
            <a:ext cx="11696661" cy="4481488"/>
          </a:xfrm>
        </p:spPr>
        <p:txBody>
          <a:bodyPr>
            <a:normAutofit lnSpcReduction="10000"/>
          </a:bodyPr>
          <a:lstStyle/>
          <a:p>
            <a:r>
              <a:rPr lang="ja-JP" altLang="en-US" sz="1600" dirty="0" smtClean="0"/>
              <a:t>合計 </a:t>
            </a:r>
            <a:r>
              <a:rPr lang="en-US" altLang="ja-JP" sz="1600" dirty="0" smtClean="0"/>
              <a:t>240 </a:t>
            </a:r>
            <a:r>
              <a:rPr lang="ja-JP" altLang="en-US" sz="1600" dirty="0" smtClean="0"/>
              <a:t>台の中継ゲートウェイは、主に以下のハードウェアを並べて構成されている。</a:t>
            </a:r>
            <a:r>
              <a:rPr lang="en-US" altLang="ja-JP" sz="1600" dirty="0" smtClean="0"/>
              <a:t>※</a:t>
            </a:r>
            <a:r>
              <a:rPr lang="ja-JP" altLang="en-US" sz="1600" dirty="0" smtClean="0"/>
              <a:t> 一部、</a:t>
            </a:r>
            <a:r>
              <a:rPr lang="en-US" altLang="ja-JP" sz="1600" dirty="0" smtClean="0"/>
              <a:t>x64 </a:t>
            </a:r>
            <a:r>
              <a:rPr lang="ja-JP" altLang="en-US" sz="1600" dirty="0" smtClean="0"/>
              <a:t>サーバー </a:t>
            </a:r>
            <a:r>
              <a:rPr lang="en-US" altLang="ja-JP" sz="1600" dirty="0" smtClean="0"/>
              <a:t>+ LXD </a:t>
            </a:r>
            <a:r>
              <a:rPr lang="ja-JP" altLang="en-US" sz="1600" dirty="0" smtClean="0"/>
              <a:t>を利用している個体もある。</a:t>
            </a:r>
            <a:endParaRPr lang="it-IT" altLang="ja-JP" sz="1600" dirty="0" smtClean="0"/>
          </a:p>
          <a:p>
            <a:pPr lvl="1"/>
            <a:r>
              <a:rPr lang="it-IT" altLang="ja-JP" sz="1400" dirty="0" smtClean="0"/>
              <a:t>Raspberry </a:t>
            </a:r>
            <a:r>
              <a:rPr lang="it-IT" altLang="ja-JP" sz="1400" dirty="0"/>
              <a:t>Pi 4 Model </a:t>
            </a:r>
            <a:r>
              <a:rPr lang="it-IT" altLang="ja-JP" sz="1400" dirty="0" smtClean="0"/>
              <a:t>B 4GB</a:t>
            </a:r>
          </a:p>
          <a:p>
            <a:pPr lvl="1"/>
            <a:r>
              <a:rPr lang="it-IT" altLang="ja-JP" sz="1400" dirty="0"/>
              <a:t>Raspberry Pi 4 Model B </a:t>
            </a:r>
            <a:r>
              <a:rPr lang="ja-JP" altLang="en-US" sz="1400" dirty="0"/>
              <a:t>用の電源と</a:t>
            </a:r>
            <a:r>
              <a:rPr lang="ja-JP" altLang="en-US" sz="1400" dirty="0" smtClean="0"/>
              <a:t>ケーブル</a:t>
            </a:r>
            <a:endParaRPr lang="en-US" altLang="ja-JP" sz="1400" dirty="0" smtClean="0"/>
          </a:p>
          <a:p>
            <a:pPr lvl="1"/>
            <a:r>
              <a:rPr lang="en-US" altLang="ja-JP" sz="1400" dirty="0"/>
              <a:t>Raspberry Pi </a:t>
            </a:r>
            <a:r>
              <a:rPr lang="en-US" altLang="ja-JP" sz="1400" dirty="0" smtClean="0"/>
              <a:t>4B </a:t>
            </a:r>
            <a:r>
              <a:rPr lang="ja-JP" altLang="en-US" sz="1400" dirty="0" smtClean="0"/>
              <a:t>用金属ケース</a:t>
            </a:r>
            <a:r>
              <a:rPr lang="ja-JP" altLang="en-US" sz="1400" dirty="0"/>
              <a:t>、両面冷却</a:t>
            </a:r>
            <a:endParaRPr lang="it-IT" altLang="ja-JP" sz="1400" dirty="0" smtClean="0"/>
          </a:p>
          <a:p>
            <a:pPr lvl="1"/>
            <a:r>
              <a:rPr lang="en-US" altLang="ja-JP" sz="1400" dirty="0"/>
              <a:t>SanDisk 32GB </a:t>
            </a:r>
            <a:r>
              <a:rPr lang="en-US" altLang="ja-JP" sz="1400" dirty="0" err="1"/>
              <a:t>microSD</a:t>
            </a:r>
            <a:r>
              <a:rPr lang="en-US" altLang="ja-JP" sz="1400" dirty="0"/>
              <a:t> Extreme PRO </a:t>
            </a:r>
            <a:r>
              <a:rPr lang="en-US" altLang="ja-JP" sz="1400" dirty="0" smtClean="0"/>
              <a:t>SDSQXCG-032G-GN6MA</a:t>
            </a:r>
            <a:br>
              <a:rPr lang="en-US" altLang="ja-JP" sz="1400" dirty="0" smtClean="0"/>
            </a:br>
            <a:r>
              <a:rPr lang="en-US" altLang="ja-JP" sz="1400" dirty="0" smtClean="0"/>
              <a:t>(</a:t>
            </a:r>
            <a:r>
              <a:rPr lang="ja-JP" altLang="en-US" sz="1400" dirty="0" smtClean="0"/>
              <a:t>人柱として、大量の安価な </a:t>
            </a:r>
            <a:r>
              <a:rPr lang="en-US" altLang="ja-JP" sz="1400" dirty="0" smtClean="0"/>
              <a:t>SD </a:t>
            </a:r>
            <a:r>
              <a:rPr lang="ja-JP" altLang="en-US" sz="1400" dirty="0" smtClean="0"/>
              <a:t>カードを </a:t>
            </a:r>
            <a:r>
              <a:rPr lang="en-US" altLang="ja-JP" sz="1400" dirty="0" smtClean="0"/>
              <a:t>Amazon </a:t>
            </a:r>
            <a:r>
              <a:rPr lang="ja-JP" altLang="en-US" sz="1400" dirty="0" smtClean="0"/>
              <a:t>で購入して全部試したところ、この型番が最も安価で高速で壊れにくくて良いことが分かった。</a:t>
            </a:r>
            <a:r>
              <a:rPr lang="en-US" altLang="ja-JP" sz="1400" dirty="0" smtClean="0"/>
              <a:t>)</a:t>
            </a:r>
          </a:p>
          <a:p>
            <a:r>
              <a:rPr kumimoji="1" lang="en-US" altLang="ja-JP" sz="1600" dirty="0" smtClean="0"/>
              <a:t>OS</a:t>
            </a:r>
            <a:r>
              <a:rPr kumimoji="1" lang="ja-JP" altLang="en-US" sz="1600" dirty="0" smtClean="0"/>
              <a:t> は、</a:t>
            </a:r>
            <a:r>
              <a:rPr kumimoji="1" lang="en-US" altLang="ja-JP" sz="1600" dirty="0" smtClean="0"/>
              <a:t>Ubuntu (19.10) </a:t>
            </a:r>
            <a:r>
              <a:rPr kumimoji="1" lang="ja-JP" altLang="en-US" sz="1600" dirty="0" smtClean="0"/>
              <a:t>である。</a:t>
            </a:r>
            <a:endParaRPr kumimoji="1" lang="en-US" altLang="ja-JP" sz="1600" dirty="0" smtClean="0"/>
          </a:p>
          <a:p>
            <a:pPr lvl="1"/>
            <a:r>
              <a:rPr lang="en-US" altLang="ja-JP" sz="1200" dirty="0" smtClean="0"/>
              <a:t>19.10 </a:t>
            </a:r>
            <a:r>
              <a:rPr lang="ja-JP" altLang="en-US" sz="1200" dirty="0" smtClean="0"/>
              <a:t>は </a:t>
            </a:r>
            <a:r>
              <a:rPr kumimoji="1" lang="en-US" altLang="ja-JP" sz="1200" dirty="0" smtClean="0"/>
              <a:t>LTS </a:t>
            </a:r>
            <a:r>
              <a:rPr kumimoji="1" lang="ja-JP" altLang="en-US" sz="1200" dirty="0" smtClean="0"/>
              <a:t>ではないため、もはやメンテナンスされておらず、</a:t>
            </a:r>
            <a:r>
              <a:rPr kumimoji="1" lang="en-US" altLang="ja-JP" sz="1200" dirty="0" smtClean="0"/>
              <a:t>Ubuntu 19.10 </a:t>
            </a:r>
            <a:r>
              <a:rPr kumimoji="1" lang="ja-JP" altLang="en-US" sz="1200" dirty="0" smtClean="0"/>
              <a:t>に同梱された各種のパッケージは脆弱性があっても放置されると考えられるが、</a:t>
            </a:r>
            <a:r>
              <a:rPr lang="en-US" altLang="ja-JP" sz="1200" dirty="0" smtClean="0"/>
              <a:t>OS </a:t>
            </a:r>
            <a:r>
              <a:rPr lang="ja-JP" altLang="en-US" sz="1200" dirty="0" smtClean="0"/>
              <a:t>そのもの </a:t>
            </a:r>
            <a:r>
              <a:rPr lang="en-US" altLang="ja-JP" sz="1200" dirty="0" smtClean="0"/>
              <a:t>(TCP/IP </a:t>
            </a:r>
            <a:r>
              <a:rPr lang="ja-JP" altLang="en-US" sz="1200" dirty="0" smtClean="0"/>
              <a:t>スタック</a:t>
            </a:r>
            <a:r>
              <a:rPr lang="en-US" altLang="ja-JP" sz="1200" dirty="0" smtClean="0"/>
              <a:t>) </a:t>
            </a:r>
            <a:r>
              <a:rPr lang="ja-JP" altLang="en-US" sz="1200" dirty="0" err="1" smtClean="0"/>
              <a:t>、</a:t>
            </a:r>
            <a:r>
              <a:rPr lang="en-US" altLang="ja-JP" sz="1200" dirty="0" err="1" smtClean="0"/>
              <a:t>OpenSSH</a:t>
            </a:r>
            <a:r>
              <a:rPr lang="en-US" altLang="ja-JP" sz="1200" dirty="0" smtClean="0"/>
              <a:t>, </a:t>
            </a:r>
            <a:r>
              <a:rPr lang="en-US" altLang="ja-JP" sz="1200" dirty="0" err="1" smtClean="0"/>
              <a:t>ntpd</a:t>
            </a:r>
            <a:r>
              <a:rPr lang="en-US" altLang="ja-JP" sz="1200" dirty="0" smtClean="0"/>
              <a:t> </a:t>
            </a:r>
            <a:r>
              <a:rPr lang="ja-JP" altLang="en-US" sz="1200" dirty="0" smtClean="0"/>
              <a:t>または </a:t>
            </a:r>
            <a:r>
              <a:rPr lang="en-US" altLang="ja-JP" sz="1200" dirty="0" err="1" smtClean="0"/>
              <a:t>snmpd</a:t>
            </a:r>
            <a:r>
              <a:rPr lang="en-US" altLang="ja-JP" sz="1200" dirty="0" smtClean="0"/>
              <a:t> </a:t>
            </a:r>
            <a:r>
              <a:rPr lang="ja-JP" altLang="en-US" sz="1200" dirty="0" smtClean="0"/>
              <a:t>に重大で回避不能な脆弱性が発見されない限り、利用し続けて安全である。仮にこれらに脆弱性が発見されても、下記の </a:t>
            </a:r>
            <a:r>
              <a:rPr lang="en-US" altLang="ja-JP" sz="1200" dirty="0" err="1" smtClean="0"/>
              <a:t>iptables</a:t>
            </a:r>
            <a:r>
              <a:rPr lang="en-US" altLang="ja-JP" sz="1200" dirty="0" smtClean="0"/>
              <a:t> </a:t>
            </a:r>
            <a:r>
              <a:rPr lang="ja-JP" altLang="en-US" sz="1200" dirty="0" smtClean="0"/>
              <a:t>のルールで接続元を限定しており、かなり複雑な攻撃をされない限り、直ちに問題は生じない。なお、</a:t>
            </a:r>
            <a:r>
              <a:rPr lang="en-US" altLang="ja-JP" sz="1200" dirty="0" smtClean="0"/>
              <a:t>Ubuntu (20.04) </a:t>
            </a:r>
            <a:r>
              <a:rPr lang="ja-JP" altLang="en-US" sz="1200" dirty="0" smtClean="0"/>
              <a:t>にしていない理由は、システム構築を開始した </a:t>
            </a:r>
            <a:r>
              <a:rPr lang="en-US" altLang="ja-JP" sz="1200" dirty="0" smtClean="0"/>
              <a:t>2020/04 </a:t>
            </a:r>
            <a:r>
              <a:rPr lang="ja-JP" altLang="en-US" sz="1200" dirty="0" smtClean="0"/>
              <a:t>時点では </a:t>
            </a:r>
            <a:r>
              <a:rPr lang="en-US" altLang="ja-JP" sz="1200" dirty="0" err="1" smtClean="0"/>
              <a:t>RasPi</a:t>
            </a:r>
            <a:r>
              <a:rPr lang="en-US" altLang="ja-JP" sz="1200" dirty="0" smtClean="0"/>
              <a:t> </a:t>
            </a:r>
            <a:r>
              <a:rPr lang="ja-JP" altLang="en-US" sz="1200" dirty="0" smtClean="0"/>
              <a:t>で動作可能な </a:t>
            </a:r>
            <a:r>
              <a:rPr lang="en-US" altLang="ja-JP" sz="1200" dirty="0" smtClean="0"/>
              <a:t>Ubuntu </a:t>
            </a:r>
            <a:r>
              <a:rPr lang="ja-JP" altLang="en-US" sz="1200" dirty="0" smtClean="0"/>
              <a:t>が </a:t>
            </a:r>
            <a:r>
              <a:rPr lang="en-US" altLang="ja-JP" sz="1200" dirty="0" smtClean="0"/>
              <a:t>19.10 </a:t>
            </a:r>
            <a:r>
              <a:rPr lang="ja-JP" altLang="en-US" sz="1200" dirty="0" smtClean="0"/>
              <a:t>しか存在しなかったためである。</a:t>
            </a:r>
            <a:endParaRPr lang="en-US" altLang="ja-JP" sz="1200" dirty="0" smtClean="0"/>
          </a:p>
          <a:p>
            <a:r>
              <a:rPr lang="ja-JP" altLang="en-US" sz="1600" dirty="0"/>
              <a:t>動作させている通信が発生するサービスは、</a:t>
            </a:r>
            <a:r>
              <a:rPr lang="en-US" altLang="ja-JP" sz="1600" dirty="0"/>
              <a:t>SSH </a:t>
            </a:r>
            <a:r>
              <a:rPr lang="ja-JP" altLang="en-US" sz="1600" dirty="0"/>
              <a:t>サーバーと、シン・テレワークシステム </a:t>
            </a:r>
            <a:r>
              <a:rPr lang="ja-JP" altLang="en-US" sz="1600" dirty="0" smtClean="0"/>
              <a:t>中継ゲートウェイと</a:t>
            </a:r>
            <a:r>
              <a:rPr lang="ja-JP" altLang="en-US" sz="1600" dirty="0"/>
              <a:t>、</a:t>
            </a:r>
            <a:r>
              <a:rPr lang="en-US" altLang="ja-JP" sz="1600" dirty="0" err="1"/>
              <a:t>ntpd</a:t>
            </a:r>
            <a:r>
              <a:rPr lang="en-US" altLang="ja-JP" sz="1600" dirty="0"/>
              <a:t> </a:t>
            </a:r>
            <a:r>
              <a:rPr lang="ja-JP" altLang="en-US" sz="1600" dirty="0"/>
              <a:t>と、</a:t>
            </a:r>
            <a:r>
              <a:rPr lang="en-US" altLang="ja-JP" sz="1600" dirty="0" err="1"/>
              <a:t>snmpd</a:t>
            </a:r>
            <a:r>
              <a:rPr lang="en-US" altLang="ja-JP" sz="1600" dirty="0"/>
              <a:t> </a:t>
            </a:r>
            <a:r>
              <a:rPr lang="ja-JP" altLang="en-US" sz="1600" dirty="0"/>
              <a:t>の </a:t>
            </a:r>
            <a:r>
              <a:rPr lang="en-US" altLang="ja-JP" sz="1600" dirty="0"/>
              <a:t>4 </a:t>
            </a:r>
            <a:r>
              <a:rPr lang="ja-JP" altLang="en-US" sz="1600" dirty="0"/>
              <a:t>つである</a:t>
            </a:r>
            <a:r>
              <a:rPr lang="ja-JP" altLang="en-US" sz="1600" dirty="0" smtClean="0"/>
              <a:t>。</a:t>
            </a:r>
            <a:endParaRPr lang="en-US" altLang="ja-JP" sz="1600" dirty="0" smtClean="0"/>
          </a:p>
          <a:p>
            <a:r>
              <a:rPr lang="en-US" altLang="ja-JP" sz="1600" dirty="0" smtClean="0"/>
              <a:t>WAN </a:t>
            </a:r>
            <a:r>
              <a:rPr lang="ja-JP" altLang="en-US" sz="1600" dirty="0" smtClean="0"/>
              <a:t>用の </a:t>
            </a:r>
            <a:r>
              <a:rPr lang="en-US" altLang="ja-JP" sz="1600" dirty="0" smtClean="0"/>
              <a:t>IP </a:t>
            </a:r>
            <a:r>
              <a:rPr lang="ja-JP" altLang="en-US" sz="1600" dirty="0" smtClean="0"/>
              <a:t>インターフェイス </a:t>
            </a:r>
            <a:r>
              <a:rPr lang="en-US" altLang="ja-JP" sz="1600" dirty="0" smtClean="0"/>
              <a:t>(</a:t>
            </a:r>
            <a:r>
              <a:rPr lang="ja-JP" altLang="en-US" sz="1600" dirty="0" smtClean="0"/>
              <a:t>グローバル </a:t>
            </a:r>
            <a:r>
              <a:rPr lang="en-US" altLang="ja-JP" sz="1600" dirty="0" smtClean="0"/>
              <a:t>IPv4) </a:t>
            </a:r>
            <a:r>
              <a:rPr lang="ja-JP" altLang="en-US" sz="1600" dirty="0" smtClean="0"/>
              <a:t>が </a:t>
            </a:r>
            <a:r>
              <a:rPr lang="en-US" altLang="ja-JP" sz="1600" dirty="0" smtClean="0"/>
              <a:t>1 </a:t>
            </a:r>
            <a:r>
              <a:rPr lang="ja-JP" altLang="en-US" sz="1600" dirty="0" smtClean="0"/>
              <a:t>つある。プライベート </a:t>
            </a:r>
            <a:r>
              <a:rPr lang="en-US" altLang="ja-JP" sz="1600" dirty="0" smtClean="0"/>
              <a:t>IP </a:t>
            </a:r>
            <a:r>
              <a:rPr lang="ja-JP" altLang="en-US" sz="1600" dirty="0" smtClean="0"/>
              <a:t>はない。したがって、</a:t>
            </a:r>
            <a:r>
              <a:rPr lang="en-US" altLang="ja-JP" sz="1600" dirty="0" smtClean="0"/>
              <a:t>SSH </a:t>
            </a:r>
            <a:r>
              <a:rPr lang="ja-JP" altLang="en-US" sz="1600" dirty="0" smtClean="0"/>
              <a:t>でメンテナンスする場合も、グローバル </a:t>
            </a:r>
            <a:r>
              <a:rPr lang="en-US" altLang="ja-JP" sz="1600" dirty="0" smtClean="0"/>
              <a:t>IP </a:t>
            </a:r>
            <a:r>
              <a:rPr lang="ja-JP" altLang="en-US" sz="1600" dirty="0" smtClean="0"/>
              <a:t>を利用する。</a:t>
            </a:r>
            <a:r>
              <a:rPr lang="en-US" altLang="ja-JP" sz="1600" dirty="0" smtClean="0"/>
              <a:t>SSH </a:t>
            </a:r>
            <a:r>
              <a:rPr lang="ja-JP" altLang="en-US" sz="1600" dirty="0" smtClean="0"/>
              <a:t>および </a:t>
            </a:r>
            <a:r>
              <a:rPr lang="en-US" altLang="ja-JP" sz="1600" dirty="0" smtClean="0"/>
              <a:t>SNMP </a:t>
            </a:r>
            <a:r>
              <a:rPr lang="ja-JP" altLang="en-US" sz="1600" dirty="0" smtClean="0"/>
              <a:t>は、信用できる </a:t>
            </a:r>
            <a:r>
              <a:rPr lang="en-US" altLang="ja-JP" sz="1600" dirty="0" smtClean="0"/>
              <a:t>IP </a:t>
            </a:r>
            <a:r>
              <a:rPr lang="ja-JP" altLang="en-US" sz="1600" dirty="0" smtClean="0"/>
              <a:t>サブネットからのみアクセスできるようにしている。</a:t>
            </a:r>
            <a:endParaRPr lang="en-US" altLang="ja-JP" sz="1600" dirty="0" smtClean="0"/>
          </a:p>
          <a:p>
            <a:pPr lvl="1"/>
            <a:r>
              <a:rPr lang="en-US" altLang="ja-JP" sz="1200" dirty="0" smtClean="0"/>
              <a:t>IP Spoofing, BGP </a:t>
            </a:r>
            <a:r>
              <a:rPr lang="ja-JP" altLang="en-US" sz="1200" dirty="0" smtClean="0"/>
              <a:t>ハイジャックが発生したときに、第三者がこれらの </a:t>
            </a:r>
            <a:r>
              <a:rPr lang="en-US" altLang="ja-JP" sz="1200" dirty="0" smtClean="0"/>
              <a:t>IP </a:t>
            </a:r>
            <a:r>
              <a:rPr lang="ja-JP" altLang="en-US" sz="1200" dirty="0" smtClean="0"/>
              <a:t>アドレスを騙って攻撃をしてくるリスクについては、理解している。もちろん、攻撃する側にそのようなリスクに見合った動機があり、さらに、単に </a:t>
            </a:r>
            <a:r>
              <a:rPr lang="en-US" altLang="ja-JP" sz="1200" dirty="0" smtClean="0"/>
              <a:t>IP </a:t>
            </a:r>
            <a:r>
              <a:rPr lang="ja-JP" altLang="en-US" sz="1200" dirty="0" smtClean="0"/>
              <a:t>を詐称できたとしても、</a:t>
            </a:r>
            <a:r>
              <a:rPr lang="en-US" altLang="ja-JP" sz="1200" dirty="0" smtClean="0"/>
              <a:t>SSH </a:t>
            </a:r>
            <a:r>
              <a:rPr lang="ja-JP" altLang="en-US" sz="1200" dirty="0" smtClean="0"/>
              <a:t>や </a:t>
            </a:r>
            <a:r>
              <a:rPr lang="en-US" altLang="ja-JP" sz="1200" dirty="0" err="1" smtClean="0"/>
              <a:t>snmpd</a:t>
            </a:r>
            <a:r>
              <a:rPr lang="en-US" altLang="ja-JP" sz="1200" dirty="0" smtClean="0"/>
              <a:t> </a:t>
            </a:r>
            <a:r>
              <a:rPr lang="ja-JP" altLang="en-US" sz="1200" dirty="0" smtClean="0"/>
              <a:t>のポートを叩けただけでは攻撃は成立せず、効果がある脆弱性攻撃手法を有していなければならないのであるが。</a:t>
            </a:r>
            <a:r>
              <a:rPr lang="en-US" altLang="ja-JP" sz="1200" dirty="0" err="1" smtClean="0"/>
              <a:t>OpenSSH</a:t>
            </a:r>
            <a:r>
              <a:rPr lang="en-US" altLang="ja-JP" sz="1200" dirty="0" smtClean="0"/>
              <a:t> </a:t>
            </a:r>
            <a:r>
              <a:rPr lang="ja-JP" altLang="en-US" sz="1200" dirty="0" smtClean="0"/>
              <a:t>に認証前に任意のコードの実行やログインができる脆弱性があれば世間は大騒ぎになり、それどころではない。</a:t>
            </a:r>
            <a:r>
              <a:rPr lang="en-US" altLang="ja-JP" sz="1200" dirty="0" err="1" smtClean="0"/>
              <a:t>OpenSSH</a:t>
            </a:r>
            <a:r>
              <a:rPr lang="en-US" altLang="ja-JP" sz="1200" dirty="0" smtClean="0"/>
              <a:t> </a:t>
            </a:r>
            <a:r>
              <a:rPr lang="ja-JP" altLang="en-US" sz="1200" dirty="0" smtClean="0"/>
              <a:t>に比べて、</a:t>
            </a:r>
            <a:r>
              <a:rPr lang="en-US" altLang="ja-JP" sz="1200" dirty="0" err="1" smtClean="0"/>
              <a:t>snmpd</a:t>
            </a:r>
            <a:r>
              <a:rPr lang="en-US" altLang="ja-JP" sz="1200" dirty="0" smtClean="0"/>
              <a:t> </a:t>
            </a:r>
            <a:r>
              <a:rPr lang="ja-JP" altLang="en-US" sz="1200" dirty="0" smtClean="0"/>
              <a:t>は、若干怪しいところがある。用心が重要である。</a:t>
            </a:r>
            <a:r>
              <a:rPr lang="en-US" altLang="ja-JP" sz="1200" dirty="0" err="1" smtClean="0"/>
              <a:t>ntpd</a:t>
            </a:r>
            <a:r>
              <a:rPr lang="en-US" altLang="ja-JP" sz="1200" dirty="0" smtClean="0"/>
              <a:t> </a:t>
            </a:r>
            <a:r>
              <a:rPr lang="ja-JP" altLang="en-US" sz="1200" dirty="0" smtClean="0"/>
              <a:t>は、色々な拡張機能のプラグインを有効にしていない限りは、固定長ヘッダの </a:t>
            </a:r>
            <a:r>
              <a:rPr lang="en-US" altLang="ja-JP" sz="1200" dirty="0" smtClean="0"/>
              <a:t>NTP </a:t>
            </a:r>
            <a:r>
              <a:rPr lang="ja-JP" altLang="en-US" sz="1200" dirty="0" smtClean="0"/>
              <a:t>パケットの処理と応答のみなので、比較的安全である。</a:t>
            </a:r>
            <a:r>
              <a:rPr lang="en-US" altLang="ja-JP" sz="1200" dirty="0" smtClean="0"/>
              <a:t>NTP </a:t>
            </a:r>
            <a:r>
              <a:rPr lang="ja-JP" altLang="en-US" sz="1200" dirty="0" smtClean="0"/>
              <a:t>における脆弱性のほとんどは、拡張フィールドの処理 </a:t>
            </a:r>
            <a:r>
              <a:rPr lang="en-US" altLang="ja-JP" sz="1200" dirty="0" smtClean="0"/>
              <a:t>(</a:t>
            </a:r>
            <a:r>
              <a:rPr lang="ja-JP" altLang="en-US" sz="1200" dirty="0" smtClean="0"/>
              <a:t>可変長データの処理</a:t>
            </a:r>
            <a:r>
              <a:rPr lang="en-US" altLang="ja-JP" sz="1200" dirty="0" smtClean="0"/>
              <a:t>) </a:t>
            </a:r>
            <a:r>
              <a:rPr lang="ja-JP" altLang="en-US" sz="1200" dirty="0" smtClean="0"/>
              <a:t>から生じるのである。</a:t>
            </a:r>
            <a:endParaRPr lang="en-US" altLang="ja-JP" sz="1200" dirty="0" smtClean="0"/>
          </a:p>
          <a:p>
            <a:r>
              <a:rPr lang="en-US" altLang="ja-JP" sz="1600" dirty="0" err="1"/>
              <a:t>iptables</a:t>
            </a:r>
            <a:r>
              <a:rPr lang="en-US" altLang="ja-JP" sz="1600" dirty="0"/>
              <a:t> </a:t>
            </a:r>
            <a:r>
              <a:rPr lang="ja-JP" altLang="en-US" sz="1600" dirty="0"/>
              <a:t>の設定は、以下のように実施している。</a:t>
            </a:r>
            <a:endParaRPr kumimoji="1" lang="en-US" altLang="ja-JP" sz="1600" dirty="0" smtClean="0"/>
          </a:p>
          <a:p>
            <a:endParaRPr kumimoji="1" lang="ja-JP" altLang="en-US" sz="16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192</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10-7. </a:t>
            </a:r>
            <a:r>
              <a:rPr kumimoji="1" lang="ja-JP" altLang="en-US" dirty="0" smtClean="0"/>
              <a:t>中継ゲートウェイの構成</a:t>
            </a:r>
            <a:r>
              <a:rPr lang="ja-JP" altLang="en-US" dirty="0"/>
              <a:t>とセキュリティ</a:t>
            </a:r>
            <a:endParaRPr kumimoji="1" lang="ja-JP" altLang="en-US" dirty="0"/>
          </a:p>
        </p:txBody>
      </p:sp>
      <p:sp>
        <p:nvSpPr>
          <p:cNvPr id="5" name="テキスト ボックス 4"/>
          <p:cNvSpPr txBox="1"/>
          <p:nvPr/>
        </p:nvSpPr>
        <p:spPr>
          <a:xfrm>
            <a:off x="618777" y="5521146"/>
            <a:ext cx="11353780" cy="1200329"/>
          </a:xfrm>
          <a:prstGeom prst="rect">
            <a:avLst/>
          </a:prstGeom>
          <a:solidFill>
            <a:schemeClr val="tx1"/>
          </a:solidFill>
        </p:spPr>
        <p:txBody>
          <a:bodyPr wrap="square" rtlCol="0">
            <a:spAutoFit/>
          </a:bodyPr>
          <a:lstStyle/>
          <a:p>
            <a:r>
              <a:rPr lang="en-US" altLang="ja-JP" sz="1200" dirty="0" err="1">
                <a:solidFill>
                  <a:schemeClr val="bg1"/>
                </a:solidFill>
                <a:latin typeface="Consolas" panose="020B0609020204030204" pitchFamily="49" charset="0"/>
              </a:rPr>
              <a:t>iptables</a:t>
            </a:r>
            <a:r>
              <a:rPr lang="en-US" altLang="ja-JP" sz="1200" dirty="0">
                <a:solidFill>
                  <a:schemeClr val="bg1"/>
                </a:solidFill>
                <a:latin typeface="Consolas" panose="020B0609020204030204" pitchFamily="49" charset="0"/>
              </a:rPr>
              <a:t> -F</a:t>
            </a:r>
          </a:p>
          <a:p>
            <a:r>
              <a:rPr lang="en-US" altLang="ja-JP" sz="1200" dirty="0" err="1">
                <a:solidFill>
                  <a:schemeClr val="bg1"/>
                </a:solidFill>
                <a:latin typeface="Consolas" panose="020B0609020204030204" pitchFamily="49" charset="0"/>
              </a:rPr>
              <a:t>iptables</a:t>
            </a:r>
            <a:r>
              <a:rPr lang="en-US" altLang="ja-JP" sz="1200" dirty="0">
                <a:solidFill>
                  <a:schemeClr val="bg1"/>
                </a:solidFill>
                <a:latin typeface="Consolas" panose="020B0609020204030204" pitchFamily="49" charset="0"/>
              </a:rPr>
              <a:t> -A INPUT -p </a:t>
            </a:r>
            <a:r>
              <a:rPr lang="en-US" altLang="ja-JP" sz="1200" dirty="0" err="1">
                <a:solidFill>
                  <a:schemeClr val="bg1"/>
                </a:solidFill>
                <a:latin typeface="Consolas" panose="020B0609020204030204" pitchFamily="49" charset="0"/>
              </a:rPr>
              <a:t>tcp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tcp</a:t>
            </a:r>
            <a:r>
              <a:rPr lang="en-US" altLang="ja-JP" sz="1200" dirty="0">
                <a:solidFill>
                  <a:schemeClr val="bg1"/>
                </a:solidFill>
                <a:latin typeface="Consolas" panose="020B0609020204030204" pitchFamily="49" charset="0"/>
              </a:rPr>
              <a:t>-flags SYN,RST SYN -j TCPMSS --set-</a:t>
            </a:r>
            <a:r>
              <a:rPr lang="en-US" altLang="ja-JP" sz="1200" dirty="0" err="1">
                <a:solidFill>
                  <a:schemeClr val="bg1"/>
                </a:solidFill>
                <a:latin typeface="Consolas" panose="020B0609020204030204" pitchFamily="49" charset="0"/>
              </a:rPr>
              <a:t>mss</a:t>
            </a:r>
            <a:r>
              <a:rPr lang="en-US" altLang="ja-JP" sz="1200" dirty="0">
                <a:solidFill>
                  <a:schemeClr val="bg1"/>
                </a:solidFill>
                <a:latin typeface="Consolas" panose="020B0609020204030204" pitchFamily="49" charset="0"/>
              </a:rPr>
              <a:t> 1414</a:t>
            </a:r>
          </a:p>
          <a:p>
            <a:r>
              <a:rPr lang="en-US" altLang="ja-JP" sz="1200" dirty="0" err="1">
                <a:solidFill>
                  <a:schemeClr val="bg1"/>
                </a:solidFill>
                <a:latin typeface="Consolas" panose="020B0609020204030204" pitchFamily="49" charset="0"/>
              </a:rPr>
              <a:t>iptables</a:t>
            </a:r>
            <a:r>
              <a:rPr lang="en-US" altLang="ja-JP" sz="1200" dirty="0">
                <a:solidFill>
                  <a:schemeClr val="bg1"/>
                </a:solidFill>
                <a:latin typeface="Consolas" panose="020B0609020204030204" pitchFamily="49" charset="0"/>
              </a:rPr>
              <a:t> -A INPUT -p </a:t>
            </a:r>
            <a:r>
              <a:rPr lang="en-US" altLang="ja-JP" sz="1200" dirty="0" err="1">
                <a:solidFill>
                  <a:schemeClr val="bg1"/>
                </a:solidFill>
                <a:latin typeface="Consolas" panose="020B0609020204030204" pitchFamily="49" charset="0"/>
              </a:rPr>
              <a:t>tcp</a:t>
            </a:r>
            <a:r>
              <a:rPr lang="en-US" altLang="ja-JP" sz="1200" dirty="0">
                <a:solidFill>
                  <a:schemeClr val="bg1"/>
                </a:solidFill>
                <a:latin typeface="Consolas" panose="020B0609020204030204" pitchFamily="49" charset="0"/>
              </a:rPr>
              <a:t> -m </a:t>
            </a:r>
            <a:r>
              <a:rPr lang="en-US" altLang="ja-JP" sz="1200" dirty="0" err="1">
                <a:solidFill>
                  <a:schemeClr val="bg1"/>
                </a:solidFill>
                <a:latin typeface="Consolas" panose="020B0609020204030204" pitchFamily="49" charset="0"/>
              </a:rPr>
              <a:t>tcpmss</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mss</a:t>
            </a:r>
            <a:r>
              <a:rPr lang="en-US" altLang="ja-JP" sz="1200" dirty="0">
                <a:solidFill>
                  <a:schemeClr val="bg1"/>
                </a:solidFill>
                <a:latin typeface="Consolas" panose="020B0609020204030204" pitchFamily="49" charset="0"/>
              </a:rPr>
              <a:t> 1:500 -j DROP</a:t>
            </a:r>
          </a:p>
          <a:p>
            <a:r>
              <a:rPr lang="en-US" altLang="ja-JP" sz="1200" dirty="0" err="1" smtClean="0">
                <a:solidFill>
                  <a:schemeClr val="bg1"/>
                </a:solidFill>
                <a:latin typeface="Consolas" panose="020B0609020204030204" pitchFamily="49" charset="0"/>
              </a:rPr>
              <a:t>iptables</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-A INPUT -</a:t>
            </a:r>
            <a:r>
              <a:rPr lang="en-US" altLang="ja-JP" sz="1200" dirty="0" err="1">
                <a:solidFill>
                  <a:schemeClr val="bg1"/>
                </a:solidFill>
                <a:latin typeface="Consolas" panose="020B0609020204030204" pitchFamily="49" charset="0"/>
              </a:rPr>
              <a:t>i</a:t>
            </a:r>
            <a:r>
              <a:rPr lang="en-US" altLang="ja-JP" sz="1200" dirty="0">
                <a:solidFill>
                  <a:schemeClr val="bg1"/>
                </a:solidFill>
                <a:latin typeface="Consolas" panose="020B0609020204030204" pitchFamily="49" charset="0"/>
              </a:rPr>
              <a:t> &lt;IF</a:t>
            </a:r>
            <a:r>
              <a:rPr lang="ja-JP" altLang="en-US" sz="1200" dirty="0">
                <a:solidFill>
                  <a:schemeClr val="bg1"/>
                </a:solidFill>
                <a:latin typeface="Consolas" panose="020B0609020204030204" pitchFamily="49" charset="0"/>
              </a:rPr>
              <a:t>名</a:t>
            </a:r>
            <a:r>
              <a:rPr lang="en-US" altLang="ja-JP" sz="1200" dirty="0">
                <a:solidFill>
                  <a:schemeClr val="bg1"/>
                </a:solidFill>
                <a:latin typeface="Consolas" panose="020B0609020204030204" pitchFamily="49" charset="0"/>
              </a:rPr>
              <a:t>&gt; -s &lt;</a:t>
            </a:r>
            <a:r>
              <a:rPr lang="ja-JP" altLang="en-US" sz="1200" dirty="0">
                <a:solidFill>
                  <a:schemeClr val="bg1"/>
                </a:solidFill>
                <a:latin typeface="Consolas" panose="020B0609020204030204" pitchFamily="49" charset="0"/>
              </a:rPr>
              <a:t>信用できる</a:t>
            </a:r>
            <a:r>
              <a:rPr lang="en-US" altLang="ja-JP" sz="1200" dirty="0">
                <a:solidFill>
                  <a:schemeClr val="bg1"/>
                </a:solidFill>
                <a:latin typeface="Consolas" panose="020B0609020204030204" pitchFamily="49" charset="0"/>
              </a:rPr>
              <a:t>IP</a:t>
            </a:r>
            <a:r>
              <a:rPr lang="ja-JP" altLang="en-US" sz="1200" dirty="0">
                <a:solidFill>
                  <a:schemeClr val="bg1"/>
                </a:solidFill>
                <a:latin typeface="Consolas" panose="020B0609020204030204" pitchFamily="49" charset="0"/>
              </a:rPr>
              <a:t>サブネット</a:t>
            </a:r>
            <a:r>
              <a:rPr lang="en-US" altLang="ja-JP" sz="1200" dirty="0">
                <a:solidFill>
                  <a:schemeClr val="bg1"/>
                </a:solidFill>
                <a:latin typeface="Consolas" panose="020B0609020204030204" pitchFamily="49" charset="0"/>
              </a:rPr>
              <a:t>&gt; -j ACCEPT</a:t>
            </a:r>
          </a:p>
          <a:p>
            <a:r>
              <a:rPr lang="en-US" altLang="ja-JP" sz="1200" dirty="0" err="1" smtClean="0">
                <a:solidFill>
                  <a:schemeClr val="bg1"/>
                </a:solidFill>
                <a:latin typeface="Consolas" panose="020B0609020204030204" pitchFamily="49" charset="0"/>
              </a:rPr>
              <a:t>iptables</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-A INPUT -</a:t>
            </a:r>
            <a:r>
              <a:rPr lang="en-US" altLang="ja-JP" sz="1200" dirty="0" err="1">
                <a:solidFill>
                  <a:schemeClr val="bg1"/>
                </a:solidFill>
                <a:latin typeface="Consolas" panose="020B0609020204030204" pitchFamily="49" charset="0"/>
              </a:rPr>
              <a:t>i</a:t>
            </a:r>
            <a:r>
              <a:rPr lang="en-US" altLang="ja-JP" sz="1200" dirty="0">
                <a:solidFill>
                  <a:schemeClr val="bg1"/>
                </a:solidFill>
                <a:latin typeface="Consolas" panose="020B0609020204030204" pitchFamily="49" charset="0"/>
              </a:rPr>
              <a:t> &lt;IF</a:t>
            </a:r>
            <a:r>
              <a:rPr lang="ja-JP" altLang="en-US" sz="1200" dirty="0">
                <a:solidFill>
                  <a:schemeClr val="bg1"/>
                </a:solidFill>
                <a:latin typeface="Consolas" panose="020B0609020204030204" pitchFamily="49" charset="0"/>
              </a:rPr>
              <a:t>名</a:t>
            </a:r>
            <a:r>
              <a:rPr lang="en-US" altLang="ja-JP" sz="1200" dirty="0">
                <a:solidFill>
                  <a:schemeClr val="bg1"/>
                </a:solidFill>
                <a:latin typeface="Consolas" panose="020B0609020204030204" pitchFamily="49" charset="0"/>
              </a:rPr>
              <a:t>&gt; -p </a:t>
            </a:r>
            <a:r>
              <a:rPr lang="en-US" altLang="ja-JP" sz="1200" dirty="0" err="1">
                <a:solidFill>
                  <a:schemeClr val="bg1"/>
                </a:solidFill>
                <a:latin typeface="Consolas" panose="020B0609020204030204" pitchFamily="49" charset="0"/>
              </a:rPr>
              <a:t>tcp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syn</a:t>
            </a:r>
            <a:r>
              <a:rPr lang="en-US" altLang="ja-JP" sz="1200" dirty="0">
                <a:solidFill>
                  <a:schemeClr val="bg1"/>
                </a:solidFill>
                <a:latin typeface="Consolas" panose="020B0609020204030204" pitchFamily="49" charset="0"/>
              </a:rPr>
              <a:t> -m multiport --</a:t>
            </a:r>
            <a:r>
              <a:rPr lang="en-US" altLang="ja-JP" sz="1200" dirty="0" err="1">
                <a:solidFill>
                  <a:schemeClr val="bg1"/>
                </a:solidFill>
                <a:latin typeface="Consolas" panose="020B0609020204030204" pitchFamily="49" charset="0"/>
              </a:rPr>
              <a:t>dports</a:t>
            </a:r>
            <a:r>
              <a:rPr lang="en-US" altLang="ja-JP" sz="1200" dirty="0">
                <a:solidFill>
                  <a:schemeClr val="bg1"/>
                </a:solidFill>
                <a:latin typeface="Consolas" panose="020B0609020204030204" pitchFamily="49" charset="0"/>
              </a:rPr>
              <a:t> 22,23 -j DROP</a:t>
            </a:r>
          </a:p>
          <a:p>
            <a:r>
              <a:rPr lang="en-US" altLang="ja-JP" sz="1200" dirty="0" err="1">
                <a:solidFill>
                  <a:schemeClr val="bg1"/>
                </a:solidFill>
                <a:latin typeface="Consolas" panose="020B0609020204030204" pitchFamily="49" charset="0"/>
              </a:rPr>
              <a:t>iptables</a:t>
            </a:r>
            <a:r>
              <a:rPr lang="en-US" altLang="ja-JP" sz="1200" dirty="0">
                <a:solidFill>
                  <a:schemeClr val="bg1"/>
                </a:solidFill>
                <a:latin typeface="Consolas" panose="020B0609020204030204" pitchFamily="49" charset="0"/>
              </a:rPr>
              <a:t> -A INPUT -</a:t>
            </a:r>
            <a:r>
              <a:rPr lang="en-US" altLang="ja-JP" sz="1200" dirty="0" err="1">
                <a:solidFill>
                  <a:schemeClr val="bg1"/>
                </a:solidFill>
                <a:latin typeface="Consolas" panose="020B0609020204030204" pitchFamily="49" charset="0"/>
              </a:rPr>
              <a:t>i</a:t>
            </a:r>
            <a:r>
              <a:rPr lang="en-US" altLang="ja-JP" sz="1200" dirty="0">
                <a:solidFill>
                  <a:schemeClr val="bg1"/>
                </a:solidFill>
                <a:latin typeface="Consolas" panose="020B0609020204030204" pitchFamily="49" charset="0"/>
              </a:rPr>
              <a:t> &lt;IF</a:t>
            </a:r>
            <a:r>
              <a:rPr lang="ja-JP" altLang="en-US" sz="1200" dirty="0">
                <a:solidFill>
                  <a:schemeClr val="bg1"/>
                </a:solidFill>
                <a:latin typeface="Consolas" panose="020B0609020204030204" pitchFamily="49" charset="0"/>
              </a:rPr>
              <a:t>名</a:t>
            </a:r>
            <a:r>
              <a:rPr lang="en-US" altLang="ja-JP" sz="1200" dirty="0">
                <a:solidFill>
                  <a:schemeClr val="bg1"/>
                </a:solidFill>
                <a:latin typeface="Consolas" panose="020B0609020204030204" pitchFamily="49" charset="0"/>
              </a:rPr>
              <a:t>&gt; -p </a:t>
            </a:r>
            <a:r>
              <a:rPr lang="en-US" altLang="ja-JP" sz="1200" dirty="0" err="1">
                <a:solidFill>
                  <a:schemeClr val="bg1"/>
                </a:solidFill>
                <a:latin typeface="Consolas" panose="020B0609020204030204" pitchFamily="49" charset="0"/>
              </a:rPr>
              <a:t>udp</a:t>
            </a:r>
            <a:r>
              <a:rPr lang="en-US" altLang="ja-JP" sz="1200" dirty="0">
                <a:solidFill>
                  <a:schemeClr val="bg1"/>
                </a:solidFill>
                <a:latin typeface="Consolas" panose="020B0609020204030204" pitchFamily="49" charset="0"/>
              </a:rPr>
              <a:t> </a:t>
            </a:r>
            <a:r>
              <a:rPr lang="en-US" altLang="ja-JP" sz="1200" dirty="0" smtClean="0">
                <a:solidFill>
                  <a:schemeClr val="bg1"/>
                </a:solidFill>
                <a:latin typeface="Consolas" panose="020B0609020204030204" pitchFamily="49" charset="0"/>
              </a:rPr>
              <a:t>-</a:t>
            </a:r>
            <a:r>
              <a:rPr lang="en-US" altLang="ja-JP" sz="1200" dirty="0">
                <a:solidFill>
                  <a:schemeClr val="bg1"/>
                </a:solidFill>
                <a:latin typeface="Consolas" panose="020B0609020204030204" pitchFamily="49" charset="0"/>
              </a:rPr>
              <a:t>m multiport --</a:t>
            </a:r>
            <a:r>
              <a:rPr lang="en-US" altLang="ja-JP" sz="1200" dirty="0" err="1">
                <a:solidFill>
                  <a:schemeClr val="bg1"/>
                </a:solidFill>
                <a:latin typeface="Consolas" panose="020B0609020204030204" pitchFamily="49" charset="0"/>
              </a:rPr>
              <a:t>dports</a:t>
            </a:r>
            <a:r>
              <a:rPr lang="en-US" altLang="ja-JP" sz="1200" dirty="0">
                <a:solidFill>
                  <a:schemeClr val="bg1"/>
                </a:solidFill>
                <a:latin typeface="Consolas" panose="020B0609020204030204" pitchFamily="49" charset="0"/>
              </a:rPr>
              <a:t> 161,162 -j DROP</a:t>
            </a:r>
          </a:p>
        </p:txBody>
      </p:sp>
    </p:spTree>
    <p:extLst>
      <p:ext uri="{BB962C8B-B14F-4D97-AF65-F5344CB8AC3E}">
        <p14:creationId xmlns:p14="http://schemas.microsoft.com/office/powerpoint/2010/main" val="1653801124"/>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a:bodyPr>
          <a:lstStyle/>
          <a:p>
            <a:r>
              <a:rPr lang="ja-JP" altLang="en-US" sz="2000" dirty="0" smtClean="0"/>
              <a:t>パブリック版では、「</a:t>
            </a:r>
            <a:r>
              <a:rPr lang="en-US" altLang="ja-JP" sz="2000" dirty="0" smtClean="0"/>
              <a:t>8-14</a:t>
            </a:r>
            <a:r>
              <a:rPr lang="ja-JP" altLang="en-US" sz="2000" dirty="0" smtClean="0"/>
              <a:t>」で述べたコントローラ</a:t>
            </a:r>
            <a:r>
              <a:rPr lang="ja-JP" altLang="en-US" sz="2000" dirty="0"/>
              <a:t>設定変数の重要な</a:t>
            </a:r>
            <a:r>
              <a:rPr lang="ja-JP" altLang="en-US" sz="2000" dirty="0" smtClean="0"/>
              <a:t>設定値として、以下の設定を行なっている。</a:t>
            </a:r>
            <a:endParaRPr lang="en-US" altLang="ja-JP" sz="2000" dirty="0" smtClean="0"/>
          </a:p>
          <a:p>
            <a:pPr lvl="1"/>
            <a:r>
              <a:rPr lang="en-US" altLang="ja-JP" sz="1800" dirty="0" err="1" smtClean="0"/>
              <a:t>ControllerDbBackupFileWriteIntervalMsecs</a:t>
            </a:r>
            <a:r>
              <a:rPr lang="en-US" altLang="ja-JP" sz="1800" dirty="0" smtClean="0"/>
              <a:t>: 60000 (60 </a:t>
            </a:r>
            <a:r>
              <a:rPr lang="ja-JP" altLang="en-US" sz="1800" dirty="0" smtClean="0"/>
              <a:t>秒</a:t>
            </a:r>
            <a:r>
              <a:rPr lang="en-US" altLang="ja-JP" sz="1800" dirty="0" smtClean="0"/>
              <a:t>) </a:t>
            </a:r>
            <a:r>
              <a:rPr lang="ja-JP" altLang="en-US" sz="1800" dirty="0" smtClean="0"/>
              <a:t>としている。</a:t>
            </a:r>
            <a:r>
              <a:rPr lang="en-US" altLang="ja-JP" sz="1800" dirty="0" smtClean="0"/>
              <a:t>SSD </a:t>
            </a:r>
            <a:r>
              <a:rPr lang="ja-JP" altLang="en-US" sz="1800" dirty="0" smtClean="0"/>
              <a:t>が早く消耗する可能性もあるが、消耗して平日日中に突然システムが停止した時こそ、コントローラ冗長性の真価が問われるときである。</a:t>
            </a:r>
            <a:endParaRPr lang="en-US" altLang="ja-JP" sz="1800" dirty="0" smtClean="0"/>
          </a:p>
          <a:p>
            <a:pPr lvl="1"/>
            <a:r>
              <a:rPr lang="en-US" altLang="ja-JP" sz="1800" dirty="0" err="1" smtClean="0"/>
              <a:t>ControllerDbFullReloadIntervalMsecs</a:t>
            </a:r>
            <a:r>
              <a:rPr lang="en-US" altLang="ja-JP" sz="1800" dirty="0" smtClean="0"/>
              <a:t>: 30000 (30 </a:t>
            </a:r>
            <a:r>
              <a:rPr lang="ja-JP" altLang="en-US" sz="1800" dirty="0" smtClean="0"/>
              <a:t>秒</a:t>
            </a:r>
            <a:r>
              <a:rPr lang="en-US" altLang="ja-JP" sz="1800" dirty="0" smtClean="0"/>
              <a:t>) </a:t>
            </a:r>
            <a:r>
              <a:rPr lang="ja-JP" altLang="en-US" sz="1800" dirty="0" smtClean="0"/>
              <a:t>としている。データベースの </a:t>
            </a:r>
            <a:r>
              <a:rPr lang="en-US" altLang="ja-JP" sz="1800" dirty="0" smtClean="0"/>
              <a:t>MACHINE </a:t>
            </a:r>
            <a:r>
              <a:rPr lang="ja-JP" altLang="en-US" sz="1800" dirty="0" smtClean="0"/>
              <a:t>テーブルは </a:t>
            </a:r>
            <a:r>
              <a:rPr lang="en-US" altLang="ja-JP" sz="1800" dirty="0" smtClean="0"/>
              <a:t>10 </a:t>
            </a:r>
            <a:r>
              <a:rPr lang="ja-JP" altLang="en-US" sz="1800" dirty="0" smtClean="0"/>
              <a:t>万行を超え、データ量は </a:t>
            </a:r>
            <a:r>
              <a:rPr lang="en-US" altLang="ja-JP" sz="1800" dirty="0" smtClean="0"/>
              <a:t>120MB</a:t>
            </a:r>
            <a:r>
              <a:rPr lang="ja-JP" altLang="en-US" sz="1800" dirty="0" smtClean="0"/>
              <a:t> もあるが、</a:t>
            </a:r>
            <a:r>
              <a:rPr lang="en-US" altLang="ja-JP" sz="1800" dirty="0" smtClean="0"/>
              <a:t>30 </a:t>
            </a:r>
            <a:r>
              <a:rPr lang="ja-JP" altLang="en-US" sz="1800" dirty="0" smtClean="0"/>
              <a:t>秒に </a:t>
            </a:r>
            <a:r>
              <a:rPr lang="en-US" altLang="ja-JP" sz="1800" dirty="0" smtClean="0"/>
              <a:t>1 </a:t>
            </a:r>
            <a:r>
              <a:rPr lang="ja-JP" altLang="en-US" sz="1800" dirty="0" smtClean="0"/>
              <a:t>回この </a:t>
            </a:r>
            <a:r>
              <a:rPr lang="en-US" altLang="ja-JP" sz="1800" dirty="0" smtClean="0"/>
              <a:t>120MB</a:t>
            </a:r>
            <a:r>
              <a:rPr lang="ja-JP" altLang="en-US" sz="1800" dirty="0" smtClean="0"/>
              <a:t> のデータを </a:t>
            </a:r>
            <a:r>
              <a:rPr lang="en-US" altLang="ja-JP" sz="1800" dirty="0" smtClean="0"/>
              <a:t>NW </a:t>
            </a:r>
            <a:r>
              <a:rPr lang="ja-JP" altLang="en-US" sz="1800" dirty="0" smtClean="0"/>
              <a:t>経由で全部読み取っているのである。なかなかのものである。</a:t>
            </a:r>
            <a:endParaRPr lang="en-US" altLang="ja-JP" sz="1800" dirty="0" smtClean="0"/>
          </a:p>
          <a:p>
            <a:pPr lvl="1"/>
            <a:r>
              <a:rPr lang="en-US" altLang="ja-JP" sz="1800" dirty="0" err="1" smtClean="0"/>
              <a:t>GateSettings_Int_ReportExpires</a:t>
            </a:r>
            <a:r>
              <a:rPr lang="en-US" altLang="ja-JP" sz="1800" dirty="0" smtClean="0"/>
              <a:t>: 80000 (80 </a:t>
            </a:r>
            <a:r>
              <a:rPr lang="ja-JP" altLang="en-US" sz="1800" dirty="0" smtClean="0"/>
              <a:t>秒</a:t>
            </a:r>
            <a:r>
              <a:rPr lang="en-US" altLang="ja-JP" sz="1800" dirty="0" smtClean="0"/>
              <a:t>) </a:t>
            </a:r>
            <a:r>
              <a:rPr lang="ja-JP" altLang="en-US" sz="1800" dirty="0" smtClean="0"/>
              <a:t>としている。</a:t>
            </a:r>
            <a:endParaRPr lang="en-US" altLang="ja-JP" sz="1800" dirty="0" smtClean="0"/>
          </a:p>
          <a:p>
            <a:pPr lvl="1"/>
            <a:r>
              <a:rPr lang="en-US" altLang="ja-JP" sz="1800" dirty="0" err="1" smtClean="0"/>
              <a:t>GateSettings_Int_ReportInterval</a:t>
            </a:r>
            <a:r>
              <a:rPr lang="en-US" altLang="ja-JP" sz="1800" dirty="0" smtClean="0"/>
              <a:t>: 20000 (20 </a:t>
            </a:r>
            <a:r>
              <a:rPr lang="ja-JP" altLang="en-US" sz="1800" dirty="0" smtClean="0"/>
              <a:t>秒</a:t>
            </a:r>
            <a:r>
              <a:rPr lang="en-US" altLang="ja-JP" sz="1800" dirty="0" smtClean="0"/>
              <a:t>) </a:t>
            </a:r>
            <a:r>
              <a:rPr lang="ja-JP" altLang="en-US" sz="1800" dirty="0" smtClean="0"/>
              <a:t>としている。</a:t>
            </a:r>
            <a:endParaRPr lang="en-US" altLang="ja-JP" sz="1800" dirty="0" smtClean="0"/>
          </a:p>
          <a:p>
            <a:pPr lvl="1"/>
            <a:r>
              <a:rPr lang="en-US" altLang="ja-JP" sz="1800" dirty="0" err="1" smtClean="0"/>
              <a:t>GatewayServicePortIpAcl</a:t>
            </a:r>
            <a:r>
              <a:rPr lang="en-US" altLang="ja-JP" sz="1800" dirty="0" smtClean="0"/>
              <a:t>: 0.0.0.0/0 (</a:t>
            </a:r>
            <a:r>
              <a:rPr lang="ja-JP" altLang="en-US" sz="1800" dirty="0" smtClean="0"/>
              <a:t>特に規制していない</a:t>
            </a:r>
            <a:r>
              <a:rPr lang="en-US" altLang="ja-JP" sz="1800" dirty="0" smtClean="0"/>
              <a:t>)</a:t>
            </a:r>
            <a:r>
              <a:rPr lang="ja-JP" altLang="en-US" sz="1800" dirty="0" err="1" smtClean="0"/>
              <a:t>。</a:t>
            </a:r>
            <a:endParaRPr lang="en-US" altLang="ja-JP" sz="1800" dirty="0" smtClean="0"/>
          </a:p>
          <a:p>
            <a:r>
              <a:rPr lang="ja-JP" altLang="en-US" sz="2200" dirty="0" smtClean="0"/>
              <a:t>上記のほかは、基本的にデフォルトの値となっている。</a:t>
            </a:r>
            <a:endParaRPr lang="en-US" altLang="ja-JP" sz="2200" dirty="0" smtClean="0"/>
          </a:p>
          <a:p>
            <a:pPr lvl="1"/>
            <a:r>
              <a:rPr lang="en-US" altLang="ja-JP" sz="1800" dirty="0" smtClean="0"/>
              <a:t>(</a:t>
            </a:r>
            <a:r>
              <a:rPr lang="ja-JP" altLang="en-US" sz="1800" dirty="0" smtClean="0"/>
              <a:t>パスワードの変更や、</a:t>
            </a:r>
            <a:r>
              <a:rPr lang="en-US" altLang="ja-JP" sz="1800" dirty="0" smtClean="0"/>
              <a:t>SMTP </a:t>
            </a:r>
            <a:r>
              <a:rPr lang="ja-JP" altLang="en-US" sz="1800" dirty="0" smtClean="0"/>
              <a:t>サーバー等は設定している。また、パブリック版でのみ実現している一部の改造 </a:t>
            </a:r>
            <a:r>
              <a:rPr lang="en-US" altLang="ja-JP" sz="1800" dirty="0" smtClean="0"/>
              <a:t>(</a:t>
            </a:r>
            <a:r>
              <a:rPr lang="ja-JP" altLang="en-US" sz="1800" dirty="0" smtClean="0"/>
              <a:t>本ドキュメントで言及していない</a:t>
            </a:r>
            <a:r>
              <a:rPr lang="en-US" altLang="ja-JP" sz="1800" dirty="0" smtClean="0"/>
              <a:t>) </a:t>
            </a:r>
            <a:r>
              <a:rPr lang="ja-JP" altLang="en-US" sz="1800" dirty="0" smtClean="0"/>
              <a:t>があり、そのための値は設定している。</a:t>
            </a:r>
            <a:r>
              <a:rPr lang="en-US" altLang="ja-JP" sz="1800" dirty="0"/>
              <a:t> </a:t>
            </a:r>
            <a:r>
              <a:rPr lang="en-US" altLang="ja-JP" sz="1800" dirty="0" err="1" smtClean="0"/>
              <a:t>QueryPassword_Stat</a:t>
            </a:r>
            <a:r>
              <a:rPr lang="en-US" altLang="ja-JP" sz="1800" dirty="0" smtClean="0"/>
              <a:t> </a:t>
            </a:r>
            <a:r>
              <a:rPr lang="ja-JP" altLang="en-US" sz="1800" dirty="0" smtClean="0"/>
              <a:t>は、設定していないので、誰でも統計データを見ることができる。</a:t>
            </a:r>
            <a:r>
              <a:rPr lang="en-US" altLang="ja-JP" sz="1800" dirty="0"/>
              <a:t> https://219.100.94.1/thincontrol/api/stat</a:t>
            </a:r>
            <a:r>
              <a:rPr lang="en-US" altLang="ja-JP" sz="1800" dirty="0" smtClean="0"/>
              <a:t>/</a:t>
            </a:r>
            <a:r>
              <a:rPr lang="ja-JP" altLang="en-US" sz="1800" dirty="0" smtClean="0"/>
              <a:t> を見てみると面白い。</a:t>
            </a:r>
            <a:r>
              <a:rPr lang="en-US" altLang="ja-JP" sz="1800" dirty="0" smtClean="0"/>
              <a:t>)</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193</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10-8. </a:t>
            </a:r>
            <a:r>
              <a:rPr kumimoji="1" lang="ja-JP" altLang="en-US" dirty="0" smtClean="0"/>
              <a:t>コントローラ設定変数の重要な設定値</a:t>
            </a:r>
            <a:endParaRPr kumimoji="1" lang="ja-JP" altLang="en-US" dirty="0"/>
          </a:p>
        </p:txBody>
      </p:sp>
    </p:spTree>
    <p:extLst>
      <p:ext uri="{BB962C8B-B14F-4D97-AF65-F5344CB8AC3E}">
        <p14:creationId xmlns:p14="http://schemas.microsoft.com/office/powerpoint/2010/main" val="2232688862"/>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960053"/>
          </a:xfrm>
        </p:spPr>
        <p:txBody>
          <a:bodyPr/>
          <a:lstStyle/>
          <a:p>
            <a:r>
              <a:rPr kumimoji="1" lang="en-US" altLang="ja-JP" dirty="0" smtClean="0"/>
              <a:t>2 </a:t>
            </a:r>
            <a:r>
              <a:rPr kumimoji="1" lang="ja-JP" altLang="en-US" dirty="0" smtClean="0"/>
              <a:t>台のコントローラは、両方とも、最大約 </a:t>
            </a:r>
            <a:r>
              <a:rPr kumimoji="1" lang="en-US" altLang="ja-JP" dirty="0" smtClean="0"/>
              <a:t>2.5GB </a:t>
            </a:r>
            <a:r>
              <a:rPr kumimoji="1" lang="ja-JP" altLang="en-US" dirty="0" smtClean="0"/>
              <a:t>の </a:t>
            </a:r>
            <a:r>
              <a:rPr lang="en-US" altLang="ja-JP" dirty="0" smtClean="0"/>
              <a:t>RAM </a:t>
            </a:r>
            <a:r>
              <a:rPr lang="ja-JP" altLang="en-US" dirty="0" err="1" smtClean="0"/>
              <a:t>を消</a:t>
            </a:r>
            <a:r>
              <a:rPr lang="ja-JP" altLang="en-US" dirty="0" smtClean="0"/>
              <a:t>費している。</a:t>
            </a:r>
            <a:r>
              <a:rPr lang="en-US" altLang="ja-JP" dirty="0" smtClean="0"/>
              <a:t/>
            </a:r>
            <a:br>
              <a:rPr lang="en-US" altLang="ja-JP" dirty="0" smtClean="0"/>
            </a:br>
            <a:r>
              <a:rPr lang="en-US" altLang="ja-JP" dirty="0" smtClean="0"/>
              <a:t>32GB </a:t>
            </a:r>
            <a:r>
              <a:rPr lang="ja-JP" altLang="en-US" dirty="0" smtClean="0"/>
              <a:t>の </a:t>
            </a:r>
            <a:r>
              <a:rPr lang="en-US" altLang="ja-JP" dirty="0" smtClean="0"/>
              <a:t>RAM </a:t>
            </a:r>
            <a:r>
              <a:rPr lang="ja-JP" altLang="en-US" dirty="0" smtClean="0"/>
              <a:t>を搭載しているので、まだまだ余裕がある。</a:t>
            </a:r>
            <a:endParaRPr lang="en-US" altLang="ja-JP" dirty="0" smtClean="0"/>
          </a:p>
          <a:p>
            <a:r>
              <a:rPr kumimoji="1" lang="en-US" altLang="ja-JP" dirty="0" smtClean="0"/>
              <a:t>CPU </a:t>
            </a:r>
            <a:r>
              <a:rPr kumimoji="1" lang="ja-JP" altLang="en-US" dirty="0" smtClean="0"/>
              <a:t>使用率および </a:t>
            </a:r>
            <a:r>
              <a:rPr kumimoji="1" lang="en-US" altLang="ja-JP" dirty="0" smtClean="0"/>
              <a:t>NIC </a:t>
            </a:r>
            <a:r>
              <a:rPr kumimoji="1" lang="ja-JP" altLang="en-US" dirty="0" smtClean="0"/>
              <a:t>のトラフィックは、以下のグラフのようになっている。</a:t>
            </a:r>
            <a:r>
              <a:rPr kumimoji="1" lang="en-US" altLang="ja-JP" dirty="0" smtClean="0"/>
              <a:t/>
            </a:r>
            <a:br>
              <a:rPr kumimoji="1" lang="en-US" altLang="ja-JP" dirty="0" smtClean="0"/>
            </a:br>
            <a:r>
              <a:rPr kumimoji="1" lang="en-US" altLang="ja-JP" dirty="0" smtClean="0"/>
              <a:t>(2 </a:t>
            </a:r>
            <a:r>
              <a:rPr kumimoji="1" lang="ja-JP" altLang="en-US" dirty="0" smtClean="0"/>
              <a:t>台ともほぼ同じなので、</a:t>
            </a:r>
            <a:r>
              <a:rPr kumimoji="1" lang="en-US" altLang="ja-JP" dirty="0" smtClean="0"/>
              <a:t>1 </a:t>
            </a:r>
            <a:r>
              <a:rPr kumimoji="1" lang="ja-JP" altLang="en-US" dirty="0" smtClean="0"/>
              <a:t>台目のみを載せている。</a:t>
            </a:r>
            <a:r>
              <a:rPr kumimoji="1" lang="en-US" altLang="ja-JP" dirty="0" smtClean="0"/>
              <a:t>)</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194</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10-9. </a:t>
            </a:r>
            <a:r>
              <a:rPr kumimoji="1" lang="ja-JP" altLang="en-US" dirty="0" smtClean="0"/>
              <a:t>消費しているリソースの状況 </a:t>
            </a:r>
            <a:r>
              <a:rPr kumimoji="1" lang="en-US" altLang="ja-JP" dirty="0" smtClean="0"/>
              <a:t>(</a:t>
            </a:r>
            <a:r>
              <a:rPr kumimoji="1" lang="ja-JP" altLang="en-US" dirty="0" smtClean="0"/>
              <a:t>コントローラ</a:t>
            </a:r>
            <a:r>
              <a:rPr kumimoji="1" lang="en-US" altLang="ja-JP" dirty="0" smtClean="0"/>
              <a:t>)</a:t>
            </a:r>
            <a:endParaRPr kumimoji="1" lang="ja-JP" altLang="en-US" dirty="0"/>
          </a:p>
        </p:txBody>
      </p:sp>
      <p:pic>
        <p:nvPicPr>
          <p:cNvPr id="5" name="図 4"/>
          <p:cNvPicPr>
            <a:picLocks noChangeAspect="1"/>
          </p:cNvPicPr>
          <p:nvPr/>
        </p:nvPicPr>
        <p:blipFill>
          <a:blip r:embed="rId2"/>
          <a:stretch>
            <a:fillRect/>
          </a:stretch>
        </p:blipFill>
        <p:spPr>
          <a:xfrm>
            <a:off x="549506" y="4142503"/>
            <a:ext cx="3452999" cy="1404776"/>
          </a:xfrm>
          <a:prstGeom prst="rect">
            <a:avLst/>
          </a:prstGeom>
        </p:spPr>
      </p:pic>
      <p:pic>
        <p:nvPicPr>
          <p:cNvPr id="6" name="図 5"/>
          <p:cNvPicPr>
            <a:picLocks noChangeAspect="1"/>
          </p:cNvPicPr>
          <p:nvPr/>
        </p:nvPicPr>
        <p:blipFill>
          <a:blip r:embed="rId3"/>
          <a:stretch>
            <a:fillRect/>
          </a:stretch>
        </p:blipFill>
        <p:spPr>
          <a:xfrm>
            <a:off x="4350458" y="4142504"/>
            <a:ext cx="2948700" cy="1426114"/>
          </a:xfrm>
          <a:prstGeom prst="rect">
            <a:avLst/>
          </a:prstGeom>
        </p:spPr>
      </p:pic>
      <p:pic>
        <p:nvPicPr>
          <p:cNvPr id="7" name="図 6"/>
          <p:cNvPicPr>
            <a:picLocks noChangeAspect="1"/>
          </p:cNvPicPr>
          <p:nvPr/>
        </p:nvPicPr>
        <p:blipFill>
          <a:blip r:embed="rId4"/>
          <a:stretch>
            <a:fillRect/>
          </a:stretch>
        </p:blipFill>
        <p:spPr>
          <a:xfrm>
            <a:off x="7647111" y="4142503"/>
            <a:ext cx="3028910" cy="1473524"/>
          </a:xfrm>
          <a:prstGeom prst="rect">
            <a:avLst/>
          </a:prstGeom>
        </p:spPr>
      </p:pic>
      <p:sp>
        <p:nvSpPr>
          <p:cNvPr id="8" name="テキスト ボックス 7"/>
          <p:cNvSpPr txBox="1"/>
          <p:nvPr/>
        </p:nvSpPr>
        <p:spPr>
          <a:xfrm>
            <a:off x="1203158" y="5630887"/>
            <a:ext cx="2494547" cy="369332"/>
          </a:xfrm>
          <a:prstGeom prst="rect">
            <a:avLst/>
          </a:prstGeom>
          <a:noFill/>
        </p:spPr>
        <p:txBody>
          <a:bodyPr wrap="square" rtlCol="0">
            <a:spAutoFit/>
          </a:bodyPr>
          <a:lstStyle/>
          <a:p>
            <a:pPr algn="ctr"/>
            <a:r>
              <a:rPr kumimoji="1" lang="en-US" altLang="ja-JP" dirty="0" smtClean="0"/>
              <a:t>CPU </a:t>
            </a:r>
            <a:r>
              <a:rPr kumimoji="1" lang="ja-JP" altLang="en-US" dirty="0" smtClean="0"/>
              <a:t>使用率</a:t>
            </a:r>
            <a:endParaRPr kumimoji="1" lang="ja-JP" altLang="en-US" dirty="0"/>
          </a:p>
        </p:txBody>
      </p:sp>
      <p:sp>
        <p:nvSpPr>
          <p:cNvPr id="10" name="テキスト ボックス 9"/>
          <p:cNvSpPr txBox="1"/>
          <p:nvPr/>
        </p:nvSpPr>
        <p:spPr>
          <a:xfrm>
            <a:off x="4568122" y="5616499"/>
            <a:ext cx="2774189" cy="369332"/>
          </a:xfrm>
          <a:prstGeom prst="rect">
            <a:avLst/>
          </a:prstGeom>
          <a:noFill/>
        </p:spPr>
        <p:txBody>
          <a:bodyPr wrap="square" rtlCol="0">
            <a:spAutoFit/>
          </a:bodyPr>
          <a:lstStyle/>
          <a:p>
            <a:pPr algn="ctr"/>
            <a:r>
              <a:rPr kumimoji="1" lang="en-US" altLang="ja-JP" dirty="0" smtClean="0"/>
              <a:t>WAN </a:t>
            </a:r>
            <a:r>
              <a:rPr kumimoji="1" lang="ja-JP" altLang="en-US" dirty="0" smtClean="0"/>
              <a:t>側ポートのトラフィック</a:t>
            </a:r>
            <a:endParaRPr kumimoji="1" lang="ja-JP" altLang="en-US" dirty="0"/>
          </a:p>
        </p:txBody>
      </p:sp>
      <p:sp>
        <p:nvSpPr>
          <p:cNvPr id="11" name="テキスト ボックス 10"/>
          <p:cNvSpPr txBox="1"/>
          <p:nvPr/>
        </p:nvSpPr>
        <p:spPr>
          <a:xfrm>
            <a:off x="7712375" y="5630887"/>
            <a:ext cx="2774189" cy="369332"/>
          </a:xfrm>
          <a:prstGeom prst="rect">
            <a:avLst/>
          </a:prstGeom>
          <a:noFill/>
        </p:spPr>
        <p:txBody>
          <a:bodyPr wrap="square" rtlCol="0">
            <a:spAutoFit/>
          </a:bodyPr>
          <a:lstStyle/>
          <a:p>
            <a:pPr algn="ctr"/>
            <a:r>
              <a:rPr kumimoji="1" lang="en-US" altLang="ja-JP" dirty="0" smtClean="0"/>
              <a:t>LAN </a:t>
            </a:r>
            <a:r>
              <a:rPr kumimoji="1" lang="ja-JP" altLang="en-US" dirty="0" smtClean="0"/>
              <a:t>側ポートのトラフィック</a:t>
            </a:r>
            <a:endParaRPr kumimoji="1" lang="ja-JP" altLang="en-US" dirty="0"/>
          </a:p>
        </p:txBody>
      </p:sp>
    </p:spTree>
    <p:extLst>
      <p:ext uri="{BB962C8B-B14F-4D97-AF65-F5344CB8AC3E}">
        <p14:creationId xmlns:p14="http://schemas.microsoft.com/office/powerpoint/2010/main" val="4027487757"/>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960053"/>
          </a:xfrm>
        </p:spPr>
        <p:txBody>
          <a:bodyPr/>
          <a:lstStyle/>
          <a:p>
            <a:r>
              <a:rPr kumimoji="1" lang="ja-JP" altLang="en-US" dirty="0" smtClean="0"/>
              <a:t>約 </a:t>
            </a:r>
            <a:r>
              <a:rPr lang="en-US" altLang="ja-JP" dirty="0" smtClean="0"/>
              <a:t>2.5GB </a:t>
            </a:r>
            <a:r>
              <a:rPr lang="ja-JP" altLang="en-US" dirty="0" smtClean="0"/>
              <a:t>の </a:t>
            </a:r>
            <a:r>
              <a:rPr lang="en-US" altLang="ja-JP" dirty="0" smtClean="0"/>
              <a:t>RAM </a:t>
            </a:r>
            <a:r>
              <a:rPr lang="ja-JP" altLang="en-US" dirty="0" err="1" smtClean="0"/>
              <a:t>を消</a:t>
            </a:r>
            <a:r>
              <a:rPr lang="ja-JP" altLang="en-US" dirty="0" smtClean="0"/>
              <a:t>費している。</a:t>
            </a:r>
            <a:r>
              <a:rPr lang="en-US" altLang="ja-JP" dirty="0" smtClean="0"/>
              <a:t/>
            </a:r>
            <a:br>
              <a:rPr lang="en-US" altLang="ja-JP" dirty="0" smtClean="0"/>
            </a:br>
            <a:r>
              <a:rPr lang="en-US" altLang="ja-JP" dirty="0" smtClean="0"/>
              <a:t>8GB </a:t>
            </a:r>
            <a:r>
              <a:rPr lang="ja-JP" altLang="en-US" dirty="0" smtClean="0"/>
              <a:t>の </a:t>
            </a:r>
            <a:r>
              <a:rPr lang="en-US" altLang="ja-JP" dirty="0" smtClean="0"/>
              <a:t>RAM </a:t>
            </a:r>
            <a:r>
              <a:rPr lang="ja-JP" altLang="en-US" dirty="0" smtClean="0"/>
              <a:t>を搭載しているので、まだまだ余裕がある。</a:t>
            </a:r>
            <a:endParaRPr lang="en-US" altLang="ja-JP" dirty="0" smtClean="0"/>
          </a:p>
          <a:p>
            <a:r>
              <a:rPr kumimoji="1" lang="en-US" altLang="ja-JP" dirty="0" smtClean="0"/>
              <a:t>CPU </a:t>
            </a:r>
            <a:r>
              <a:rPr kumimoji="1" lang="ja-JP" altLang="en-US" dirty="0" smtClean="0"/>
              <a:t>使用率および </a:t>
            </a:r>
            <a:r>
              <a:rPr kumimoji="1" lang="en-US" altLang="ja-JP" dirty="0" smtClean="0"/>
              <a:t>NIC </a:t>
            </a:r>
            <a:r>
              <a:rPr kumimoji="1" lang="ja-JP" altLang="en-US" dirty="0" smtClean="0"/>
              <a:t>のトラフィックは、以下のグラフのようになっている。</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195</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10-10. </a:t>
            </a:r>
            <a:r>
              <a:rPr kumimoji="1" lang="ja-JP" altLang="en-US" dirty="0" smtClean="0"/>
              <a:t>消費しているリソースの状況 </a:t>
            </a:r>
            <a:r>
              <a:rPr kumimoji="1" lang="en-US" altLang="ja-JP" dirty="0" smtClean="0"/>
              <a:t>(</a:t>
            </a:r>
            <a:r>
              <a:rPr kumimoji="1" lang="ja-JP" altLang="en-US" dirty="0" smtClean="0"/>
              <a:t>データベース</a:t>
            </a:r>
            <a:r>
              <a:rPr kumimoji="1" lang="en-US" altLang="ja-JP" dirty="0" smtClean="0"/>
              <a:t>)</a:t>
            </a:r>
            <a:endParaRPr kumimoji="1" lang="ja-JP" altLang="en-US" dirty="0"/>
          </a:p>
        </p:txBody>
      </p:sp>
      <p:sp>
        <p:nvSpPr>
          <p:cNvPr id="8" name="テキスト ボックス 7"/>
          <p:cNvSpPr txBox="1"/>
          <p:nvPr/>
        </p:nvSpPr>
        <p:spPr>
          <a:xfrm>
            <a:off x="1952020" y="5630886"/>
            <a:ext cx="2494547" cy="369332"/>
          </a:xfrm>
          <a:prstGeom prst="rect">
            <a:avLst/>
          </a:prstGeom>
          <a:noFill/>
        </p:spPr>
        <p:txBody>
          <a:bodyPr wrap="square" rtlCol="0">
            <a:spAutoFit/>
          </a:bodyPr>
          <a:lstStyle/>
          <a:p>
            <a:pPr algn="ctr"/>
            <a:r>
              <a:rPr kumimoji="1" lang="en-US" altLang="ja-JP" dirty="0" smtClean="0"/>
              <a:t>CPU </a:t>
            </a:r>
            <a:r>
              <a:rPr kumimoji="1" lang="ja-JP" altLang="en-US" dirty="0" smtClean="0"/>
              <a:t>使用率</a:t>
            </a:r>
            <a:endParaRPr kumimoji="1" lang="ja-JP" altLang="en-US" dirty="0"/>
          </a:p>
        </p:txBody>
      </p:sp>
      <p:sp>
        <p:nvSpPr>
          <p:cNvPr id="11" name="テキスト ボックス 10"/>
          <p:cNvSpPr txBox="1"/>
          <p:nvPr/>
        </p:nvSpPr>
        <p:spPr>
          <a:xfrm>
            <a:off x="7223505" y="5714467"/>
            <a:ext cx="2774189" cy="369332"/>
          </a:xfrm>
          <a:prstGeom prst="rect">
            <a:avLst/>
          </a:prstGeom>
          <a:noFill/>
        </p:spPr>
        <p:txBody>
          <a:bodyPr wrap="square" rtlCol="0">
            <a:spAutoFit/>
          </a:bodyPr>
          <a:lstStyle/>
          <a:p>
            <a:pPr algn="ctr"/>
            <a:r>
              <a:rPr kumimoji="1" lang="en-US" altLang="ja-JP" dirty="0" smtClean="0"/>
              <a:t>LAN </a:t>
            </a:r>
            <a:r>
              <a:rPr kumimoji="1" lang="ja-JP" altLang="en-US" dirty="0" smtClean="0"/>
              <a:t>側ポートのトラフィック</a:t>
            </a:r>
            <a:endParaRPr kumimoji="1" lang="ja-JP" altLang="en-US" dirty="0"/>
          </a:p>
        </p:txBody>
      </p:sp>
      <p:pic>
        <p:nvPicPr>
          <p:cNvPr id="9" name="図 8"/>
          <p:cNvPicPr>
            <a:picLocks noChangeAspect="1"/>
          </p:cNvPicPr>
          <p:nvPr/>
        </p:nvPicPr>
        <p:blipFill>
          <a:blip r:embed="rId2"/>
          <a:stretch>
            <a:fillRect/>
          </a:stretch>
        </p:blipFill>
        <p:spPr>
          <a:xfrm>
            <a:off x="332741" y="3237692"/>
            <a:ext cx="5534596" cy="2251628"/>
          </a:xfrm>
          <a:prstGeom prst="rect">
            <a:avLst/>
          </a:prstGeom>
        </p:spPr>
      </p:pic>
      <p:pic>
        <p:nvPicPr>
          <p:cNvPr id="12" name="図 11"/>
          <p:cNvPicPr>
            <a:picLocks noChangeAspect="1"/>
          </p:cNvPicPr>
          <p:nvPr/>
        </p:nvPicPr>
        <p:blipFill>
          <a:blip r:embed="rId3"/>
          <a:stretch>
            <a:fillRect/>
          </a:stretch>
        </p:blipFill>
        <p:spPr>
          <a:xfrm>
            <a:off x="6321347" y="3286481"/>
            <a:ext cx="4635687" cy="2242010"/>
          </a:xfrm>
          <a:prstGeom prst="rect">
            <a:avLst/>
          </a:prstGeom>
        </p:spPr>
      </p:pic>
    </p:spTree>
    <p:extLst>
      <p:ext uri="{BB962C8B-B14F-4D97-AF65-F5344CB8AC3E}">
        <p14:creationId xmlns:p14="http://schemas.microsoft.com/office/powerpoint/2010/main" val="3232286018"/>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196</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10-11. </a:t>
            </a:r>
            <a:r>
              <a:rPr kumimoji="1" lang="ja-JP" altLang="en-US" dirty="0" smtClean="0"/>
              <a:t>消費しているリソースの状況 </a:t>
            </a:r>
            <a:r>
              <a:rPr kumimoji="1" lang="en-US" altLang="ja-JP" dirty="0" smtClean="0"/>
              <a:t>(</a:t>
            </a:r>
            <a:r>
              <a:rPr kumimoji="1" lang="ja-JP" altLang="en-US" dirty="0" smtClean="0"/>
              <a:t>中継 </a:t>
            </a:r>
            <a:r>
              <a:rPr kumimoji="1" lang="en-US" altLang="ja-JP" dirty="0" smtClean="0"/>
              <a:t>GW)</a:t>
            </a:r>
            <a:endParaRPr kumimoji="1" lang="ja-JP" altLang="en-US" dirty="0"/>
          </a:p>
        </p:txBody>
      </p:sp>
      <p:sp>
        <p:nvSpPr>
          <p:cNvPr id="5" name="タイトル 3"/>
          <p:cNvSpPr txBox="1">
            <a:spLocks/>
          </p:cNvSpPr>
          <p:nvPr/>
        </p:nvSpPr>
        <p:spPr>
          <a:xfrm>
            <a:off x="332741" y="985894"/>
            <a:ext cx="10046989" cy="68349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sz="2400" dirty="0" smtClean="0"/>
              <a:t>中継 </a:t>
            </a:r>
            <a:r>
              <a:rPr lang="en-US" altLang="ja-JP" sz="2400" dirty="0" smtClean="0"/>
              <a:t>GW</a:t>
            </a:r>
            <a:r>
              <a:rPr lang="ja-JP" altLang="en-US" sz="2400" dirty="0" smtClean="0"/>
              <a:t> の </a:t>
            </a:r>
            <a:r>
              <a:rPr lang="en-US" altLang="ja-JP" sz="2400" dirty="0" smtClean="0"/>
              <a:t>Raspberry Pi 4 </a:t>
            </a:r>
            <a:r>
              <a:rPr lang="ja-JP" altLang="en-US" sz="2400" dirty="0" smtClean="0"/>
              <a:t>の </a:t>
            </a:r>
            <a:r>
              <a:rPr lang="en-US" altLang="ja-JP" sz="2400" dirty="0" smtClean="0"/>
              <a:t>1 </a:t>
            </a:r>
            <a:r>
              <a:rPr lang="ja-JP" altLang="en-US" sz="2400" dirty="0" smtClean="0"/>
              <a:t>年間の </a:t>
            </a:r>
            <a:r>
              <a:rPr lang="en-US" altLang="ja-JP" sz="2400" dirty="0" smtClean="0"/>
              <a:t>CPU </a:t>
            </a:r>
            <a:r>
              <a:rPr lang="ja-JP" altLang="en-US" sz="2400" dirty="0" smtClean="0"/>
              <a:t>使用率 </a:t>
            </a:r>
            <a:r>
              <a:rPr lang="en-US" altLang="ja-JP" sz="2400" dirty="0" smtClean="0"/>
              <a:t>(</a:t>
            </a:r>
            <a:r>
              <a:rPr lang="ja-JP" altLang="en-US" sz="2400" dirty="0" smtClean="0"/>
              <a:t>適当な </a:t>
            </a:r>
            <a:r>
              <a:rPr lang="en-US" altLang="ja-JP" sz="2400" dirty="0" smtClean="0"/>
              <a:t>16 </a:t>
            </a:r>
            <a:r>
              <a:rPr lang="ja-JP" altLang="en-US" sz="2400" dirty="0" smtClean="0"/>
              <a:t>台分</a:t>
            </a:r>
            <a:r>
              <a:rPr lang="en-US" altLang="ja-JP" sz="2400" dirty="0" smtClean="0"/>
              <a:t>)</a:t>
            </a:r>
            <a:endParaRPr lang="ja-JP" altLang="en-US" sz="2400" dirty="0"/>
          </a:p>
        </p:txBody>
      </p:sp>
      <p:pic>
        <p:nvPicPr>
          <p:cNvPr id="6" name="図 5"/>
          <p:cNvPicPr>
            <a:picLocks noChangeAspect="1"/>
          </p:cNvPicPr>
          <p:nvPr/>
        </p:nvPicPr>
        <p:blipFill>
          <a:blip r:embed="rId2"/>
          <a:stretch>
            <a:fillRect/>
          </a:stretch>
        </p:blipFill>
        <p:spPr>
          <a:xfrm>
            <a:off x="914398" y="1781467"/>
            <a:ext cx="10307059" cy="4879463"/>
          </a:xfrm>
          <a:prstGeom prst="rect">
            <a:avLst/>
          </a:prstGeom>
        </p:spPr>
      </p:pic>
    </p:spTree>
    <p:extLst>
      <p:ext uri="{BB962C8B-B14F-4D97-AF65-F5344CB8AC3E}">
        <p14:creationId xmlns:p14="http://schemas.microsoft.com/office/powerpoint/2010/main" val="897371435"/>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197</a:t>
            </a:fld>
            <a:endParaRPr kumimoji="1" lang="ja-JP" altLang="en-US" dirty="0"/>
          </a:p>
        </p:txBody>
      </p:sp>
      <p:sp>
        <p:nvSpPr>
          <p:cNvPr id="4" name="タイトル 3"/>
          <p:cNvSpPr>
            <a:spLocks noGrp="1"/>
          </p:cNvSpPr>
          <p:nvPr>
            <p:ph type="title"/>
          </p:nvPr>
        </p:nvSpPr>
        <p:spPr/>
        <p:txBody>
          <a:bodyPr>
            <a:normAutofit/>
          </a:bodyPr>
          <a:lstStyle/>
          <a:p>
            <a:r>
              <a:rPr kumimoji="1" lang="ja-JP" altLang="en-US" sz="2400" dirty="0" smtClean="0"/>
              <a:t>中継 </a:t>
            </a:r>
            <a:r>
              <a:rPr lang="en-US" altLang="ja-JP" sz="2400" dirty="0" smtClean="0"/>
              <a:t>GW</a:t>
            </a:r>
            <a:r>
              <a:rPr lang="ja-JP" altLang="en-US" sz="2400" dirty="0" smtClean="0"/>
              <a:t> の </a:t>
            </a:r>
            <a:r>
              <a:rPr kumimoji="1" lang="en-US" altLang="ja-JP" sz="2400" dirty="0" smtClean="0"/>
              <a:t>Raspberry Pi 4 </a:t>
            </a:r>
            <a:r>
              <a:rPr kumimoji="1" lang="ja-JP" altLang="en-US" sz="2400" dirty="0" smtClean="0"/>
              <a:t>の </a:t>
            </a:r>
            <a:r>
              <a:rPr kumimoji="1" lang="en-US" altLang="ja-JP" sz="2400" dirty="0" smtClean="0"/>
              <a:t>1 </a:t>
            </a:r>
            <a:r>
              <a:rPr kumimoji="1" lang="ja-JP" altLang="en-US" sz="2400" dirty="0" smtClean="0"/>
              <a:t>年間のメモリ使用率 </a:t>
            </a:r>
            <a:r>
              <a:rPr kumimoji="1" lang="en-US" altLang="ja-JP" sz="2400" dirty="0" smtClean="0"/>
              <a:t>(</a:t>
            </a:r>
            <a:r>
              <a:rPr kumimoji="1" lang="ja-JP" altLang="en-US" sz="2400" dirty="0" smtClean="0"/>
              <a:t>適当な </a:t>
            </a:r>
            <a:r>
              <a:rPr kumimoji="1" lang="en-US" altLang="ja-JP" sz="2400" dirty="0" smtClean="0"/>
              <a:t>16 </a:t>
            </a:r>
            <a:r>
              <a:rPr kumimoji="1" lang="ja-JP" altLang="en-US" sz="2400" dirty="0" smtClean="0"/>
              <a:t>台分</a:t>
            </a:r>
            <a:r>
              <a:rPr kumimoji="1" lang="en-US" altLang="ja-JP" sz="2400" dirty="0" smtClean="0"/>
              <a:t>)</a:t>
            </a:r>
            <a:endParaRPr kumimoji="1" lang="ja-JP" altLang="en-US" sz="2400" dirty="0"/>
          </a:p>
        </p:txBody>
      </p:sp>
      <p:pic>
        <p:nvPicPr>
          <p:cNvPr id="5" name="図 4"/>
          <p:cNvPicPr>
            <a:picLocks noChangeAspect="1"/>
          </p:cNvPicPr>
          <p:nvPr/>
        </p:nvPicPr>
        <p:blipFill>
          <a:blip r:embed="rId2"/>
          <a:stretch>
            <a:fillRect/>
          </a:stretch>
        </p:blipFill>
        <p:spPr>
          <a:xfrm>
            <a:off x="475723" y="1575293"/>
            <a:ext cx="11199627" cy="4781057"/>
          </a:xfrm>
          <a:prstGeom prst="rect">
            <a:avLst/>
          </a:prstGeom>
        </p:spPr>
      </p:pic>
      <p:sp>
        <p:nvSpPr>
          <p:cNvPr id="6" name="テキスト ボックス 5"/>
          <p:cNvSpPr txBox="1"/>
          <p:nvPr/>
        </p:nvSpPr>
        <p:spPr>
          <a:xfrm>
            <a:off x="417786" y="811924"/>
            <a:ext cx="11257564" cy="738664"/>
          </a:xfrm>
          <a:prstGeom prst="rect">
            <a:avLst/>
          </a:prstGeom>
          <a:noFill/>
        </p:spPr>
        <p:txBody>
          <a:bodyPr wrap="square" rtlCol="0">
            <a:spAutoFit/>
          </a:bodyPr>
          <a:lstStyle/>
          <a:p>
            <a:r>
              <a:rPr lang="en-US" altLang="ja-JP" sz="1400" b="1" dirty="0" smtClean="0"/>
              <a:t>4GB </a:t>
            </a:r>
            <a:r>
              <a:rPr lang="ja-JP" altLang="en-US" sz="1400" b="1" dirty="0" smtClean="0"/>
              <a:t>のメモリのうち何 </a:t>
            </a:r>
            <a:r>
              <a:rPr lang="en-US" altLang="ja-JP" sz="1400" b="1" dirty="0"/>
              <a:t>%</a:t>
            </a:r>
            <a:r>
              <a:rPr lang="en-US" altLang="ja-JP" sz="1400" b="1" dirty="0" smtClean="0"/>
              <a:t> </a:t>
            </a:r>
            <a:r>
              <a:rPr lang="ja-JP" altLang="en-US" sz="1400" b="1" dirty="0" smtClean="0"/>
              <a:t>が空いているか </a:t>
            </a:r>
            <a:r>
              <a:rPr lang="ja-JP" altLang="en-US" sz="1400" dirty="0" smtClean="0"/>
              <a:t>のグラフである。なお、</a:t>
            </a:r>
            <a:r>
              <a:rPr lang="en-US" altLang="ja-JP" sz="1400" dirty="0" smtClean="0"/>
              <a:t>2020/04 </a:t>
            </a:r>
            <a:r>
              <a:rPr lang="ja-JP" altLang="en-US" sz="1400" dirty="0" smtClean="0"/>
              <a:t>～ </a:t>
            </a:r>
            <a:r>
              <a:rPr lang="en-US" altLang="ja-JP" sz="1400" dirty="0" smtClean="0"/>
              <a:t>09 </a:t>
            </a:r>
            <a:r>
              <a:rPr lang="ja-JP" altLang="en-US" sz="1400" dirty="0" err="1" smtClean="0"/>
              <a:t>まで</a:t>
            </a:r>
            <a:r>
              <a:rPr lang="ja-JP" altLang="en-US" sz="1400" dirty="0" smtClean="0"/>
              <a:t>徐々に空きメモリが減っていった理由は、自作の監視ツール </a:t>
            </a:r>
            <a:r>
              <a:rPr lang="en-US" altLang="ja-JP" sz="1400" dirty="0" smtClean="0"/>
              <a:t>(</a:t>
            </a:r>
            <a:r>
              <a:rPr lang="ja-JP" altLang="en-US" sz="1400" dirty="0" smtClean="0"/>
              <a:t>これらのグラフを取得するために開発した</a:t>
            </a:r>
            <a:r>
              <a:rPr lang="en-US" altLang="ja-JP" sz="1400" dirty="0" smtClean="0"/>
              <a:t>) </a:t>
            </a:r>
            <a:r>
              <a:rPr lang="ja-JP" altLang="en-US" sz="1400" dirty="0" err="1" smtClean="0"/>
              <a:t>にメモリ</a:t>
            </a:r>
            <a:r>
              <a:rPr lang="ja-JP" altLang="en-US" sz="1400" dirty="0" smtClean="0"/>
              <a:t>リークがあったことが原因であり、シン・テレワークシステムの中継ゲートウェイプログラムにはメモリリークは発見されていない。したがって、</a:t>
            </a:r>
            <a:r>
              <a:rPr lang="en-US" altLang="ja-JP" sz="1400" dirty="0" smtClean="0"/>
              <a:t>2020/09 </a:t>
            </a:r>
            <a:r>
              <a:rPr lang="ja-JP" altLang="en-US" sz="1400" dirty="0" smtClean="0"/>
              <a:t>以降は空きメモリは減っていない。</a:t>
            </a:r>
            <a:endParaRPr kumimoji="1" lang="ja-JP" altLang="en-US" sz="1400" dirty="0"/>
          </a:p>
        </p:txBody>
      </p:sp>
    </p:spTree>
    <p:extLst>
      <p:ext uri="{BB962C8B-B14F-4D97-AF65-F5344CB8AC3E}">
        <p14:creationId xmlns:p14="http://schemas.microsoft.com/office/powerpoint/2010/main" val="1706484868"/>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198</a:t>
            </a:fld>
            <a:endParaRPr kumimoji="1" lang="ja-JP" altLang="en-US" dirty="0"/>
          </a:p>
        </p:txBody>
      </p:sp>
      <p:sp>
        <p:nvSpPr>
          <p:cNvPr id="4" name="タイトル 3"/>
          <p:cNvSpPr>
            <a:spLocks noGrp="1"/>
          </p:cNvSpPr>
          <p:nvPr>
            <p:ph type="title"/>
          </p:nvPr>
        </p:nvSpPr>
        <p:spPr/>
        <p:txBody>
          <a:bodyPr>
            <a:normAutofit/>
          </a:bodyPr>
          <a:lstStyle/>
          <a:p>
            <a:r>
              <a:rPr kumimoji="1" lang="ja-JP" altLang="en-US" sz="2400" dirty="0" smtClean="0"/>
              <a:t>中継 </a:t>
            </a:r>
            <a:r>
              <a:rPr lang="en-US" altLang="ja-JP" sz="2400" dirty="0" smtClean="0"/>
              <a:t>GW</a:t>
            </a:r>
            <a:r>
              <a:rPr lang="ja-JP" altLang="en-US" sz="2400" dirty="0" smtClean="0"/>
              <a:t> の </a:t>
            </a:r>
            <a:r>
              <a:rPr kumimoji="1" lang="en-US" altLang="ja-JP" sz="2400" dirty="0" smtClean="0"/>
              <a:t>Raspberry Pi 4 </a:t>
            </a:r>
            <a:r>
              <a:rPr kumimoji="1" lang="ja-JP" altLang="en-US" sz="2400" dirty="0" smtClean="0"/>
              <a:t>の </a:t>
            </a:r>
            <a:r>
              <a:rPr kumimoji="1" lang="en-US" altLang="ja-JP" sz="2400" dirty="0" smtClean="0"/>
              <a:t>1 </a:t>
            </a:r>
            <a:r>
              <a:rPr kumimoji="1" lang="ja-JP" altLang="en-US" sz="2400" dirty="0" smtClean="0"/>
              <a:t>年間の 受け持ちセッション数 </a:t>
            </a:r>
            <a:r>
              <a:rPr kumimoji="1" lang="en-US" altLang="ja-JP" sz="2400" dirty="0" smtClean="0"/>
              <a:t>(</a:t>
            </a:r>
            <a:r>
              <a:rPr kumimoji="1" lang="ja-JP" altLang="en-US" sz="2400" dirty="0" smtClean="0"/>
              <a:t>適当な </a:t>
            </a:r>
            <a:r>
              <a:rPr kumimoji="1" lang="en-US" altLang="ja-JP" sz="2400" dirty="0" smtClean="0"/>
              <a:t>16 </a:t>
            </a:r>
            <a:r>
              <a:rPr kumimoji="1" lang="ja-JP" altLang="en-US" sz="2400" dirty="0" smtClean="0"/>
              <a:t>台分</a:t>
            </a:r>
            <a:r>
              <a:rPr kumimoji="1" lang="en-US" altLang="ja-JP" sz="2400" dirty="0" smtClean="0"/>
              <a:t>)</a:t>
            </a:r>
            <a:endParaRPr kumimoji="1" lang="ja-JP" altLang="en-US" sz="2400" dirty="0"/>
          </a:p>
        </p:txBody>
      </p:sp>
      <p:pic>
        <p:nvPicPr>
          <p:cNvPr id="5" name="図 4"/>
          <p:cNvPicPr>
            <a:picLocks noChangeAspect="1"/>
          </p:cNvPicPr>
          <p:nvPr/>
        </p:nvPicPr>
        <p:blipFill>
          <a:blip r:embed="rId2"/>
          <a:stretch>
            <a:fillRect/>
          </a:stretch>
        </p:blipFill>
        <p:spPr>
          <a:xfrm>
            <a:off x="205020" y="1040938"/>
            <a:ext cx="11831470" cy="5076082"/>
          </a:xfrm>
          <a:prstGeom prst="rect">
            <a:avLst/>
          </a:prstGeom>
        </p:spPr>
      </p:pic>
      <p:sp>
        <p:nvSpPr>
          <p:cNvPr id="6" name="テキスト ボックス 5"/>
          <p:cNvSpPr txBox="1"/>
          <p:nvPr/>
        </p:nvSpPr>
        <p:spPr>
          <a:xfrm>
            <a:off x="599223" y="701566"/>
            <a:ext cx="9845432" cy="338554"/>
          </a:xfrm>
          <a:prstGeom prst="rect">
            <a:avLst/>
          </a:prstGeom>
          <a:noFill/>
        </p:spPr>
        <p:txBody>
          <a:bodyPr wrap="square" rtlCol="0">
            <a:spAutoFit/>
          </a:bodyPr>
          <a:lstStyle/>
          <a:p>
            <a:r>
              <a:rPr kumimoji="1" lang="ja-JP" altLang="en-US" sz="1600" dirty="0" smtClean="0"/>
              <a:t>ユーザーが増え続</a:t>
            </a:r>
            <a:r>
              <a:rPr kumimoji="1" lang="ja-JP" altLang="en-US" sz="1600" dirty="0" err="1" smtClean="0"/>
              <a:t>た</a:t>
            </a:r>
            <a:r>
              <a:rPr kumimoji="1" lang="ja-JP" altLang="en-US" sz="1600" dirty="0" smtClean="0"/>
              <a:t>が、</a:t>
            </a:r>
            <a:r>
              <a:rPr kumimoji="1" lang="en-US" altLang="ja-JP" sz="1600" dirty="0" smtClean="0"/>
              <a:t>GW </a:t>
            </a:r>
            <a:r>
              <a:rPr kumimoji="1" lang="ja-JP" altLang="en-US" sz="1600" dirty="0" smtClean="0"/>
              <a:t>台数をどんどん増やしていったため、</a:t>
            </a:r>
            <a:r>
              <a:rPr kumimoji="1" lang="en-US" altLang="ja-JP" sz="1600" dirty="0" smtClean="0"/>
              <a:t>1 </a:t>
            </a:r>
            <a:r>
              <a:rPr kumimoji="1" lang="ja-JP" altLang="en-US" sz="1600" dirty="0" smtClean="0"/>
              <a:t>台あたりのセッション数はあまり変わっていない。</a:t>
            </a:r>
            <a:endParaRPr kumimoji="1" lang="ja-JP" altLang="en-US" sz="1600" dirty="0"/>
          </a:p>
        </p:txBody>
      </p:sp>
    </p:spTree>
    <p:extLst>
      <p:ext uri="{BB962C8B-B14F-4D97-AF65-F5344CB8AC3E}">
        <p14:creationId xmlns:p14="http://schemas.microsoft.com/office/powerpoint/2010/main" val="3756304474"/>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199</a:t>
            </a:fld>
            <a:endParaRPr kumimoji="1" lang="ja-JP" altLang="en-US" dirty="0"/>
          </a:p>
        </p:txBody>
      </p:sp>
      <p:sp>
        <p:nvSpPr>
          <p:cNvPr id="4" name="タイトル 3"/>
          <p:cNvSpPr>
            <a:spLocks noGrp="1"/>
          </p:cNvSpPr>
          <p:nvPr>
            <p:ph type="title"/>
          </p:nvPr>
        </p:nvSpPr>
        <p:spPr/>
        <p:txBody>
          <a:bodyPr>
            <a:normAutofit/>
          </a:bodyPr>
          <a:lstStyle/>
          <a:p>
            <a:r>
              <a:rPr kumimoji="1" lang="ja-JP" altLang="en-US" sz="2800" dirty="0" smtClean="0"/>
              <a:t>中継 </a:t>
            </a:r>
            <a:r>
              <a:rPr lang="en-US" altLang="ja-JP" sz="2800" dirty="0" smtClean="0"/>
              <a:t>GW</a:t>
            </a:r>
            <a:r>
              <a:rPr lang="ja-JP" altLang="en-US" sz="2800" dirty="0" smtClean="0"/>
              <a:t> の </a:t>
            </a:r>
            <a:r>
              <a:rPr kumimoji="1" lang="en-US" altLang="ja-JP" sz="2800" dirty="0" smtClean="0"/>
              <a:t>Raspberry Pi 4 </a:t>
            </a:r>
            <a:r>
              <a:rPr kumimoji="1" lang="ja-JP" altLang="en-US" sz="2800" dirty="0" smtClean="0"/>
              <a:t>の </a:t>
            </a:r>
            <a:r>
              <a:rPr kumimoji="1" lang="en-US" altLang="ja-JP" sz="2800" dirty="0" smtClean="0"/>
              <a:t>1 </a:t>
            </a:r>
            <a:r>
              <a:rPr kumimoji="1" lang="ja-JP" altLang="en-US" sz="2800" dirty="0" smtClean="0"/>
              <a:t>年間の温度 </a:t>
            </a:r>
            <a:r>
              <a:rPr lang="en-US" altLang="ja-JP" sz="2800" dirty="0"/>
              <a:t>(</a:t>
            </a:r>
            <a:r>
              <a:rPr lang="ja-JP" altLang="en-US" sz="2800" dirty="0"/>
              <a:t>適当な </a:t>
            </a:r>
            <a:r>
              <a:rPr lang="en-US" altLang="ja-JP" sz="2800" dirty="0"/>
              <a:t>16 </a:t>
            </a:r>
            <a:r>
              <a:rPr lang="ja-JP" altLang="en-US" sz="2800" dirty="0"/>
              <a:t>台分</a:t>
            </a:r>
            <a:r>
              <a:rPr lang="en-US" altLang="ja-JP" sz="2800" dirty="0"/>
              <a:t>)</a:t>
            </a:r>
            <a:endParaRPr kumimoji="1" lang="ja-JP" altLang="en-US" sz="2800" dirty="0"/>
          </a:p>
        </p:txBody>
      </p:sp>
      <p:pic>
        <p:nvPicPr>
          <p:cNvPr id="6" name="図 5"/>
          <p:cNvPicPr>
            <a:picLocks noChangeAspect="1"/>
          </p:cNvPicPr>
          <p:nvPr/>
        </p:nvPicPr>
        <p:blipFill>
          <a:blip r:embed="rId2"/>
          <a:stretch>
            <a:fillRect/>
          </a:stretch>
        </p:blipFill>
        <p:spPr>
          <a:xfrm>
            <a:off x="914399" y="1273630"/>
            <a:ext cx="10627503" cy="5082719"/>
          </a:xfrm>
          <a:prstGeom prst="rect">
            <a:avLst/>
          </a:prstGeom>
        </p:spPr>
      </p:pic>
      <p:sp>
        <p:nvSpPr>
          <p:cNvPr id="7" name="テキスト ボックス 6"/>
          <p:cNvSpPr txBox="1"/>
          <p:nvPr/>
        </p:nvSpPr>
        <p:spPr>
          <a:xfrm>
            <a:off x="599222" y="701566"/>
            <a:ext cx="10641591" cy="523220"/>
          </a:xfrm>
          <a:prstGeom prst="rect">
            <a:avLst/>
          </a:prstGeom>
          <a:noFill/>
        </p:spPr>
        <p:txBody>
          <a:bodyPr wrap="square" rtlCol="0">
            <a:spAutoFit/>
          </a:bodyPr>
          <a:lstStyle/>
          <a:p>
            <a:r>
              <a:rPr kumimoji="1" lang="ja-JP" altLang="en-US" sz="1400" dirty="0" smtClean="0"/>
              <a:t>真夏は、休日・夜間は冷房が切れる普通のオフィスに置いてあるため、熱くなっていたのである。しかし、夏場は </a:t>
            </a:r>
            <a:r>
              <a:rPr kumimoji="1" lang="en-US" altLang="ja-JP" sz="1400" dirty="0" smtClean="0"/>
              <a:t>1 </a:t>
            </a:r>
            <a:r>
              <a:rPr kumimoji="1" lang="ja-JP" altLang="en-US" sz="1400" dirty="0" err="1" smtClean="0"/>
              <a:t>つも</a:t>
            </a:r>
            <a:r>
              <a:rPr kumimoji="1" lang="ja-JP" altLang="en-US" sz="1400" dirty="0" smtClean="0"/>
              <a:t>壊れなかった。</a:t>
            </a:r>
            <a:endParaRPr kumimoji="1" lang="en-US" altLang="ja-JP" sz="1400" dirty="0" smtClean="0"/>
          </a:p>
          <a:p>
            <a:r>
              <a:rPr kumimoji="1" lang="ja-JP" altLang="en-US" sz="1400" dirty="0" smtClean="0"/>
              <a:t>冬になり、秋葉原でかき集めてきた安物の </a:t>
            </a:r>
            <a:r>
              <a:rPr kumimoji="1" lang="en-US" altLang="ja-JP" sz="1400" dirty="0" err="1" smtClean="0"/>
              <a:t>MicroSD</a:t>
            </a:r>
            <a:r>
              <a:rPr kumimoji="1" lang="en-US" altLang="ja-JP" sz="1400" dirty="0" smtClean="0"/>
              <a:t> </a:t>
            </a:r>
            <a:r>
              <a:rPr kumimoji="1" lang="ja-JP" altLang="en-US" sz="1400" dirty="0" smtClean="0"/>
              <a:t>カードが </a:t>
            </a:r>
            <a:r>
              <a:rPr kumimoji="1" lang="en-US" altLang="ja-JP" sz="1400" dirty="0" smtClean="0"/>
              <a:t>2 </a:t>
            </a:r>
            <a:r>
              <a:rPr kumimoji="1" lang="ja-JP" altLang="en-US" sz="1400" dirty="0" smtClean="0"/>
              <a:t>枚壊れたので </a:t>
            </a:r>
            <a:r>
              <a:rPr kumimoji="1" lang="en-US" altLang="ja-JP" sz="1400" dirty="0" smtClean="0"/>
              <a:t>SD </a:t>
            </a:r>
            <a:r>
              <a:rPr kumimoji="1" lang="ja-JP" altLang="en-US" sz="1400" dirty="0" smtClean="0"/>
              <a:t>を交換して再起動した。</a:t>
            </a:r>
            <a:r>
              <a:rPr kumimoji="1" lang="en-US" altLang="ja-JP" sz="1400" dirty="0" err="1" smtClean="0"/>
              <a:t>RasPi</a:t>
            </a:r>
            <a:r>
              <a:rPr kumimoji="1" lang="en-US" altLang="ja-JP" sz="1400" dirty="0" smtClean="0"/>
              <a:t> </a:t>
            </a:r>
            <a:r>
              <a:rPr kumimoji="1" lang="ja-JP" altLang="en-US" sz="1400" dirty="0" smtClean="0"/>
              <a:t>本体は、</a:t>
            </a:r>
            <a:r>
              <a:rPr kumimoji="1" lang="en-US" altLang="ja-JP" sz="1400" dirty="0" smtClean="0"/>
              <a:t>1 </a:t>
            </a:r>
            <a:r>
              <a:rPr kumimoji="1" lang="ja-JP" altLang="en-US" sz="1400" dirty="0" smtClean="0"/>
              <a:t>個も壊れていない。</a:t>
            </a:r>
            <a:endParaRPr kumimoji="1" lang="ja-JP" altLang="en-US" sz="1400" dirty="0"/>
          </a:p>
        </p:txBody>
      </p:sp>
    </p:spTree>
    <p:extLst>
      <p:ext uri="{BB962C8B-B14F-4D97-AF65-F5344CB8AC3E}">
        <p14:creationId xmlns:p14="http://schemas.microsoft.com/office/powerpoint/2010/main" val="13687238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kumimoji="1" lang="ja-JP" altLang="en-US" dirty="0" smtClean="0"/>
              <a:t>本ドキュメントは、以下の</a:t>
            </a:r>
            <a:r>
              <a:rPr lang="ja-JP" altLang="en-US" dirty="0"/>
              <a:t>バージョンの</a:t>
            </a:r>
            <a:r>
              <a:rPr lang="ja-JP" altLang="en-US" dirty="0" smtClean="0"/>
              <a:t>「</a:t>
            </a:r>
            <a:r>
              <a:rPr lang="en-US" altLang="ja-JP" dirty="0" smtClean="0"/>
              <a:t>NTT</a:t>
            </a:r>
            <a:r>
              <a:rPr lang="ja-JP" altLang="en-US" dirty="0"/>
              <a:t>東日本 </a:t>
            </a:r>
            <a:r>
              <a:rPr lang="en-US" altLang="ja-JP" dirty="0"/>
              <a:t>– IPA </a:t>
            </a:r>
            <a:r>
              <a:rPr lang="ja-JP" altLang="en-US" dirty="0"/>
              <a:t>シン・</a:t>
            </a:r>
            <a:r>
              <a:rPr lang="ja-JP" altLang="en-US" dirty="0" smtClean="0"/>
              <a:t>テレワークシステム」のソースコード一式に関する解説書です。</a:t>
            </a:r>
            <a:endParaRPr lang="en-US" altLang="ja-JP" dirty="0" smtClean="0"/>
          </a:p>
          <a:p>
            <a:pPr lvl="1"/>
            <a:r>
              <a:rPr lang="ja-JP" altLang="en-US" dirty="0" smtClean="0"/>
              <a:t>バージョン</a:t>
            </a:r>
            <a:r>
              <a:rPr lang="en-US" altLang="ja-JP" dirty="0"/>
              <a:t>: </a:t>
            </a:r>
            <a:r>
              <a:rPr lang="en-US" altLang="ja-JP" b="1" u="sng" dirty="0" smtClean="0">
                <a:solidFill>
                  <a:schemeClr val="accent2">
                    <a:lumMod val="75000"/>
                  </a:schemeClr>
                </a:solidFill>
              </a:rPr>
              <a:t>beta8preview2</a:t>
            </a:r>
            <a:endParaRPr lang="en-US" altLang="ja-JP" b="1" u="sng" dirty="0" smtClean="0">
              <a:solidFill>
                <a:schemeClr val="accent2">
                  <a:lumMod val="75000"/>
                </a:schemeClr>
              </a:solidFill>
            </a:endParaRPr>
          </a:p>
          <a:p>
            <a:pPr lvl="1"/>
            <a:endParaRPr lang="en-US" altLang="ja-JP" b="1" u="sng" dirty="0" smtClean="0">
              <a:solidFill>
                <a:schemeClr val="accent2">
                  <a:lumMod val="75000"/>
                </a:schemeClr>
              </a:solidFill>
            </a:endParaRPr>
          </a:p>
          <a:p>
            <a:r>
              <a:rPr kumimoji="1" lang="ja-JP" altLang="en-US" dirty="0" smtClean="0"/>
              <a:t>バージョンごとの更新履歴・機能追加・バグ修正の履歴は、以下の </a:t>
            </a:r>
            <a:r>
              <a:rPr kumimoji="1" lang="en-US" altLang="ja-JP" dirty="0" smtClean="0"/>
              <a:t>URL </a:t>
            </a:r>
            <a:r>
              <a:rPr kumimoji="1" lang="ja-JP" altLang="en-US" dirty="0" smtClean="0"/>
              <a:t>のテキストファイル </a:t>
            </a:r>
            <a:r>
              <a:rPr kumimoji="1" lang="en-US" altLang="ja-JP" dirty="0" smtClean="0"/>
              <a:t>(README.md) </a:t>
            </a:r>
            <a:r>
              <a:rPr kumimoji="1" lang="ja-JP" altLang="en-US" dirty="0" smtClean="0"/>
              <a:t>に記載されています。</a:t>
            </a:r>
            <a:r>
              <a:rPr kumimoji="1" lang="en-US" altLang="ja-JP" dirty="0" smtClean="0"/>
              <a:t/>
            </a:r>
            <a:br>
              <a:rPr kumimoji="1" lang="en-US" altLang="ja-JP" dirty="0" smtClean="0"/>
            </a:br>
            <a:r>
              <a:rPr kumimoji="1" lang="ja-JP" altLang="en-US" dirty="0" smtClean="0"/>
              <a:t>本ドキュメントをお読みいただく前に、必ずご参照ください。</a:t>
            </a:r>
            <a:endParaRPr kumimoji="1" lang="en-US" altLang="ja-JP" dirty="0" smtClean="0"/>
          </a:p>
          <a:p>
            <a:pPr lvl="1"/>
            <a:r>
              <a:rPr lang="en-US" altLang="ja-JP" b="1" dirty="0" smtClean="0">
                <a:hlinkClick r:id="rId2"/>
              </a:rPr>
              <a:t>https://github.com/IPA-CyberLab/IPA-DN-Ultra/</a:t>
            </a:r>
            <a:endParaRPr lang="en-US" altLang="ja-JP" b="1" dirty="0" smtClean="0"/>
          </a:p>
          <a:p>
            <a:pPr lvl="1"/>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a:t>
            </a:fld>
            <a:endParaRPr kumimoji="1" lang="ja-JP" altLang="en-US" dirty="0"/>
          </a:p>
        </p:txBody>
      </p:sp>
      <p:sp>
        <p:nvSpPr>
          <p:cNvPr id="4" name="タイトル 3"/>
          <p:cNvSpPr>
            <a:spLocks noGrp="1"/>
          </p:cNvSpPr>
          <p:nvPr>
            <p:ph type="title"/>
          </p:nvPr>
        </p:nvSpPr>
        <p:spPr/>
        <p:txBody>
          <a:bodyPr>
            <a:normAutofit fontScale="90000"/>
          </a:bodyPr>
          <a:lstStyle/>
          <a:p>
            <a:r>
              <a:rPr kumimoji="1" lang="ja-JP" altLang="en-US" b="1" dirty="0" smtClean="0"/>
              <a:t>本バージョンについて・更新履歴</a:t>
            </a:r>
            <a:endParaRPr kumimoji="1" lang="ja-JP" altLang="en-US" b="1" dirty="0"/>
          </a:p>
        </p:txBody>
      </p:sp>
    </p:spTree>
    <p:extLst>
      <p:ext uri="{BB962C8B-B14F-4D97-AF65-F5344CB8AC3E}">
        <p14:creationId xmlns:p14="http://schemas.microsoft.com/office/powerpoint/2010/main" val="8230725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a:bodyPr>
          <a:lstStyle/>
          <a:p>
            <a:r>
              <a:rPr kumimoji="1" lang="ja-JP" altLang="en-US" sz="2000" dirty="0" smtClean="0"/>
              <a:t>シン・テレワークシステムの多要素認証機能の </a:t>
            </a:r>
            <a:r>
              <a:rPr kumimoji="1" lang="en-US" altLang="ja-JP" sz="2000" dirty="0" smtClean="0"/>
              <a:t>1 </a:t>
            </a:r>
            <a:r>
              <a:rPr kumimoji="1" lang="ja-JP" altLang="en-US" sz="2000" dirty="0" err="1" smtClean="0"/>
              <a:t>つで</a:t>
            </a:r>
            <a:r>
              <a:rPr kumimoji="1" lang="ja-JP" altLang="en-US" sz="2000" dirty="0" smtClean="0"/>
              <a:t>あるワンタイムパスワード機能 </a:t>
            </a:r>
            <a:r>
              <a:rPr kumimoji="1" lang="en-US" altLang="ja-JP" sz="2000" dirty="0" smtClean="0"/>
              <a:t>(OTP) </a:t>
            </a:r>
            <a:r>
              <a:rPr kumimoji="1" lang="ja-JP" altLang="en-US" sz="2000" dirty="0" smtClean="0"/>
              <a:t>をサポートするためには、コントローラ </a:t>
            </a:r>
            <a:r>
              <a:rPr kumimoji="1" lang="en-US" altLang="ja-JP" sz="2000" dirty="0" smtClean="0"/>
              <a:t>(2 </a:t>
            </a:r>
            <a:r>
              <a:rPr kumimoji="1" lang="ja-JP" altLang="en-US" sz="2000" dirty="0" smtClean="0"/>
              <a:t>台以上のコントローラで冗長構成を組む場合はすべてのコントローラ</a:t>
            </a:r>
            <a:r>
              <a:rPr kumimoji="1" lang="en-US" altLang="ja-JP" sz="2000" dirty="0" smtClean="0"/>
              <a:t>) </a:t>
            </a:r>
            <a:r>
              <a:rPr kumimoji="1" lang="ja-JP" altLang="en-US" sz="2000" dirty="0" smtClean="0"/>
              <a:t>から </a:t>
            </a:r>
            <a:r>
              <a:rPr kumimoji="1" lang="en-US" altLang="ja-JP" sz="2000" dirty="0" smtClean="0"/>
              <a:t>SMTP </a:t>
            </a:r>
            <a:r>
              <a:rPr kumimoji="1" lang="ja-JP" altLang="en-US" sz="2000" dirty="0" smtClean="0"/>
              <a:t>プロトコルで接続し、メール送信をすることが可能な </a:t>
            </a:r>
            <a:r>
              <a:rPr kumimoji="1" lang="en-US" altLang="ja-JP" sz="2000" dirty="0" smtClean="0"/>
              <a:t>SMTP </a:t>
            </a:r>
            <a:r>
              <a:rPr kumimoji="1" lang="ja-JP" altLang="en-US" sz="2000" dirty="0" smtClean="0"/>
              <a:t>サーバーが設置されている必要がある。</a:t>
            </a:r>
            <a:r>
              <a:rPr kumimoji="1" lang="en-US" altLang="ja-JP" sz="2000" dirty="0" smtClean="0"/>
              <a:t/>
            </a:r>
            <a:br>
              <a:rPr kumimoji="1" lang="en-US" altLang="ja-JP" sz="2000" dirty="0" smtClean="0"/>
            </a:br>
            <a:r>
              <a:rPr kumimoji="1" lang="en-US" altLang="ja-JP" sz="2000" dirty="0" smtClean="0"/>
              <a:t>(</a:t>
            </a:r>
            <a:r>
              <a:rPr kumimoji="1" lang="ja-JP" altLang="en-US" sz="2000" dirty="0" smtClean="0"/>
              <a:t>既存の </a:t>
            </a:r>
            <a:r>
              <a:rPr kumimoji="1" lang="en-US" altLang="ja-JP" sz="2000" dirty="0" smtClean="0"/>
              <a:t>SMTP </a:t>
            </a:r>
            <a:r>
              <a:rPr kumimoji="1" lang="ja-JP" altLang="en-US" sz="2000" dirty="0" smtClean="0"/>
              <a:t>サーバーをそのまま利用することが可能である。</a:t>
            </a:r>
            <a:r>
              <a:rPr kumimoji="1" lang="en-US" altLang="ja-JP" sz="2000" dirty="0" smtClean="0"/>
              <a:t>)</a:t>
            </a:r>
          </a:p>
          <a:p>
            <a:r>
              <a:rPr lang="en-US" altLang="ja-JP" sz="2000" dirty="0" smtClean="0"/>
              <a:t>SMTP </a:t>
            </a:r>
            <a:r>
              <a:rPr lang="ja-JP" altLang="en-US" sz="2000" dirty="0" smtClean="0"/>
              <a:t>サーバーは、「認証なし」または「平文認証」でメールを送信できる必要がある。</a:t>
            </a:r>
            <a:endParaRPr lang="en-US" altLang="ja-JP" sz="2000" dirty="0" smtClean="0"/>
          </a:p>
          <a:p>
            <a:r>
              <a:rPr kumimoji="1" lang="en-US" altLang="ja-JP" sz="2000" dirty="0" smtClean="0"/>
              <a:t>SMTP </a:t>
            </a:r>
            <a:r>
              <a:rPr kumimoji="1" lang="ja-JP" altLang="en-US" sz="2000" dirty="0" smtClean="0"/>
              <a:t>サーバーは、</a:t>
            </a:r>
            <a:r>
              <a:rPr kumimoji="1" lang="en-US" altLang="ja-JP" sz="2000" dirty="0" smtClean="0"/>
              <a:t>TCP </a:t>
            </a:r>
            <a:r>
              <a:rPr kumimoji="1" lang="ja-JP" altLang="en-US" sz="2000" dirty="0" smtClean="0"/>
              <a:t>ポート </a:t>
            </a:r>
            <a:r>
              <a:rPr kumimoji="1" lang="en-US" altLang="ja-JP" sz="2000" dirty="0" smtClean="0"/>
              <a:t>25 (</a:t>
            </a:r>
            <a:r>
              <a:rPr kumimoji="1" lang="ja-JP" altLang="en-US" sz="2000" dirty="0" smtClean="0"/>
              <a:t>または別のポート番号</a:t>
            </a:r>
            <a:r>
              <a:rPr kumimoji="1" lang="en-US" altLang="ja-JP" sz="2000" dirty="0" smtClean="0"/>
              <a:t>) </a:t>
            </a:r>
            <a:r>
              <a:rPr kumimoji="1" lang="ja-JP" altLang="en-US" sz="2000" dirty="0" smtClean="0"/>
              <a:t>でメール送信を受付ける必要がある。</a:t>
            </a:r>
            <a:endParaRPr kumimoji="1" lang="en-US" altLang="ja-JP" sz="2000" dirty="0" smtClean="0"/>
          </a:p>
          <a:p>
            <a:r>
              <a:rPr kumimoji="1" lang="ja-JP" altLang="en-US" sz="2000" dirty="0" smtClean="0"/>
              <a:t>コントローラから </a:t>
            </a:r>
            <a:r>
              <a:rPr kumimoji="1" lang="en-US" altLang="ja-JP" sz="2000" dirty="0" smtClean="0"/>
              <a:t>SMTP </a:t>
            </a:r>
            <a:r>
              <a:rPr kumimoji="1" lang="ja-JP" altLang="en-US" sz="2000" dirty="0" smtClean="0"/>
              <a:t>サーバーには、直接、上記の </a:t>
            </a:r>
            <a:r>
              <a:rPr kumimoji="1" lang="en-US" altLang="ja-JP" sz="2000" dirty="0" smtClean="0"/>
              <a:t>TCP </a:t>
            </a:r>
            <a:r>
              <a:rPr kumimoji="1" lang="ja-JP" altLang="en-US" sz="2000" dirty="0" smtClean="0"/>
              <a:t>接続が可能でなければならない。また、コントローラからは、</a:t>
            </a:r>
            <a:r>
              <a:rPr lang="en-US" altLang="ja-JP" sz="2000" dirty="0" smtClean="0"/>
              <a:t>SSL/TLS </a:t>
            </a:r>
            <a:r>
              <a:rPr lang="ja-JP" altLang="en-US" sz="2000" dirty="0" smtClean="0"/>
              <a:t>を用いることなく、</a:t>
            </a:r>
            <a:r>
              <a:rPr lang="en-US" altLang="ja-JP" sz="2000" dirty="0" smtClean="0"/>
              <a:t>SMTP </a:t>
            </a:r>
            <a:r>
              <a:rPr lang="ja-JP" altLang="en-US" sz="2000" dirty="0" smtClean="0"/>
              <a:t>サーバーに接続してメールを送信要求するため、</a:t>
            </a:r>
            <a:r>
              <a:rPr lang="en-US" altLang="ja-JP" sz="2000" dirty="0" smtClean="0"/>
              <a:t>SMTP </a:t>
            </a:r>
            <a:r>
              <a:rPr lang="ja-JP" altLang="en-US" sz="2000" dirty="0" smtClean="0"/>
              <a:t>サーバーは非 </a:t>
            </a:r>
            <a:r>
              <a:rPr lang="en-US" altLang="ja-JP" sz="2000" dirty="0" smtClean="0"/>
              <a:t>SSL/TLS</a:t>
            </a:r>
            <a:r>
              <a:rPr lang="ja-JP" altLang="en-US" sz="2000" dirty="0" smtClean="0"/>
              <a:t> 接続を受付けなければならない。</a:t>
            </a:r>
            <a:endParaRPr kumimoji="1" lang="en-US" altLang="ja-JP" sz="2000" dirty="0" smtClean="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20</a:t>
            </a:fld>
            <a:endParaRPr kumimoji="1" lang="ja-JP" altLang="en-US" dirty="0"/>
          </a:p>
        </p:txBody>
      </p:sp>
      <p:sp>
        <p:nvSpPr>
          <p:cNvPr id="4" name="タイトル 3"/>
          <p:cNvSpPr>
            <a:spLocks noGrp="1"/>
          </p:cNvSpPr>
          <p:nvPr>
            <p:ph type="title"/>
          </p:nvPr>
        </p:nvSpPr>
        <p:spPr/>
        <p:txBody>
          <a:bodyPr>
            <a:noAutofit/>
          </a:bodyPr>
          <a:lstStyle/>
          <a:p>
            <a:r>
              <a:rPr kumimoji="1" lang="en-US" altLang="ja-JP" sz="2800" dirty="0" smtClean="0"/>
              <a:t>2-4. </a:t>
            </a:r>
            <a:r>
              <a:rPr kumimoji="1" lang="ja-JP" altLang="en-US" sz="2800" dirty="0" smtClean="0"/>
              <a:t>ワンタイムパスワード </a:t>
            </a:r>
            <a:r>
              <a:rPr kumimoji="1" lang="en-US" altLang="ja-JP" sz="2800" dirty="0" smtClean="0"/>
              <a:t>(OTP) </a:t>
            </a:r>
            <a:r>
              <a:rPr kumimoji="1" lang="ja-JP" altLang="en-US" sz="2800" dirty="0" smtClean="0"/>
              <a:t>機能を用いる場合の </a:t>
            </a:r>
            <a:r>
              <a:rPr kumimoji="1" lang="en-US" altLang="ja-JP" sz="2800" dirty="0" smtClean="0"/>
              <a:t>SMTP </a:t>
            </a:r>
            <a:r>
              <a:rPr kumimoji="1" lang="ja-JP" altLang="en-US" sz="2800" dirty="0" smtClean="0"/>
              <a:t>サーバー</a:t>
            </a:r>
            <a:endParaRPr kumimoji="1" lang="ja-JP" altLang="en-US" sz="2800" dirty="0"/>
          </a:p>
        </p:txBody>
      </p:sp>
    </p:spTree>
    <p:extLst>
      <p:ext uri="{BB962C8B-B14F-4D97-AF65-F5344CB8AC3E}">
        <p14:creationId xmlns:p14="http://schemas.microsoft.com/office/powerpoint/2010/main" val="8382766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a:bodyPr>
          <a:lstStyle/>
          <a:p>
            <a:r>
              <a:rPr kumimoji="1" lang="ja-JP" altLang="en-US" sz="1800" dirty="0" smtClean="0"/>
              <a:t>時刻は、常に正しい時刻源から </a:t>
            </a:r>
            <a:r>
              <a:rPr kumimoji="1" lang="en-US" altLang="ja-JP" sz="1800" dirty="0" smtClean="0"/>
              <a:t>NTP </a:t>
            </a:r>
            <a:r>
              <a:rPr kumimoji="1" lang="ja-JP" altLang="en-US" sz="1800" dirty="0" smtClean="0"/>
              <a:t>等で同期されていなければならない。</a:t>
            </a:r>
            <a:endParaRPr kumimoji="1" lang="en-US" altLang="ja-JP" sz="1800" dirty="0" smtClean="0"/>
          </a:p>
          <a:p>
            <a:r>
              <a:rPr lang="en-US" altLang="ja-JP" sz="1800" dirty="0" smtClean="0"/>
              <a:t>OS </a:t>
            </a:r>
            <a:r>
              <a:rPr lang="ja-JP" altLang="en-US" sz="1800" dirty="0" smtClean="0"/>
              <a:t>環境のタイムゾーンは、</a:t>
            </a:r>
            <a:r>
              <a:rPr lang="en-US" altLang="ja-JP" sz="1800" dirty="0" smtClean="0"/>
              <a:t>JST (</a:t>
            </a:r>
            <a:r>
              <a:rPr lang="ja-JP" altLang="en-US" sz="1800" dirty="0" smtClean="0"/>
              <a:t>日本標準時</a:t>
            </a:r>
            <a:r>
              <a:rPr lang="en-US" altLang="ja-JP" sz="1800" dirty="0" smtClean="0"/>
              <a:t>) </a:t>
            </a:r>
            <a:r>
              <a:rPr lang="ja-JP" altLang="en-US" sz="1800" dirty="0" err="1" smtClean="0"/>
              <a:t>で統</a:t>
            </a:r>
            <a:r>
              <a:rPr lang="ja-JP" altLang="en-US" sz="1800" dirty="0" smtClean="0"/>
              <a:t>一しなければ</a:t>
            </a:r>
            <a:r>
              <a:rPr lang="ja-JP" altLang="en-US" sz="1800" dirty="0" smtClean="0"/>
              <a:t>ならない。</a:t>
            </a:r>
            <a:endParaRPr lang="en-US" altLang="ja-JP" sz="1800" dirty="0" smtClean="0"/>
          </a:p>
          <a:p>
            <a:r>
              <a:rPr kumimoji="1" lang="ja-JP" altLang="en-US" sz="1800" dirty="0" smtClean="0"/>
              <a:t>シン・テレワークシステムは </a:t>
            </a:r>
            <a:r>
              <a:rPr kumimoji="1" lang="en-US" altLang="ja-JP" sz="1800" dirty="0" smtClean="0"/>
              <a:t>OS (Windows, Linux)</a:t>
            </a:r>
            <a:r>
              <a:rPr kumimoji="1" lang="ja-JP" altLang="en-US" sz="1800" dirty="0" err="1" smtClean="0"/>
              <a:t>、</a:t>
            </a:r>
            <a:r>
              <a:rPr kumimoji="1" lang="en-US" altLang="ja-JP" sz="1800" dirty="0" smtClean="0"/>
              <a:t>Microsoft .NET 5 </a:t>
            </a:r>
            <a:r>
              <a:rPr kumimoji="1" lang="ja-JP" altLang="en-US" sz="1800" dirty="0" smtClean="0"/>
              <a:t>ランタイムおよび </a:t>
            </a:r>
            <a:r>
              <a:rPr kumimoji="1" lang="en-US" altLang="ja-JP" sz="1800" dirty="0" smtClean="0"/>
              <a:t>SQL Server 2019 Express </a:t>
            </a:r>
            <a:r>
              <a:rPr kumimoji="1" lang="ja-JP" altLang="en-US" sz="1800" dirty="0" err="1" smtClean="0"/>
              <a:t>に依</a:t>
            </a:r>
            <a:r>
              <a:rPr kumimoji="1" lang="ja-JP" altLang="en-US" sz="1800" dirty="0" smtClean="0"/>
              <a:t>存して動作する。これらの </a:t>
            </a:r>
            <a:r>
              <a:rPr kumimoji="1" lang="en-US" altLang="ja-JP" sz="1800" dirty="0" smtClean="0"/>
              <a:t>OS</a:t>
            </a:r>
            <a:r>
              <a:rPr kumimoji="1" lang="ja-JP" altLang="en-US" sz="1800" dirty="0" err="1" smtClean="0"/>
              <a:t>、</a:t>
            </a:r>
            <a:r>
              <a:rPr kumimoji="1" lang="en-US" altLang="ja-JP" sz="1800" dirty="0" smtClean="0"/>
              <a:t>.NET 5 </a:t>
            </a:r>
            <a:r>
              <a:rPr kumimoji="1" lang="ja-JP" altLang="en-US" sz="1800" dirty="0" smtClean="0"/>
              <a:t>ランタイム、</a:t>
            </a:r>
            <a:r>
              <a:rPr kumimoji="1" lang="en-US" altLang="ja-JP" sz="1800" dirty="0" smtClean="0"/>
              <a:t>SQL Server 2019 Express </a:t>
            </a:r>
            <a:r>
              <a:rPr kumimoji="1" lang="ja-JP" altLang="en-US" sz="1800" dirty="0" smtClean="0"/>
              <a:t>のプログラム </a:t>
            </a:r>
            <a:r>
              <a:rPr kumimoji="1" lang="en-US" altLang="ja-JP" sz="1800" dirty="0" smtClean="0"/>
              <a:t>(</a:t>
            </a:r>
            <a:r>
              <a:rPr kumimoji="1" lang="ja-JP" altLang="en-US" sz="1800" dirty="0" smtClean="0"/>
              <a:t>シン・テレワークシステムが依存するもの</a:t>
            </a:r>
            <a:r>
              <a:rPr kumimoji="1" lang="en-US" altLang="ja-JP" sz="1800" dirty="0" smtClean="0"/>
              <a:t>) </a:t>
            </a:r>
            <a:r>
              <a:rPr kumimoji="1" lang="ja-JP" altLang="en-US" sz="1800" dirty="0" smtClean="0"/>
              <a:t>について、</a:t>
            </a:r>
            <a:r>
              <a:rPr lang="ja-JP" altLang="en-US" sz="1800" dirty="0"/>
              <a:t>システム運用者は、</a:t>
            </a:r>
            <a:r>
              <a:rPr kumimoji="1" lang="ja-JP" altLang="en-US" sz="1800" dirty="0" smtClean="0"/>
              <a:t>脆弱性が発見された場合は、アップデートをインストールして脆弱性を解決しなければならない。</a:t>
            </a:r>
            <a:endParaRPr kumimoji="1" lang="en-US" altLang="ja-JP" sz="1800" dirty="0" smtClean="0"/>
          </a:p>
          <a:p>
            <a:r>
              <a:rPr kumimoji="1" lang="ja-JP" altLang="en-US" sz="1800" dirty="0" smtClean="0"/>
              <a:t>シン・テレワークシステムを動作させる </a:t>
            </a:r>
            <a:r>
              <a:rPr kumimoji="1" lang="en-US" altLang="ja-JP" sz="1800" dirty="0" smtClean="0"/>
              <a:t>OS </a:t>
            </a:r>
            <a:r>
              <a:rPr kumimoji="1" lang="ja-JP" altLang="en-US" sz="1800" dirty="0" smtClean="0"/>
              <a:t>上で、管理の目的でシン・テレワークシステム以外のソフトウェアやサービス </a:t>
            </a:r>
            <a:r>
              <a:rPr kumimoji="1" lang="en-US" altLang="ja-JP" sz="1800" dirty="0" smtClean="0"/>
              <a:t>(</a:t>
            </a:r>
            <a:r>
              <a:rPr kumimoji="1" lang="ja-JP" altLang="en-US" sz="1800" dirty="0" smtClean="0"/>
              <a:t>例</a:t>
            </a:r>
            <a:r>
              <a:rPr kumimoji="1" lang="en-US" altLang="ja-JP" sz="1800" dirty="0" smtClean="0"/>
              <a:t>: </a:t>
            </a:r>
            <a:r>
              <a:rPr kumimoji="1" lang="ja-JP" altLang="en-US" sz="1800" dirty="0" smtClean="0"/>
              <a:t>リモート管理ツール、アンチウイルスソフトウェア、統合管理ソフトウェア、</a:t>
            </a:r>
            <a:r>
              <a:rPr kumimoji="1" lang="en-US" altLang="ja-JP" sz="1800" dirty="0" smtClean="0"/>
              <a:t>SNMP </a:t>
            </a:r>
            <a:r>
              <a:rPr kumimoji="1" lang="ja-JP" altLang="en-US" sz="1800" dirty="0" smtClean="0"/>
              <a:t>デーモン等</a:t>
            </a:r>
            <a:r>
              <a:rPr kumimoji="1" lang="en-US" altLang="ja-JP" sz="1800" dirty="0" smtClean="0"/>
              <a:t>) </a:t>
            </a:r>
            <a:r>
              <a:rPr kumimoji="1" lang="ja-JP" altLang="en-US" sz="1800" dirty="0" smtClean="0"/>
              <a:t>も動作させる場合で、かつ、それらのソフトウェアが通信を受付けるものであり、かつ、脆弱性が生じる可能性がある場合は、サービス運営者は自ら判断することにより、それらのソフトウェア宛のインターネットからのアクセスを制限しなければならない。本ドキュメントは、シン・テレワークシステムとは別のプログラムが同じ </a:t>
            </a:r>
            <a:r>
              <a:rPr kumimoji="1" lang="en-US" altLang="ja-JP" sz="1800" dirty="0" smtClean="0"/>
              <a:t>OS </a:t>
            </a:r>
            <a:r>
              <a:rPr kumimoji="1" lang="ja-JP" altLang="en-US" sz="1800" dirty="0" smtClean="0"/>
              <a:t>上で動作していている可能性を想定していない。どのようなプログラムが動作しているのかを予め想定することは不可能であるためである。シン・テレワークシステムは、シン・テレワークシステム自身にセキュリティ上の問題がないこと </a:t>
            </a:r>
            <a:r>
              <a:rPr kumimoji="1" lang="en-US" altLang="ja-JP" sz="1800" dirty="0" smtClean="0"/>
              <a:t>(</a:t>
            </a:r>
            <a:r>
              <a:rPr kumimoji="1" lang="ja-JP" altLang="en-US" sz="1800" dirty="0" smtClean="0"/>
              <a:t>仮に問題が発生したら、できるだけ速やかに修正すること</a:t>
            </a:r>
            <a:r>
              <a:rPr kumimoji="1" lang="en-US" altLang="ja-JP" sz="1800" dirty="0" smtClean="0"/>
              <a:t>) </a:t>
            </a:r>
            <a:r>
              <a:rPr kumimoji="1" lang="ja-JP" altLang="en-US" sz="1800" dirty="0" smtClean="0"/>
              <a:t>を実現することは可能であるが、同じホスト上で動作する可能性があるすべての他のプログラムによる問題が発生しないことを実現することはできない。</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21</a:t>
            </a:fld>
            <a:endParaRPr kumimoji="1" lang="ja-JP" altLang="en-US" dirty="0"/>
          </a:p>
        </p:txBody>
      </p:sp>
      <p:sp>
        <p:nvSpPr>
          <p:cNvPr id="4" name="タイトル 3"/>
          <p:cNvSpPr>
            <a:spLocks noGrp="1"/>
          </p:cNvSpPr>
          <p:nvPr>
            <p:ph type="title"/>
          </p:nvPr>
        </p:nvSpPr>
        <p:spPr/>
        <p:txBody>
          <a:bodyPr>
            <a:noAutofit/>
          </a:bodyPr>
          <a:lstStyle/>
          <a:p>
            <a:r>
              <a:rPr kumimoji="1" lang="en-US" altLang="ja-JP" sz="2400" dirty="0" smtClean="0"/>
              <a:t>2-5. </a:t>
            </a:r>
            <a:r>
              <a:rPr kumimoji="1" lang="ja-JP" altLang="en-US" sz="2400" dirty="0" smtClean="0"/>
              <a:t>コントローラ、中継ゲートウェイおよびデータベースサーバーの共通的注意点</a:t>
            </a:r>
            <a:endParaRPr kumimoji="1" lang="ja-JP" altLang="en-US" sz="2400" dirty="0"/>
          </a:p>
        </p:txBody>
      </p:sp>
    </p:spTree>
    <p:extLst>
      <p:ext uri="{BB962C8B-B14F-4D97-AF65-F5344CB8AC3E}">
        <p14:creationId xmlns:p14="http://schemas.microsoft.com/office/powerpoint/2010/main" val="29859522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a:bodyPr>
          <a:lstStyle/>
          <a:p>
            <a:r>
              <a:rPr kumimoji="1" lang="ja-JP" altLang="en-US" sz="2000" dirty="0" smtClean="0"/>
              <a:t>本ドキュメントでは、データベースとして </a:t>
            </a:r>
            <a:r>
              <a:rPr kumimoji="1" lang="en-US" altLang="ja-JP" sz="2000" dirty="0" smtClean="0"/>
              <a:t>SQL Server 2019 Express </a:t>
            </a:r>
            <a:r>
              <a:rPr kumimoji="1" lang="ja-JP" altLang="en-US" sz="2000" dirty="0" smtClean="0"/>
              <a:t>を利用している。これは </a:t>
            </a:r>
            <a:r>
              <a:rPr kumimoji="1" lang="en-US" altLang="ja-JP" sz="2000" dirty="0" smtClean="0"/>
              <a:t>Microsoft </a:t>
            </a:r>
            <a:r>
              <a:rPr kumimoji="1" lang="ja-JP" altLang="en-US" sz="2000" dirty="0" smtClean="0"/>
              <a:t>社によって無償で提供されるエディションである。</a:t>
            </a:r>
          </a:p>
          <a:p>
            <a:r>
              <a:rPr kumimoji="1" lang="ja-JP" altLang="en-US" sz="2000" dirty="0" smtClean="0"/>
              <a:t>最大データベースサイズは </a:t>
            </a:r>
            <a:r>
              <a:rPr kumimoji="1" lang="en-US" altLang="ja-JP" sz="2000" dirty="0" smtClean="0"/>
              <a:t>10GB </a:t>
            </a:r>
            <a:r>
              <a:rPr kumimoji="1" lang="ja-JP" altLang="en-US" sz="2000" dirty="0" smtClean="0"/>
              <a:t>に制限されている。データベースのサイズが膨らんで </a:t>
            </a:r>
            <a:r>
              <a:rPr kumimoji="1" lang="en-US" altLang="ja-JP" sz="2000" dirty="0" smtClean="0"/>
              <a:t>10GB</a:t>
            </a:r>
            <a:r>
              <a:rPr kumimoji="1" lang="ja-JP" altLang="en-US" sz="2000" dirty="0" smtClean="0"/>
              <a:t> を超えた場合、新たなレコードの挿入等が不能となり、システムが停止する可能性がある。</a:t>
            </a:r>
          </a:p>
          <a:p>
            <a:r>
              <a:rPr kumimoji="1" lang="ja-JP" altLang="en-US" sz="2000" dirty="0" smtClean="0"/>
              <a:t>したがって、仮にデータベースサイズが増大して </a:t>
            </a:r>
            <a:r>
              <a:rPr kumimoji="1" lang="en-US" altLang="ja-JP" sz="2000" dirty="0" smtClean="0"/>
              <a:t>10GB </a:t>
            </a:r>
            <a:r>
              <a:rPr kumimoji="1" lang="ja-JP" altLang="en-US" sz="2000" dirty="0" smtClean="0"/>
              <a:t>に近付いたならば、</a:t>
            </a:r>
            <a:r>
              <a:rPr kumimoji="1" lang="en-US" altLang="ja-JP" sz="2000" dirty="0" smtClean="0"/>
              <a:t>SQL Server 2019 Standard Edition </a:t>
            </a:r>
            <a:r>
              <a:rPr lang="en-US" altLang="ja-JP" sz="2000" dirty="0" smtClean="0"/>
              <a:t>(</a:t>
            </a:r>
            <a:r>
              <a:rPr lang="ja-JP" altLang="en-US" sz="2000" dirty="0" smtClean="0"/>
              <a:t>有償ライセンス</a:t>
            </a:r>
            <a:r>
              <a:rPr lang="en-US" altLang="ja-JP" sz="2000" dirty="0" smtClean="0"/>
              <a:t>) </a:t>
            </a:r>
            <a:r>
              <a:rPr lang="ja-JP" altLang="en-US" sz="2000" dirty="0" smtClean="0"/>
              <a:t>等の購入を検討する必要がある。</a:t>
            </a:r>
            <a:endParaRPr lang="en-US" altLang="ja-JP" sz="2000" dirty="0" smtClean="0"/>
          </a:p>
          <a:p>
            <a:r>
              <a:rPr kumimoji="1" lang="ja-JP" altLang="en-US" sz="2000" dirty="0" smtClean="0"/>
              <a:t>なお、第 </a:t>
            </a:r>
            <a:r>
              <a:rPr kumimoji="1" lang="en-US" altLang="ja-JP" sz="2000" dirty="0" smtClean="0"/>
              <a:t>10 </a:t>
            </a:r>
            <a:r>
              <a:rPr kumimoji="1" lang="ja-JP" altLang="en-US" sz="2000" dirty="0" smtClean="0"/>
              <a:t>章</a:t>
            </a:r>
            <a:r>
              <a:rPr lang="ja-JP" altLang="en-US" sz="2000" dirty="0"/>
              <a:t>で述べる、現在稼働中のシン・テレワークシステム </a:t>
            </a:r>
            <a:r>
              <a:rPr lang="ja-JP" altLang="en-US" sz="2000" dirty="0" smtClean="0"/>
              <a:t>パブリック版は、</a:t>
            </a:r>
            <a:r>
              <a:rPr lang="en-US" altLang="ja-JP" sz="2000" dirty="0" smtClean="0"/>
              <a:t>10 </a:t>
            </a:r>
            <a:r>
              <a:rPr lang="ja-JP" altLang="en-US" sz="2000" dirty="0" smtClean="0"/>
              <a:t>万ユーザー以上を有するが、データベースのサイズは約 </a:t>
            </a:r>
            <a:r>
              <a:rPr lang="en-US" altLang="ja-JP" sz="2000" dirty="0" smtClean="0"/>
              <a:t>300MB </a:t>
            </a:r>
            <a:r>
              <a:rPr lang="ja-JP" altLang="en-US" sz="2000" dirty="0" smtClean="0"/>
              <a:t>である。したがって、この実績値から単純計算すると、この </a:t>
            </a:r>
            <a:r>
              <a:rPr lang="en-US" altLang="ja-JP" sz="2000" dirty="0" smtClean="0"/>
              <a:t>30 </a:t>
            </a:r>
            <a:r>
              <a:rPr lang="ja-JP" altLang="en-US" sz="2000" dirty="0" smtClean="0"/>
              <a:t>倍の </a:t>
            </a:r>
            <a:r>
              <a:rPr lang="en-US" altLang="ja-JP" sz="2000" dirty="0" smtClean="0"/>
              <a:t>300 </a:t>
            </a:r>
            <a:r>
              <a:rPr lang="ja-JP" altLang="en-US" sz="2000" dirty="0" smtClean="0"/>
              <a:t>万ユーザー程度となったとき、データベースのサイズが</a:t>
            </a:r>
            <a:r>
              <a:rPr lang="en-US" altLang="ja-JP" sz="2000" dirty="0"/>
              <a:t> </a:t>
            </a:r>
            <a:r>
              <a:rPr lang="en-US" altLang="ja-JP" sz="2000" dirty="0" smtClean="0"/>
              <a:t>SQL Server 2019 Express </a:t>
            </a:r>
            <a:r>
              <a:rPr lang="ja-JP" altLang="en-US" sz="2000" dirty="0" smtClean="0"/>
              <a:t>の制限を超えることになる。</a:t>
            </a:r>
            <a:endParaRPr lang="en-US" altLang="ja-JP" sz="2000" dirty="0" smtClean="0"/>
          </a:p>
          <a:p>
            <a:r>
              <a:rPr kumimoji="1" lang="ja-JP" altLang="en-US" sz="2000" b="1" dirty="0" smtClean="0"/>
              <a:t>結論</a:t>
            </a:r>
            <a:r>
              <a:rPr kumimoji="1" lang="en-US" altLang="ja-JP" sz="2000" b="1" dirty="0" smtClean="0"/>
              <a:t>: </a:t>
            </a:r>
            <a:r>
              <a:rPr kumimoji="1" lang="ja-JP" altLang="en-US" sz="2000" b="1" dirty="0" smtClean="0"/>
              <a:t>ほとんどのサービス構築では、</a:t>
            </a:r>
            <a:r>
              <a:rPr lang="en-US" altLang="ja-JP" sz="2000" b="1" dirty="0"/>
              <a:t> SQL Server 2019 </a:t>
            </a:r>
            <a:r>
              <a:rPr lang="en-US" altLang="ja-JP" sz="2000" b="1" dirty="0" smtClean="0"/>
              <a:t>Express</a:t>
            </a:r>
            <a:r>
              <a:rPr lang="ja-JP" altLang="en-US" sz="2000" b="1" dirty="0" smtClean="0"/>
              <a:t> で十分である。</a:t>
            </a:r>
            <a:endParaRPr lang="en-US" altLang="ja-JP" sz="2000" b="1" dirty="0" smtClean="0"/>
          </a:p>
          <a:p>
            <a:pPr lvl="1"/>
            <a:r>
              <a:rPr kumimoji="1" lang="ja-JP" altLang="en-US" sz="1600" dirty="0" smtClean="0"/>
              <a:t>しかしながら、</a:t>
            </a:r>
            <a:r>
              <a:rPr kumimoji="1" lang="en-US" altLang="ja-JP" sz="1600" dirty="0" smtClean="0"/>
              <a:t>SQL Server </a:t>
            </a:r>
            <a:r>
              <a:rPr kumimoji="1" lang="ja-JP" altLang="en-US" sz="1600" dirty="0" smtClean="0"/>
              <a:t>のデータベースのサイズの計算方法・肥大化の度合いは、非公開の部分であり、正確には分からないことから、本ドキュメントにおいてデータベースサイズが肥大化して </a:t>
            </a:r>
            <a:r>
              <a:rPr kumimoji="1" lang="en-US" altLang="ja-JP" sz="1600" dirty="0" smtClean="0"/>
              <a:t>10GB </a:t>
            </a:r>
            <a:r>
              <a:rPr kumimoji="1" lang="ja-JP" altLang="en-US" sz="1600" dirty="0" smtClean="0"/>
              <a:t>を超える可能性がないということを保証することはできない。</a:t>
            </a:r>
            <a:endParaRPr kumimoji="1" lang="ja-JP" altLang="en-US" sz="16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22</a:t>
            </a:fld>
            <a:endParaRPr kumimoji="1" lang="ja-JP" altLang="en-US" dirty="0"/>
          </a:p>
        </p:txBody>
      </p:sp>
      <p:sp>
        <p:nvSpPr>
          <p:cNvPr id="4" name="タイトル 3"/>
          <p:cNvSpPr>
            <a:spLocks noGrp="1"/>
          </p:cNvSpPr>
          <p:nvPr>
            <p:ph type="title"/>
          </p:nvPr>
        </p:nvSpPr>
        <p:spPr/>
        <p:txBody>
          <a:bodyPr>
            <a:noAutofit/>
          </a:bodyPr>
          <a:lstStyle/>
          <a:p>
            <a:r>
              <a:rPr lang="en-US" altLang="ja-JP" sz="2800" dirty="0" smtClean="0"/>
              <a:t>2-6. SQL Server 2019 Express </a:t>
            </a:r>
            <a:r>
              <a:rPr lang="ja-JP" altLang="en-US" sz="2800" dirty="0" smtClean="0"/>
              <a:t>のデータベースサイズ制限について</a:t>
            </a:r>
            <a:endParaRPr kumimoji="1" lang="ja-JP" altLang="en-US" sz="2800" dirty="0"/>
          </a:p>
        </p:txBody>
      </p:sp>
    </p:spTree>
    <p:extLst>
      <p:ext uri="{BB962C8B-B14F-4D97-AF65-F5344CB8AC3E}">
        <p14:creationId xmlns:p14="http://schemas.microsoft.com/office/powerpoint/2010/main" val="27058698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23</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2-7. </a:t>
            </a:r>
            <a:r>
              <a:rPr kumimoji="1" lang="ja-JP" altLang="en-US" dirty="0" smtClean="0"/>
              <a:t>必要な作業用端末と試験用端末</a:t>
            </a:r>
            <a:endParaRPr kumimoji="1" lang="ja-JP" altLang="en-US" dirty="0"/>
          </a:p>
        </p:txBody>
      </p:sp>
      <p:grpSp>
        <p:nvGrpSpPr>
          <p:cNvPr id="5" name="Group 3337"/>
          <p:cNvGrpSpPr>
            <a:grpSpLocks/>
          </p:cNvGrpSpPr>
          <p:nvPr/>
        </p:nvGrpSpPr>
        <p:grpSpPr bwMode="auto">
          <a:xfrm>
            <a:off x="1494113" y="1729781"/>
            <a:ext cx="1777005" cy="1319129"/>
            <a:chOff x="258" y="972"/>
            <a:chExt cx="780" cy="685"/>
          </a:xfrm>
        </p:grpSpPr>
        <p:sp>
          <p:nvSpPr>
            <p:cNvPr id="6"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7"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9"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6"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1"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2"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1"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0"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1"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2"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3"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44"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45" name="図 4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734728" y="1851877"/>
            <a:ext cx="1029224" cy="646531"/>
          </a:xfrm>
          <a:prstGeom prst="rect">
            <a:avLst/>
          </a:prstGeom>
        </p:spPr>
      </p:pic>
      <p:sp>
        <p:nvSpPr>
          <p:cNvPr id="46" name="テキスト ボックス 45"/>
          <p:cNvSpPr txBox="1"/>
          <p:nvPr/>
        </p:nvSpPr>
        <p:spPr>
          <a:xfrm>
            <a:off x="463750" y="1149709"/>
            <a:ext cx="5614736" cy="461665"/>
          </a:xfrm>
          <a:prstGeom prst="rect">
            <a:avLst/>
          </a:prstGeom>
          <a:noFill/>
        </p:spPr>
        <p:txBody>
          <a:bodyPr wrap="square" rtlCol="0">
            <a:spAutoFit/>
          </a:bodyPr>
          <a:lstStyle/>
          <a:p>
            <a:r>
              <a:rPr kumimoji="1" lang="en-US" altLang="ja-JP" sz="2400" dirty="0" smtClean="0"/>
              <a:t>1. </a:t>
            </a:r>
            <a:r>
              <a:rPr kumimoji="1" lang="ja-JP" altLang="en-US" sz="2400" dirty="0" smtClean="0"/>
              <a:t>作業用端末 </a:t>
            </a:r>
            <a:r>
              <a:rPr kumimoji="1" lang="en-US" altLang="ja-JP" sz="2400" dirty="0" smtClean="0"/>
              <a:t>(Windows 10 or 8.1) × 1 </a:t>
            </a:r>
            <a:r>
              <a:rPr kumimoji="1" lang="ja-JP" altLang="en-US" sz="2400" dirty="0" smtClean="0"/>
              <a:t>台</a:t>
            </a:r>
            <a:endParaRPr kumimoji="1" lang="ja-JP" altLang="en-US" sz="2400" dirty="0"/>
          </a:p>
        </p:txBody>
      </p:sp>
      <p:sp>
        <p:nvSpPr>
          <p:cNvPr id="92" name="テキスト ボックス 91"/>
          <p:cNvSpPr txBox="1"/>
          <p:nvPr/>
        </p:nvSpPr>
        <p:spPr>
          <a:xfrm>
            <a:off x="3398798" y="1658571"/>
            <a:ext cx="4236789" cy="2031325"/>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smtClean="0"/>
              <a:t>メモリ </a:t>
            </a:r>
            <a:r>
              <a:rPr kumimoji="1" lang="en-US" altLang="ja-JP" dirty="0" smtClean="0"/>
              <a:t>4GB </a:t>
            </a:r>
            <a:r>
              <a:rPr kumimoji="1" lang="ja-JP" altLang="en-US" dirty="0" smtClean="0"/>
              <a:t>以上。</a:t>
            </a:r>
            <a:endParaRPr kumimoji="1" lang="en-US" altLang="ja-JP" dirty="0" smtClean="0"/>
          </a:p>
          <a:p>
            <a:pPr marL="285750" indent="-285750">
              <a:buFont typeface="Arial" panose="020B0604020202020204" pitchFamily="34" charset="0"/>
              <a:buChar char="•"/>
            </a:pPr>
            <a:r>
              <a:rPr kumimoji="1" lang="en-US" altLang="ja-JP" dirty="0" smtClean="0"/>
              <a:t>Visual Studio 2019 </a:t>
            </a:r>
            <a:r>
              <a:rPr kumimoji="1" lang="ja-JP" altLang="en-US" dirty="0" smtClean="0"/>
              <a:t>をインストールするため、約 </a:t>
            </a:r>
            <a:r>
              <a:rPr kumimoji="1" lang="en-US" altLang="ja-JP" dirty="0" smtClean="0"/>
              <a:t>20GB </a:t>
            </a:r>
            <a:r>
              <a:rPr kumimoji="1" lang="ja-JP" altLang="en-US" dirty="0" smtClean="0"/>
              <a:t>～ </a:t>
            </a:r>
            <a:r>
              <a:rPr kumimoji="1" lang="en-US" altLang="ja-JP" dirty="0" smtClean="0"/>
              <a:t>50GB </a:t>
            </a:r>
            <a:r>
              <a:rPr kumimoji="1" lang="ja-JP" altLang="en-US" dirty="0" smtClean="0"/>
              <a:t>程度の空き容量 </a:t>
            </a:r>
            <a:r>
              <a:rPr kumimoji="1" lang="en-US" altLang="ja-JP" dirty="0" smtClean="0"/>
              <a:t>(</a:t>
            </a:r>
            <a:r>
              <a:rPr kumimoji="1" lang="ja-JP" altLang="en-US" dirty="0" smtClean="0"/>
              <a:t>場合によって異なる</a:t>
            </a:r>
            <a:r>
              <a:rPr kumimoji="1" lang="en-US" altLang="ja-JP" dirty="0" smtClean="0"/>
              <a:t>)</a:t>
            </a:r>
            <a:r>
              <a:rPr kumimoji="1" lang="ja-JP" altLang="en-US" dirty="0" err="1" smtClean="0"/>
              <a:t>。</a:t>
            </a:r>
            <a:endParaRPr kumimoji="1" lang="en-US" altLang="ja-JP" dirty="0" smtClean="0"/>
          </a:p>
          <a:p>
            <a:pPr marL="285750" indent="-285750">
              <a:buFont typeface="Arial" panose="020B0604020202020204" pitchFamily="34" charset="0"/>
              <a:buChar char="•"/>
            </a:pPr>
            <a:r>
              <a:rPr lang="en-US" altLang="ja-JP" dirty="0" smtClean="0"/>
              <a:t>Administrators </a:t>
            </a:r>
            <a:r>
              <a:rPr lang="ja-JP" altLang="en-US" dirty="0" smtClean="0"/>
              <a:t>権限。</a:t>
            </a:r>
            <a:endParaRPr kumimoji="1" lang="en-US" altLang="ja-JP" dirty="0" smtClean="0"/>
          </a:p>
          <a:p>
            <a:pPr marL="285750" indent="-285750">
              <a:buFont typeface="Arial" panose="020B0604020202020204" pitchFamily="34" charset="0"/>
              <a:buChar char="•"/>
            </a:pPr>
            <a:r>
              <a:rPr kumimoji="1" lang="ja-JP" altLang="en-US" dirty="0" smtClean="0"/>
              <a:t>本手順書で構築するサーバー群と </a:t>
            </a:r>
            <a:r>
              <a:rPr kumimoji="1" lang="en-US" altLang="ja-JP" dirty="0" smtClean="0"/>
              <a:t>HTTP,</a:t>
            </a:r>
            <a:r>
              <a:rPr kumimoji="1" lang="ja-JP" altLang="en-US" dirty="0" smtClean="0"/>
              <a:t> </a:t>
            </a:r>
            <a:r>
              <a:rPr kumimoji="1" lang="en-US" altLang="ja-JP" dirty="0" smtClean="0"/>
              <a:t>SSH </a:t>
            </a:r>
            <a:r>
              <a:rPr kumimoji="1" lang="ja-JP" altLang="en-US" dirty="0" smtClean="0"/>
              <a:t>および </a:t>
            </a:r>
            <a:r>
              <a:rPr kumimoji="1" lang="en-US" altLang="ja-JP" dirty="0" smtClean="0"/>
              <a:t>RDP </a:t>
            </a:r>
            <a:r>
              <a:rPr kumimoji="1" lang="ja-JP" altLang="en-US" dirty="0" smtClean="0"/>
              <a:t>で通信できること。</a:t>
            </a:r>
            <a:endParaRPr kumimoji="1" lang="ja-JP" altLang="en-US" sz="1400" dirty="0"/>
          </a:p>
        </p:txBody>
      </p:sp>
      <p:sp>
        <p:nvSpPr>
          <p:cNvPr id="95" name="テキスト ボックス 94"/>
          <p:cNvSpPr txBox="1"/>
          <p:nvPr/>
        </p:nvSpPr>
        <p:spPr>
          <a:xfrm>
            <a:off x="7715325" y="1653662"/>
            <a:ext cx="4321165" cy="369332"/>
          </a:xfrm>
          <a:prstGeom prst="rect">
            <a:avLst/>
          </a:prstGeom>
          <a:noFill/>
        </p:spPr>
        <p:txBody>
          <a:bodyPr wrap="square" rtlCol="0">
            <a:spAutoFit/>
          </a:bodyPr>
          <a:lstStyle/>
          <a:p>
            <a:pPr marL="285750" indent="-285750">
              <a:buFont typeface="Arial" panose="020B0604020202020204" pitchFamily="34" charset="0"/>
              <a:buChar char="•"/>
            </a:pPr>
            <a:r>
              <a:rPr lang="ja-JP" altLang="en-US" dirty="0" smtClean="0"/>
              <a:t>本ドキュメントでは </a:t>
            </a:r>
            <a:r>
              <a:rPr lang="en-US" altLang="ja-JP" dirty="0" smtClean="0"/>
              <a:t>Windows 10</a:t>
            </a:r>
            <a:r>
              <a:rPr lang="ja-JP" altLang="en-US" dirty="0" smtClean="0"/>
              <a:t> を利用。</a:t>
            </a:r>
            <a:endParaRPr kumimoji="1" lang="en-US" altLang="ja-JP" dirty="0" smtClean="0"/>
          </a:p>
        </p:txBody>
      </p:sp>
      <p:sp>
        <p:nvSpPr>
          <p:cNvPr id="53" name="テキスト ボックス 52"/>
          <p:cNvSpPr txBox="1"/>
          <p:nvPr/>
        </p:nvSpPr>
        <p:spPr>
          <a:xfrm>
            <a:off x="463750" y="4093886"/>
            <a:ext cx="9352578" cy="461665"/>
          </a:xfrm>
          <a:prstGeom prst="rect">
            <a:avLst/>
          </a:prstGeom>
          <a:noFill/>
        </p:spPr>
        <p:txBody>
          <a:bodyPr wrap="square" rtlCol="0">
            <a:spAutoFit/>
          </a:bodyPr>
          <a:lstStyle/>
          <a:p>
            <a:r>
              <a:rPr kumimoji="1" lang="en-US" altLang="ja-JP" sz="2400" dirty="0" smtClean="0"/>
              <a:t>2. </a:t>
            </a:r>
            <a:r>
              <a:rPr kumimoji="1" lang="ja-JP" altLang="en-US" sz="2400" dirty="0" smtClean="0"/>
              <a:t>作業用端末 </a:t>
            </a:r>
            <a:r>
              <a:rPr kumimoji="1" lang="en-US" altLang="ja-JP" sz="2400" dirty="0" smtClean="0"/>
              <a:t>(Windows 10, 8.1, 7</a:t>
            </a:r>
            <a:r>
              <a:rPr kumimoji="1" lang="ja-JP" altLang="en-US" sz="2400" dirty="0" smtClean="0"/>
              <a:t> 等</a:t>
            </a:r>
            <a:r>
              <a:rPr kumimoji="1" lang="en-US" altLang="ja-JP" sz="2400" dirty="0" smtClean="0"/>
              <a:t>) × 1 </a:t>
            </a:r>
            <a:r>
              <a:rPr kumimoji="1" lang="ja-JP" altLang="en-US" sz="2400" dirty="0" smtClean="0"/>
              <a:t>台以上 </a:t>
            </a:r>
            <a:r>
              <a:rPr lang="en-US" altLang="ja-JP" sz="2400" dirty="0" smtClean="0"/>
              <a:t>(VM </a:t>
            </a:r>
            <a:r>
              <a:rPr lang="ja-JP" altLang="en-US" sz="2400" dirty="0" smtClean="0"/>
              <a:t>等でも可</a:t>
            </a:r>
            <a:r>
              <a:rPr lang="en-US" altLang="ja-JP" sz="2400" dirty="0" smtClean="0"/>
              <a:t>)</a:t>
            </a:r>
            <a:endParaRPr kumimoji="1" lang="ja-JP" altLang="en-US" sz="2400" dirty="0"/>
          </a:p>
        </p:txBody>
      </p:sp>
      <p:pic>
        <p:nvPicPr>
          <p:cNvPr id="54" name="図 5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96894" y="4957968"/>
            <a:ext cx="1928549" cy="1533054"/>
          </a:xfrm>
          <a:prstGeom prst="rect">
            <a:avLst/>
          </a:prstGeom>
        </p:spPr>
      </p:pic>
      <p:sp>
        <p:nvSpPr>
          <p:cNvPr id="55" name="テキスト ボックス 54"/>
          <p:cNvSpPr txBox="1"/>
          <p:nvPr/>
        </p:nvSpPr>
        <p:spPr>
          <a:xfrm>
            <a:off x="3385326" y="4957967"/>
            <a:ext cx="7644947" cy="1200329"/>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smtClean="0"/>
              <a:t>「シン・テレワークシステム サーバー」または「シン・テレワークシステム クライアント」を実際にインストールし、本ドキュメントで構築する中継システムを経由してリモートアクセスをするためのテスト端末。</a:t>
            </a:r>
          </a:p>
          <a:p>
            <a:pPr marL="285750" indent="-285750">
              <a:buFont typeface="Arial" panose="020B0604020202020204" pitchFamily="34" charset="0"/>
              <a:buChar char="•"/>
            </a:pPr>
            <a:r>
              <a:rPr kumimoji="1" lang="ja-JP" altLang="en-US" dirty="0" smtClean="0"/>
              <a:t>標準的な方法でインターネットに接続されていること。</a:t>
            </a:r>
          </a:p>
        </p:txBody>
      </p:sp>
    </p:spTree>
    <p:extLst>
      <p:ext uri="{BB962C8B-B14F-4D97-AF65-F5344CB8AC3E}">
        <p14:creationId xmlns:p14="http://schemas.microsoft.com/office/powerpoint/2010/main" val="19559693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2"/>
            <a:ext cx="11545223" cy="5519169"/>
          </a:xfrm>
        </p:spPr>
        <p:txBody>
          <a:bodyPr>
            <a:normAutofit fontScale="92500" lnSpcReduction="10000"/>
          </a:bodyPr>
          <a:lstStyle/>
          <a:p>
            <a:pPr>
              <a:lnSpc>
                <a:spcPct val="100000"/>
              </a:lnSpc>
            </a:pPr>
            <a:r>
              <a:rPr kumimoji="1" lang="ja-JP" altLang="en-US" sz="1600" dirty="0" smtClean="0"/>
              <a:t>本ドキュメントでは、第 </a:t>
            </a:r>
            <a:r>
              <a:rPr lang="en-US" altLang="ja-JP" sz="1600" dirty="0" smtClean="0"/>
              <a:t>3 </a:t>
            </a:r>
            <a:r>
              <a:rPr lang="ja-JP" altLang="en-US" sz="1600" dirty="0" smtClean="0"/>
              <a:t>章 ～ 第 </a:t>
            </a:r>
            <a:r>
              <a:rPr lang="en-US" altLang="ja-JP" sz="1600" dirty="0" smtClean="0"/>
              <a:t>5 </a:t>
            </a:r>
            <a:r>
              <a:rPr lang="ja-JP" altLang="en-US" sz="1600" dirty="0" smtClean="0"/>
              <a:t>章で、コントローラと中継サーバーを </a:t>
            </a:r>
            <a:r>
              <a:rPr lang="en-US" altLang="ja-JP" sz="1600" dirty="0" smtClean="0"/>
              <a:t>AWS </a:t>
            </a:r>
            <a:r>
              <a:rPr lang="ja-JP" altLang="en-US" sz="1600" dirty="0" smtClean="0"/>
              <a:t>上で構築する手順を述べる。</a:t>
            </a:r>
            <a:endParaRPr lang="en-US" altLang="ja-JP" sz="1600" dirty="0" smtClean="0"/>
          </a:p>
          <a:p>
            <a:pPr>
              <a:lnSpc>
                <a:spcPct val="100000"/>
              </a:lnSpc>
            </a:pPr>
            <a:r>
              <a:rPr lang="en-US" altLang="ja-JP" sz="1600" dirty="0" smtClean="0"/>
              <a:t>AWS </a:t>
            </a:r>
            <a:r>
              <a:rPr lang="ja-JP" altLang="en-US" sz="1600" dirty="0" smtClean="0"/>
              <a:t>環境は、第 </a:t>
            </a:r>
            <a:r>
              <a:rPr lang="en-US" altLang="ja-JP" sz="1600" dirty="0" smtClean="0"/>
              <a:t>2 </a:t>
            </a:r>
            <a:r>
              <a:rPr lang="ja-JP" altLang="en-US" sz="1600" dirty="0" smtClean="0"/>
              <a:t>章で述べている必要な環境をすべて満たした環境である。</a:t>
            </a:r>
            <a:r>
              <a:rPr lang="en-US" altLang="ja-JP" sz="1600" dirty="0" smtClean="0"/>
              <a:t/>
            </a:r>
            <a:br>
              <a:rPr lang="en-US" altLang="ja-JP" sz="1600" dirty="0" smtClean="0"/>
            </a:br>
            <a:r>
              <a:rPr kumimoji="1" lang="ja-JP" altLang="en-US" sz="1600" dirty="0" smtClean="0"/>
              <a:t>「シン・テレワークシステム」の開発チームは、本ドキュメントにおいて規定される方法で作成された </a:t>
            </a:r>
            <a:r>
              <a:rPr kumimoji="1" lang="en-US" altLang="ja-JP" sz="1600" dirty="0" smtClean="0"/>
              <a:t>AWS </a:t>
            </a:r>
            <a:r>
              <a:rPr kumimoji="1" lang="ja-JP" altLang="en-US" sz="1600" dirty="0" smtClean="0"/>
              <a:t>環境を、「リファレンス環境」として考える。本ドキュメントに従って </a:t>
            </a:r>
            <a:r>
              <a:rPr kumimoji="1" lang="en-US" altLang="ja-JP" sz="1600" dirty="0" smtClean="0"/>
              <a:t>AWS </a:t>
            </a:r>
            <a:r>
              <a:rPr kumimoji="1" lang="ja-JP" altLang="en-US" sz="1600" dirty="0" smtClean="0"/>
              <a:t>の仮想マシンの作成等を行ない、</a:t>
            </a:r>
            <a:r>
              <a:rPr lang="ja-JP" altLang="en-US" sz="1600" dirty="0"/>
              <a:t>リファレンス</a:t>
            </a:r>
            <a:r>
              <a:rPr lang="ja-JP" altLang="en-US" sz="1600" dirty="0" smtClean="0"/>
              <a:t>環境を構築し、その上で</a:t>
            </a:r>
            <a:r>
              <a:rPr kumimoji="1" lang="ja-JP" altLang="en-US" sz="1600" dirty="0" smtClean="0"/>
              <a:t>本ドキュメントに従って仮想マシン内で </a:t>
            </a:r>
            <a:r>
              <a:rPr kumimoji="1" lang="en-US" altLang="ja-JP" sz="1600" dirty="0" smtClean="0"/>
              <a:t>SSH </a:t>
            </a:r>
            <a:r>
              <a:rPr kumimoji="1" lang="ja-JP" altLang="en-US" sz="1600" dirty="0" smtClean="0"/>
              <a:t>または </a:t>
            </a:r>
            <a:r>
              <a:rPr kumimoji="1" lang="en-US" altLang="ja-JP" sz="1600" dirty="0" smtClean="0"/>
              <a:t>RDP </a:t>
            </a:r>
            <a:r>
              <a:rPr kumimoji="1" lang="ja-JP" altLang="en-US" sz="1600" dirty="0" smtClean="0"/>
              <a:t>でリモート操作を行なった場合は、本ドキュメントで記述されている機能が問題無く動作することを、本ドキュメントにより保証する。</a:t>
            </a:r>
            <a:endParaRPr kumimoji="1" lang="en-US" altLang="ja-JP" sz="1600" dirty="0" smtClean="0"/>
          </a:p>
          <a:p>
            <a:pPr>
              <a:lnSpc>
                <a:spcPct val="100000"/>
              </a:lnSpc>
            </a:pPr>
            <a:r>
              <a:rPr lang="ja-JP" altLang="en-US" sz="1600" dirty="0" smtClean="0"/>
              <a:t>「シン・テレワークシステム」を用いてシステムを構築しようとするサービス構築者は、</a:t>
            </a:r>
            <a:r>
              <a:rPr lang="en-US" altLang="ja-JP" sz="1600" dirty="0" smtClean="0"/>
              <a:t>AWS </a:t>
            </a:r>
            <a:r>
              <a:rPr lang="ja-JP" altLang="en-US" sz="1600" dirty="0" smtClean="0"/>
              <a:t>環境に拘らず、第 </a:t>
            </a:r>
            <a:r>
              <a:rPr lang="en-US" altLang="ja-JP" sz="1600" dirty="0" smtClean="0"/>
              <a:t>2 </a:t>
            </a:r>
            <a:r>
              <a:rPr lang="ja-JP" altLang="en-US" sz="1600" dirty="0" smtClean="0"/>
              <a:t>章で規定される環境を満たした、任意の物理マシンまたは </a:t>
            </a:r>
            <a:r>
              <a:rPr lang="en-US" altLang="ja-JP" sz="1600" dirty="0" smtClean="0"/>
              <a:t>VM</a:t>
            </a:r>
            <a:r>
              <a:rPr lang="ja-JP" altLang="en-US" sz="1600" dirty="0"/>
              <a:t> </a:t>
            </a:r>
            <a:r>
              <a:rPr lang="ja-JP" altLang="en-US" sz="1600" dirty="0" smtClean="0"/>
              <a:t>およびインターネット接続回線環境で、システムの構築を実施できる。しかしながら、まず、初回の </a:t>
            </a:r>
            <a:r>
              <a:rPr lang="en-US" altLang="ja-JP" sz="1600" dirty="0" smtClean="0"/>
              <a:t>1 </a:t>
            </a:r>
            <a:r>
              <a:rPr lang="ja-JP" altLang="en-US" sz="1600" dirty="0" smtClean="0"/>
              <a:t>回は、</a:t>
            </a:r>
            <a:r>
              <a:rPr lang="en-US" altLang="ja-JP" sz="1600" dirty="0" smtClean="0"/>
              <a:t>AWS </a:t>
            </a:r>
            <a:r>
              <a:rPr lang="ja-JP" altLang="en-US" sz="1600" dirty="0" smtClean="0"/>
              <a:t>リファレンス環境でシステムを構築してみることを推奨する。</a:t>
            </a:r>
            <a:r>
              <a:rPr lang="en-US" altLang="ja-JP" sz="1600" dirty="0" smtClean="0"/>
              <a:t>AWS </a:t>
            </a:r>
            <a:r>
              <a:rPr lang="ja-JP" altLang="en-US" sz="1600" dirty="0" smtClean="0"/>
              <a:t>リファレンス環境では本システムは確実に動作することが予め確認されていることから、一通りのシステム構築方法を障害無く習得することが可能であるためである。</a:t>
            </a:r>
            <a:endParaRPr lang="en-US" altLang="ja-JP" sz="1600" dirty="0" smtClean="0"/>
          </a:p>
          <a:p>
            <a:pPr>
              <a:lnSpc>
                <a:spcPct val="100000"/>
              </a:lnSpc>
            </a:pPr>
            <a:r>
              <a:rPr lang="ja-JP" altLang="en-US" sz="1600" dirty="0" smtClean="0"/>
              <a:t>また、</a:t>
            </a:r>
            <a:r>
              <a:rPr lang="en-US" altLang="ja-JP" sz="1600" dirty="0" smtClean="0"/>
              <a:t>AWS </a:t>
            </a:r>
            <a:r>
              <a:rPr lang="ja-JP" altLang="en-US" sz="1600" dirty="0" smtClean="0"/>
              <a:t>リファレンス環境上で一度正しく動作するシステムを構築できている場合、システム構築者は、自らの独自の環境でシステムを構築しようとして不具合が発生した場合は、同じ不具合が </a:t>
            </a:r>
            <a:r>
              <a:rPr lang="en-US" altLang="ja-JP" sz="1600" dirty="0" smtClean="0"/>
              <a:t>AWS </a:t>
            </a:r>
            <a:r>
              <a:rPr lang="ja-JP" altLang="en-US" sz="1600" dirty="0" smtClean="0"/>
              <a:t>リファレンス環境上で発生しないかどうかを確認できる。不具合が </a:t>
            </a:r>
            <a:r>
              <a:rPr lang="en-US" altLang="ja-JP" sz="1600" dirty="0" smtClean="0"/>
              <a:t>AWS </a:t>
            </a:r>
            <a:r>
              <a:rPr lang="ja-JP" altLang="en-US" sz="1600" dirty="0" smtClean="0"/>
              <a:t>リファレンス環境上では発生せず、自らの独自システムでのみ発生している場合、その不具合は「シン・テレワークシステム」の不具合ではなく、自らの独自システムが原因であることが明らかとなる。この場合、自らの独自システムの側の不具合の原因究明に直ちに着手できるので、原因切り分けのために時間をかける必要がなくなる。</a:t>
            </a:r>
            <a:endParaRPr lang="en-US" altLang="ja-JP" sz="1600" dirty="0" smtClean="0"/>
          </a:p>
          <a:p>
            <a:pPr>
              <a:lnSpc>
                <a:spcPct val="100000"/>
              </a:lnSpc>
            </a:pPr>
            <a:r>
              <a:rPr lang="en-US" altLang="ja-JP" sz="1600" dirty="0" smtClean="0"/>
              <a:t>AWS </a:t>
            </a:r>
            <a:r>
              <a:rPr lang="ja-JP" altLang="en-US" sz="1600" dirty="0" smtClean="0"/>
              <a:t>リファレンス環境を活用した問題の切り分けと修正は、以下の手順で実施される。</a:t>
            </a:r>
            <a:endParaRPr lang="en-US" altLang="ja-JP" sz="1600" dirty="0" smtClean="0"/>
          </a:p>
          <a:p>
            <a:pPr lvl="1">
              <a:lnSpc>
                <a:spcPct val="100000"/>
              </a:lnSpc>
              <a:buFont typeface="+mj-lt"/>
              <a:buAutoNum type="arabicPeriod"/>
            </a:pPr>
            <a:r>
              <a:rPr lang="ja-JP" altLang="en-US" sz="1200" dirty="0" smtClean="0"/>
              <a:t>「シン・テレワークシステム」の開発チームは、ハイパースケール版に関して、特定の環境上で発生する何らかの不具合の申告を受けた場合、</a:t>
            </a:r>
            <a:r>
              <a:rPr lang="en-US" altLang="ja-JP" sz="1200" dirty="0" smtClean="0"/>
              <a:t>AWS </a:t>
            </a:r>
            <a:r>
              <a:rPr lang="ja-JP" altLang="en-US" sz="1200" dirty="0" smtClean="0"/>
              <a:t>リファレンス環境において再現するかどうかのテストを行なう。問題が再現した場合は、</a:t>
            </a:r>
            <a:r>
              <a:rPr lang="ja-JP" altLang="en-US" sz="1200" dirty="0"/>
              <a:t> 「シン・テレワークシステム」の側に不具合があるということになるため、問題の修正作業を実施する。</a:t>
            </a:r>
            <a:endParaRPr lang="en-US" altLang="ja-JP" sz="1200" dirty="0" smtClean="0"/>
          </a:p>
          <a:p>
            <a:pPr lvl="1">
              <a:lnSpc>
                <a:spcPct val="100000"/>
              </a:lnSpc>
              <a:buFont typeface="+mj-lt"/>
              <a:buAutoNum type="arabicPeriod"/>
            </a:pPr>
            <a:r>
              <a:rPr lang="en-US" altLang="ja-JP" sz="1200" dirty="0"/>
              <a:t>AWS </a:t>
            </a:r>
            <a:r>
              <a:rPr lang="ja-JP" altLang="en-US" sz="1200" dirty="0"/>
              <a:t>リファレンス環境において問題が再現しない場合は、</a:t>
            </a:r>
            <a:r>
              <a:rPr lang="en-US" altLang="ja-JP" sz="1200" dirty="0" smtClean="0"/>
              <a:t> </a:t>
            </a:r>
            <a:r>
              <a:rPr lang="ja-JP" altLang="en-US" sz="1200" dirty="0"/>
              <a:t>「シン・テレワークシステム」の開発チームは、 </a:t>
            </a:r>
            <a:r>
              <a:rPr lang="ja-JP" altLang="en-US" sz="1200" dirty="0" smtClean="0"/>
              <a:t>申告者の独自の環境に関する知識を有さないので、その時点ではそれ以上の原因究明が困難である。そこで、申告者は、自らの独自環境と </a:t>
            </a:r>
            <a:r>
              <a:rPr lang="en-US" altLang="ja-JP" sz="1200" dirty="0" smtClean="0"/>
              <a:t>AWS </a:t>
            </a:r>
            <a:r>
              <a:rPr lang="ja-JP" altLang="en-US" sz="1200" dirty="0" smtClean="0"/>
              <a:t>リファレンス環境との差異が何であるかの検証を行なう。</a:t>
            </a:r>
            <a:endParaRPr lang="en-US" altLang="ja-JP" sz="1200" dirty="0" smtClean="0"/>
          </a:p>
          <a:p>
            <a:pPr lvl="1">
              <a:lnSpc>
                <a:spcPct val="100000"/>
              </a:lnSpc>
              <a:buFont typeface="+mj-lt"/>
              <a:buAutoNum type="arabicPeriod"/>
            </a:pPr>
            <a:r>
              <a:rPr lang="en-US" altLang="ja-JP" sz="1200" dirty="0" smtClean="0"/>
              <a:t>2 </a:t>
            </a:r>
            <a:r>
              <a:rPr lang="ja-JP" altLang="en-US" sz="1200" dirty="0" smtClean="0"/>
              <a:t>の検証の結果、自らの独自環境が本ドキュメントにおける要件を満たしていないことが判明したら、これは申告者の側の環境の問題であるため、申告者は要件を満たすように環境の修正を行なう。</a:t>
            </a:r>
            <a:endParaRPr lang="en-US" altLang="ja-JP" sz="1200" dirty="0" smtClean="0"/>
          </a:p>
          <a:p>
            <a:pPr lvl="1">
              <a:lnSpc>
                <a:spcPct val="100000"/>
              </a:lnSpc>
              <a:buFont typeface="+mj-lt"/>
              <a:buAutoNum type="arabicPeriod"/>
            </a:pPr>
            <a:r>
              <a:rPr lang="ja-JP" altLang="en-US" sz="1200" dirty="0" smtClean="0"/>
              <a:t>一方、</a:t>
            </a:r>
            <a:r>
              <a:rPr lang="en-US" altLang="ja-JP" sz="1200" dirty="0" smtClean="0"/>
              <a:t>2 </a:t>
            </a:r>
            <a:r>
              <a:rPr lang="ja-JP" altLang="en-US" sz="1200" dirty="0" smtClean="0"/>
              <a:t>の検証の結果、本ドキュメント</a:t>
            </a:r>
            <a:r>
              <a:rPr lang="ja-JP" altLang="en-US" sz="1200" dirty="0"/>
              <a:t>における要件を満たして</a:t>
            </a:r>
            <a:r>
              <a:rPr lang="ja-JP" altLang="en-US" sz="1200" dirty="0" smtClean="0"/>
              <a:t>いるにもかかわらずやはり申告者の環境で不具合が発生する場合は、申告者は、</a:t>
            </a:r>
            <a:r>
              <a:rPr lang="ja-JP" altLang="en-US" sz="1200" dirty="0"/>
              <a:t>自らの独自環境と </a:t>
            </a:r>
            <a:r>
              <a:rPr lang="en-US" altLang="ja-JP" sz="1200" dirty="0"/>
              <a:t>AWS </a:t>
            </a:r>
            <a:r>
              <a:rPr lang="ja-JP" altLang="en-US" sz="1200" dirty="0"/>
              <a:t>リファレンス環境との</a:t>
            </a:r>
            <a:r>
              <a:rPr lang="ja-JP" altLang="en-US" sz="1200" dirty="0" smtClean="0"/>
              <a:t>差異を、</a:t>
            </a:r>
            <a:r>
              <a:rPr lang="en-US" altLang="ja-JP" sz="1200" dirty="0" smtClean="0"/>
              <a:t>AWS </a:t>
            </a:r>
            <a:r>
              <a:rPr lang="ja-JP" altLang="en-US" sz="1200" dirty="0" smtClean="0"/>
              <a:t>リファレンス環境に適用する手順を示す。</a:t>
            </a:r>
            <a:r>
              <a:rPr lang="ja-JP" altLang="en-US" sz="1200" dirty="0"/>
              <a:t> 「シン・テレワークシステム」の開発</a:t>
            </a:r>
            <a:r>
              <a:rPr lang="ja-JP" altLang="en-US" sz="1200" dirty="0" smtClean="0"/>
              <a:t>チームは、その手順に従い、</a:t>
            </a:r>
            <a:r>
              <a:rPr lang="en-US" altLang="ja-JP" sz="1200" dirty="0" smtClean="0"/>
              <a:t>AWS </a:t>
            </a:r>
            <a:r>
              <a:rPr lang="ja-JP" altLang="en-US" sz="1200" dirty="0" smtClean="0"/>
              <a:t>リファレンス環境上の状態を変更した上で、再度問題の発生の再現を試みる。問題が再現した場合は、「シン・テレワークシステム」の側に不具合があるということになるため、問題の修正作業を実施する。</a:t>
            </a:r>
            <a:endParaRPr lang="en-US" altLang="ja-JP" sz="1200" dirty="0" smtClean="0"/>
          </a:p>
          <a:p>
            <a:pPr lvl="1">
              <a:lnSpc>
                <a:spcPct val="100000"/>
              </a:lnSpc>
              <a:buFont typeface="+mj-lt"/>
              <a:buAutoNum type="arabicPeriod"/>
            </a:pPr>
            <a:r>
              <a:rPr lang="ja-JP" altLang="en-US" sz="1200" dirty="0" smtClean="0"/>
              <a:t>このように、</a:t>
            </a:r>
            <a:r>
              <a:rPr lang="en-US" altLang="ja-JP" sz="1200" dirty="0" smtClean="0"/>
              <a:t>AWS </a:t>
            </a:r>
            <a:r>
              <a:rPr lang="ja-JP" altLang="en-US" sz="1200" dirty="0"/>
              <a:t>リファレンス環境は</a:t>
            </a:r>
            <a:r>
              <a:rPr lang="ja-JP" altLang="en-US" sz="1200" dirty="0" smtClean="0"/>
              <a:t>絶対的基準では</a:t>
            </a:r>
            <a:r>
              <a:rPr lang="ja-JP" altLang="en-US" sz="1200" dirty="0"/>
              <a:t>なく、</a:t>
            </a:r>
            <a:r>
              <a:rPr lang="en-US" altLang="ja-JP" sz="1200" dirty="0"/>
              <a:t>AWS </a:t>
            </a:r>
            <a:r>
              <a:rPr lang="ja-JP" altLang="en-US" sz="1200" dirty="0"/>
              <a:t>リファレンス環境上で本ドキュメントの要件を満たしているにもかかわらず不具合が発生する</a:t>
            </a:r>
            <a:r>
              <a:rPr lang="ja-JP" altLang="en-US" sz="1200" dirty="0" smtClean="0"/>
              <a:t>状態を作り出すことができ、その不具合を再現させることができるならば</a:t>
            </a:r>
            <a:r>
              <a:rPr lang="ja-JP" altLang="en-US" sz="1200" dirty="0"/>
              <a:t>、それは、「シン・テレワークシステム</a:t>
            </a:r>
            <a:r>
              <a:rPr lang="ja-JP" altLang="en-US" sz="1200" dirty="0" smtClean="0"/>
              <a:t>」の側</a:t>
            </a:r>
            <a:r>
              <a:rPr lang="ja-JP" altLang="en-US" sz="1200" dirty="0"/>
              <a:t>の不具合である。</a:t>
            </a:r>
            <a:endParaRPr lang="en-US" altLang="ja-JP" sz="1200" dirty="0" smtClean="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24</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sz="3200" dirty="0" smtClean="0"/>
              <a:t>2-8. </a:t>
            </a:r>
            <a:r>
              <a:rPr kumimoji="1" lang="ja-JP" altLang="en-US" sz="3200" dirty="0" smtClean="0"/>
              <a:t>本ドキュメント内における </a:t>
            </a:r>
            <a:r>
              <a:rPr kumimoji="1" lang="en-US" altLang="ja-JP" sz="3200" dirty="0" smtClean="0"/>
              <a:t>AWS </a:t>
            </a:r>
            <a:r>
              <a:rPr kumimoji="1" lang="ja-JP" altLang="en-US" sz="3200" dirty="0" smtClean="0"/>
              <a:t>環境のリファレンス環境としての意義と、不具合が発生している場合の原因切り分け手順</a:t>
            </a:r>
            <a:endParaRPr kumimoji="1" lang="ja-JP" altLang="en-US" sz="3200" dirty="0"/>
          </a:p>
        </p:txBody>
      </p:sp>
    </p:spTree>
    <p:extLst>
      <p:ext uri="{BB962C8B-B14F-4D97-AF65-F5344CB8AC3E}">
        <p14:creationId xmlns:p14="http://schemas.microsoft.com/office/powerpoint/2010/main" val="31612921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25</a:t>
            </a:fld>
            <a:endParaRPr kumimoji="1" lang="ja-JP" altLang="en-US" dirty="0"/>
          </a:p>
        </p:txBody>
      </p:sp>
      <p:sp>
        <p:nvSpPr>
          <p:cNvPr id="3" name="テキスト ボックス 2"/>
          <p:cNvSpPr txBox="1"/>
          <p:nvPr/>
        </p:nvSpPr>
        <p:spPr>
          <a:xfrm>
            <a:off x="275896" y="683628"/>
            <a:ext cx="11603421" cy="2123658"/>
          </a:xfrm>
          <a:prstGeom prst="rect">
            <a:avLst/>
          </a:prstGeom>
          <a:solidFill>
            <a:schemeClr val="accent2">
              <a:lumMod val="60000"/>
              <a:lumOff val="40000"/>
            </a:schemeClr>
          </a:solidFill>
        </p:spPr>
        <p:txBody>
          <a:bodyPr wrap="square" rtlCol="0" anchor="ctr">
            <a:spAutoFit/>
          </a:bodyPr>
          <a:lstStyle/>
          <a:p>
            <a:pPr algn="ctr"/>
            <a:r>
              <a:rPr kumimoji="1" lang="en-US" altLang="ja-JP" sz="6600" dirty="0" smtClean="0"/>
              <a:t>3.</a:t>
            </a:r>
            <a:r>
              <a:rPr lang="ja-JP" altLang="en-US" sz="6600" dirty="0" smtClean="0"/>
              <a:t>コントローラ</a:t>
            </a:r>
            <a:r>
              <a:rPr lang="ja-JP" altLang="en-US" sz="6600" dirty="0"/>
              <a:t>を構築しよう </a:t>
            </a:r>
            <a:r>
              <a:rPr lang="en-US" altLang="ja-JP" sz="6600" dirty="0"/>
              <a:t>(</a:t>
            </a:r>
            <a:r>
              <a:rPr lang="en-US" altLang="ja-JP" sz="6600" dirty="0" smtClean="0"/>
              <a:t>Windows </a:t>
            </a:r>
            <a:r>
              <a:rPr lang="ja-JP" altLang="en-US" sz="6600" dirty="0" smtClean="0"/>
              <a:t>利用編</a:t>
            </a:r>
            <a:r>
              <a:rPr lang="en-US" altLang="ja-JP" sz="6600" dirty="0" smtClean="0"/>
              <a:t>)</a:t>
            </a:r>
            <a:endParaRPr kumimoji="1" lang="ja-JP" altLang="en-US" sz="6600" dirty="0"/>
          </a:p>
        </p:txBody>
      </p:sp>
      <p:pic>
        <p:nvPicPr>
          <p:cNvPr id="5" name="図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59681" y="4262210"/>
            <a:ext cx="1655556" cy="2315665"/>
          </a:xfrm>
          <a:prstGeom prst="rect">
            <a:avLst/>
          </a:prstGeom>
        </p:spPr>
      </p:pic>
      <p:pic>
        <p:nvPicPr>
          <p:cNvPr id="8" name="図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9872040" y="4101403"/>
            <a:ext cx="1442322" cy="1550534"/>
          </a:xfrm>
          <a:prstGeom prst="rect">
            <a:avLst/>
          </a:prstGeom>
        </p:spPr>
      </p:pic>
    </p:spTree>
    <p:extLst>
      <p:ext uri="{BB962C8B-B14F-4D97-AF65-F5344CB8AC3E}">
        <p14:creationId xmlns:p14="http://schemas.microsoft.com/office/powerpoint/2010/main" val="12703315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545146"/>
            <a:ext cx="11545223" cy="4918715"/>
          </a:xfrm>
        </p:spPr>
        <p:txBody>
          <a:bodyPr>
            <a:normAutofit fontScale="92500" lnSpcReduction="20000"/>
          </a:bodyPr>
          <a:lstStyle/>
          <a:p>
            <a:pPr marL="514350" indent="-514350">
              <a:buFont typeface="+mj-lt"/>
              <a:buAutoNum type="arabicPeriod"/>
            </a:pPr>
            <a:r>
              <a:rPr lang="en-US" altLang="ja-JP" sz="4000" dirty="0" smtClean="0"/>
              <a:t>Windows </a:t>
            </a:r>
            <a:r>
              <a:rPr lang="ja-JP" altLang="en-US" sz="4000" dirty="0" smtClean="0"/>
              <a:t>サーバーの準備とインターネットへの接続</a:t>
            </a:r>
            <a:r>
              <a:rPr lang="en-US" altLang="ja-JP" sz="4000" dirty="0" smtClean="0"/>
              <a:t/>
            </a:r>
            <a:br>
              <a:rPr lang="en-US" altLang="ja-JP" sz="4000" dirty="0" smtClean="0"/>
            </a:br>
            <a:r>
              <a:rPr lang="en-US" altLang="ja-JP" sz="4000" dirty="0" smtClean="0">
                <a:solidFill>
                  <a:schemeClr val="accent6">
                    <a:lumMod val="75000"/>
                  </a:schemeClr>
                </a:solidFill>
              </a:rPr>
              <a:t>(</a:t>
            </a:r>
            <a:r>
              <a:rPr lang="ja-JP" altLang="en-US" sz="4000" dirty="0" smtClean="0">
                <a:solidFill>
                  <a:schemeClr val="accent6">
                    <a:lumMod val="75000"/>
                  </a:schemeClr>
                </a:solidFill>
              </a:rPr>
              <a:t>本マニュアルでは、</a:t>
            </a:r>
            <a:r>
              <a:rPr lang="en-US" altLang="ja-JP" sz="4000" dirty="0" smtClean="0">
                <a:solidFill>
                  <a:schemeClr val="accent6">
                    <a:lumMod val="75000"/>
                  </a:schemeClr>
                </a:solidFill>
              </a:rPr>
              <a:t>AWS </a:t>
            </a:r>
            <a:r>
              <a:rPr lang="ja-JP" altLang="en-US" sz="4000" dirty="0" smtClean="0">
                <a:solidFill>
                  <a:schemeClr val="accent6">
                    <a:lumMod val="75000"/>
                  </a:schemeClr>
                </a:solidFill>
              </a:rPr>
              <a:t>を例に説明。</a:t>
            </a:r>
            <a:r>
              <a:rPr lang="en-US" altLang="ja-JP" sz="4000" dirty="0" smtClean="0">
                <a:solidFill>
                  <a:schemeClr val="accent6">
                    <a:lumMod val="75000"/>
                  </a:schemeClr>
                </a:solidFill>
              </a:rPr>
              <a:t>)</a:t>
            </a:r>
            <a:r>
              <a:rPr lang="en-US" altLang="ja-JP" sz="4000" dirty="0" smtClean="0"/>
              <a:t/>
            </a:r>
            <a:br>
              <a:rPr lang="en-US" altLang="ja-JP" sz="4000" dirty="0" smtClean="0"/>
            </a:br>
            <a:r>
              <a:rPr lang="ja-JP" altLang="en-US" sz="4000" dirty="0" smtClean="0"/>
              <a:t>↓</a:t>
            </a:r>
            <a:endParaRPr lang="en-US" altLang="ja-JP" sz="4000" dirty="0" smtClean="0"/>
          </a:p>
          <a:p>
            <a:pPr marL="514350" indent="-514350">
              <a:buFont typeface="+mj-lt"/>
              <a:buAutoNum type="arabicPeriod"/>
            </a:pPr>
            <a:r>
              <a:rPr kumimoji="1" lang="ja-JP" altLang="en-US" sz="4000" dirty="0" smtClean="0"/>
              <a:t>必要なユーティリティのインストール</a:t>
            </a:r>
            <a:r>
              <a:rPr kumimoji="1" lang="en-US" altLang="ja-JP" sz="4000" dirty="0" smtClean="0"/>
              <a:t/>
            </a:r>
            <a:br>
              <a:rPr kumimoji="1" lang="en-US" altLang="ja-JP" sz="4000" dirty="0" smtClean="0"/>
            </a:br>
            <a:r>
              <a:rPr kumimoji="1" lang="ja-JP" altLang="en-US" sz="4000" dirty="0" smtClean="0"/>
              <a:t>↓</a:t>
            </a:r>
            <a:endParaRPr kumimoji="1" lang="en-US" altLang="ja-JP" sz="4000" dirty="0" smtClean="0"/>
          </a:p>
          <a:p>
            <a:pPr marL="514350" indent="-514350">
              <a:buFont typeface="+mj-lt"/>
              <a:buAutoNum type="arabicPeriod"/>
            </a:pPr>
            <a:r>
              <a:rPr kumimoji="1" lang="en-US" altLang="ja-JP" sz="4000" dirty="0" smtClean="0"/>
              <a:t>SQL Server 2019 Express </a:t>
            </a:r>
            <a:r>
              <a:rPr kumimoji="1" lang="ja-JP" altLang="en-US" sz="4000" dirty="0" smtClean="0"/>
              <a:t>のインストールと初期設定</a:t>
            </a:r>
            <a:br>
              <a:rPr kumimoji="1" lang="ja-JP" altLang="en-US" sz="4000" dirty="0" smtClean="0"/>
            </a:br>
            <a:r>
              <a:rPr kumimoji="1" lang="ja-JP" altLang="en-US" sz="4000" dirty="0" smtClean="0"/>
              <a:t>↓</a:t>
            </a:r>
          </a:p>
          <a:p>
            <a:pPr marL="514350" indent="-514350">
              <a:buFont typeface="+mj-lt"/>
              <a:buAutoNum type="arabicPeriod"/>
            </a:pPr>
            <a:r>
              <a:rPr kumimoji="1" lang="ja-JP" altLang="en-US" sz="4000" dirty="0" smtClean="0"/>
              <a:t>データベース初期構築</a:t>
            </a:r>
            <a:r>
              <a:rPr kumimoji="1" lang="en-US" altLang="ja-JP" sz="4000" dirty="0" smtClean="0"/>
              <a:t/>
            </a:r>
            <a:br>
              <a:rPr kumimoji="1" lang="en-US" altLang="ja-JP" sz="4000" dirty="0" smtClean="0"/>
            </a:br>
            <a:r>
              <a:rPr kumimoji="1" lang="ja-JP" altLang="en-US" sz="4000" dirty="0" smtClean="0"/>
              <a:t>↓</a:t>
            </a:r>
            <a:endParaRPr kumimoji="1" lang="en-US" altLang="ja-JP" sz="4000" dirty="0" smtClean="0"/>
          </a:p>
          <a:p>
            <a:pPr marL="514350" indent="-514350">
              <a:buFont typeface="+mj-lt"/>
              <a:buAutoNum type="arabicPeriod"/>
            </a:pPr>
            <a:r>
              <a:rPr kumimoji="1" lang="ja-JP" altLang="en-US" sz="4000" dirty="0" smtClean="0"/>
              <a:t>コントローラのインストール</a:t>
            </a:r>
            <a:endParaRPr kumimoji="1" lang="ja-JP" altLang="en-US" sz="4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26</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3-1. </a:t>
            </a:r>
            <a:r>
              <a:rPr lang="ja-JP" altLang="en-US" dirty="0" smtClean="0"/>
              <a:t>コントローラ </a:t>
            </a:r>
            <a:r>
              <a:rPr lang="en-US" altLang="ja-JP" dirty="0" smtClean="0"/>
              <a:t>(Windows) </a:t>
            </a:r>
            <a:r>
              <a:rPr lang="ja-JP" altLang="en-US" dirty="0" smtClean="0"/>
              <a:t>の構築の流れ</a:t>
            </a:r>
            <a:endParaRPr kumimoji="1" lang="ja-JP" altLang="en-US" dirty="0"/>
          </a:p>
        </p:txBody>
      </p:sp>
    </p:spTree>
    <p:extLst>
      <p:ext uri="{BB962C8B-B14F-4D97-AF65-F5344CB8AC3E}">
        <p14:creationId xmlns:p14="http://schemas.microsoft.com/office/powerpoint/2010/main" val="35312117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950693"/>
            <a:ext cx="11545223" cy="2289121"/>
          </a:xfrm>
        </p:spPr>
        <p:txBody>
          <a:bodyPr>
            <a:noAutofit/>
          </a:bodyPr>
          <a:lstStyle/>
          <a:p>
            <a:pPr>
              <a:lnSpc>
                <a:spcPct val="120000"/>
              </a:lnSpc>
            </a:pPr>
            <a:r>
              <a:rPr kumimoji="1" lang="ja-JP" altLang="en-US" sz="1600" dirty="0" smtClean="0"/>
              <a:t>本ドキュメントでは、</a:t>
            </a:r>
            <a:r>
              <a:rPr kumimoji="1" lang="en-US" altLang="ja-JP" sz="1600" dirty="0" smtClean="0"/>
              <a:t>AWS </a:t>
            </a:r>
            <a:r>
              <a:rPr kumimoji="1" lang="ja-JP" altLang="en-US" sz="1600" dirty="0" smtClean="0"/>
              <a:t>を活用して今すぐ </a:t>
            </a:r>
            <a:r>
              <a:rPr kumimoji="1" lang="en-US" altLang="ja-JP" sz="1600" dirty="0" smtClean="0"/>
              <a:t>(30 </a:t>
            </a:r>
            <a:r>
              <a:rPr kumimoji="1" lang="ja-JP" altLang="en-US" sz="1600" dirty="0" smtClean="0"/>
              <a:t>分程度で</a:t>
            </a:r>
            <a:r>
              <a:rPr kumimoji="1" lang="en-US" altLang="ja-JP" sz="1600" dirty="0" smtClean="0"/>
              <a:t>) </a:t>
            </a:r>
            <a:r>
              <a:rPr kumimoji="1" lang="ja-JP" altLang="en-US" sz="1600" dirty="0" smtClean="0"/>
              <a:t>コントローラを構築する方法を説明する。</a:t>
            </a:r>
            <a:endParaRPr lang="en-US" altLang="ja-JP" sz="1600" dirty="0"/>
          </a:p>
          <a:p>
            <a:pPr lvl="1">
              <a:lnSpc>
                <a:spcPct val="120000"/>
              </a:lnSpc>
            </a:pPr>
            <a:r>
              <a:rPr kumimoji="1" lang="en-US" altLang="ja-JP" sz="1400" dirty="0" smtClean="0"/>
              <a:t>AWS </a:t>
            </a:r>
            <a:r>
              <a:rPr kumimoji="1" lang="ja-JP" altLang="en-US" sz="1400" dirty="0" smtClean="0"/>
              <a:t>のアカウントは、個人でもクレジットカードがあれば即時に取得可能。</a:t>
            </a:r>
            <a:endParaRPr kumimoji="1" lang="en-US" altLang="ja-JP" sz="1400" dirty="0" smtClean="0"/>
          </a:p>
          <a:p>
            <a:pPr lvl="1">
              <a:lnSpc>
                <a:spcPct val="120000"/>
              </a:lnSpc>
            </a:pPr>
            <a:r>
              <a:rPr kumimoji="1" lang="ja-JP" altLang="en-US" sz="1400" dirty="0" smtClean="0"/>
              <a:t>短時間実験を行ない、実験完了後に </a:t>
            </a:r>
            <a:r>
              <a:rPr kumimoji="1" lang="en-US" altLang="ja-JP" sz="1400" dirty="0" smtClean="0"/>
              <a:t>VM </a:t>
            </a:r>
            <a:r>
              <a:rPr kumimoji="1" lang="ja-JP" altLang="en-US" sz="1400" dirty="0" smtClean="0"/>
              <a:t>を停止・削除することにより、課金額はわずかとなるので、個人レベルでも試しに実験してみることは気軽に可能である。</a:t>
            </a:r>
            <a:r>
              <a:rPr kumimoji="1" lang="en-US" altLang="ja-JP" sz="1400" b="1" dirty="0" smtClean="0"/>
              <a:t>1 </a:t>
            </a:r>
            <a:r>
              <a:rPr kumimoji="1" lang="ja-JP" altLang="en-US" sz="1400" b="1" dirty="0" smtClean="0"/>
              <a:t>日で実験をする場合、</a:t>
            </a:r>
            <a:r>
              <a:rPr kumimoji="1" lang="en-US" altLang="ja-JP" sz="1400" b="1" dirty="0" smtClean="0"/>
              <a:t>100 </a:t>
            </a:r>
            <a:r>
              <a:rPr kumimoji="1" lang="ja-JP" altLang="en-US" sz="1400" b="1" dirty="0" smtClean="0"/>
              <a:t>円程度の </a:t>
            </a:r>
            <a:r>
              <a:rPr kumimoji="1" lang="en-US" altLang="ja-JP" sz="1400" b="1" dirty="0" smtClean="0"/>
              <a:t>AWS </a:t>
            </a:r>
            <a:r>
              <a:rPr kumimoji="1" lang="ja-JP" altLang="en-US" sz="1400" b="1" dirty="0" smtClean="0"/>
              <a:t>課金で実験できると考えられる。</a:t>
            </a:r>
            <a:endParaRPr kumimoji="1" lang="en-US" altLang="ja-JP" sz="1400" b="1" dirty="0" smtClean="0"/>
          </a:p>
          <a:p>
            <a:pPr lvl="2">
              <a:lnSpc>
                <a:spcPct val="120000"/>
              </a:lnSpc>
            </a:pPr>
            <a:r>
              <a:rPr kumimoji="1" lang="en-US" altLang="ja-JP" sz="1200" dirty="0" smtClean="0"/>
              <a:t>1 </a:t>
            </a:r>
            <a:r>
              <a:rPr kumimoji="1" lang="ja-JP" altLang="en-US" sz="1200" dirty="0" smtClean="0"/>
              <a:t>台の </a:t>
            </a:r>
            <a:r>
              <a:rPr lang="en-US" altLang="ja-JP" sz="1200" dirty="0" smtClean="0"/>
              <a:t>t2.medium VM </a:t>
            </a:r>
            <a:r>
              <a:rPr lang="ja-JP" altLang="en-US" sz="1200" dirty="0" smtClean="0"/>
              <a:t>について、</a:t>
            </a:r>
            <a:r>
              <a:rPr lang="en-US" altLang="ja-JP" sz="1200" dirty="0" smtClean="0"/>
              <a:t>1 </a:t>
            </a:r>
            <a:r>
              <a:rPr lang="ja-JP" altLang="en-US" sz="1200" dirty="0" smtClean="0"/>
              <a:t>時間あたり </a:t>
            </a:r>
            <a:r>
              <a:rPr lang="en-US" altLang="ja-JP" sz="1200" dirty="0" smtClean="0"/>
              <a:t>10 </a:t>
            </a:r>
            <a:r>
              <a:rPr lang="ja-JP" altLang="en-US" sz="1200" dirty="0" smtClean="0"/>
              <a:t>円程度 </a:t>
            </a:r>
            <a:r>
              <a:rPr lang="en-US" altLang="ja-JP" sz="1200" dirty="0" smtClean="0"/>
              <a:t>(Windows)</a:t>
            </a:r>
            <a:r>
              <a:rPr lang="ja-JP" altLang="en-US" sz="1200" dirty="0"/>
              <a:t> </a:t>
            </a:r>
            <a:r>
              <a:rPr lang="ja-JP" altLang="en-US" sz="1200" dirty="0" smtClean="0"/>
              <a:t>または </a:t>
            </a:r>
            <a:r>
              <a:rPr lang="en-US" altLang="ja-JP" sz="1200" dirty="0" smtClean="0"/>
              <a:t>8 </a:t>
            </a:r>
            <a:r>
              <a:rPr lang="ja-JP" altLang="en-US" sz="1200" dirty="0" smtClean="0"/>
              <a:t>円程度 </a:t>
            </a:r>
            <a:r>
              <a:rPr lang="en-US" altLang="ja-JP" sz="1200" dirty="0" smtClean="0"/>
              <a:t>(Linux) </a:t>
            </a:r>
            <a:r>
              <a:rPr lang="ja-JP" altLang="en-US" sz="1200" dirty="0" smtClean="0"/>
              <a:t>が課金される。</a:t>
            </a:r>
            <a:r>
              <a:rPr lang="en-US" altLang="ja-JP" sz="1200" dirty="0" smtClean="0"/>
              <a:t/>
            </a:r>
            <a:br>
              <a:rPr lang="en-US" altLang="ja-JP" sz="1200" dirty="0" smtClean="0"/>
            </a:br>
            <a:r>
              <a:rPr lang="en-US" altLang="ja-JP" sz="1200" dirty="0" smtClean="0"/>
              <a:t>(</a:t>
            </a:r>
            <a:r>
              <a:rPr lang="ja-JP" altLang="en-US" sz="1200" dirty="0" smtClean="0"/>
              <a:t>本ページの </a:t>
            </a:r>
            <a:r>
              <a:rPr lang="en-US" altLang="ja-JP" sz="1200" dirty="0" smtClean="0"/>
              <a:t>AWS </a:t>
            </a:r>
            <a:r>
              <a:rPr lang="ja-JP" altLang="en-US" sz="1200" dirty="0" smtClean="0"/>
              <a:t>価格は、</a:t>
            </a:r>
            <a:r>
              <a:rPr lang="en-US" altLang="ja-JP" sz="1200" dirty="0" smtClean="0"/>
              <a:t>2020/12/25 </a:t>
            </a:r>
            <a:r>
              <a:rPr lang="ja-JP" altLang="en-US" sz="1200" dirty="0" smtClean="0"/>
              <a:t>時点の価格表によるものである。正確な金額は </a:t>
            </a:r>
            <a:r>
              <a:rPr lang="en-US" altLang="ja-JP" sz="1200" dirty="0"/>
              <a:t>https://aws.amazon.com/jp/ec2/pricing/on-demand</a:t>
            </a:r>
            <a:r>
              <a:rPr lang="en-US" altLang="ja-JP" sz="1200" dirty="0" smtClean="0"/>
              <a:t>/ </a:t>
            </a:r>
            <a:r>
              <a:rPr lang="ja-JP" altLang="en-US" sz="1200" dirty="0" smtClean="0"/>
              <a:t>を参照すること。</a:t>
            </a:r>
            <a:r>
              <a:rPr lang="en-US" altLang="ja-JP" sz="1200" dirty="0" smtClean="0"/>
              <a:t>)</a:t>
            </a:r>
          </a:p>
          <a:p>
            <a:pPr lvl="2">
              <a:lnSpc>
                <a:spcPct val="120000"/>
              </a:lnSpc>
            </a:pPr>
            <a:r>
              <a:rPr kumimoji="1" lang="en-US" altLang="ja-JP" sz="1200" dirty="0" smtClean="0"/>
              <a:t>AWS </a:t>
            </a:r>
            <a:r>
              <a:rPr kumimoji="1" lang="ja-JP" altLang="en-US" sz="1200" dirty="0" smtClean="0"/>
              <a:t>では、月 </a:t>
            </a:r>
            <a:r>
              <a:rPr kumimoji="1" lang="en-US" altLang="ja-JP" sz="1200" dirty="0" smtClean="0"/>
              <a:t>1GB </a:t>
            </a:r>
            <a:r>
              <a:rPr kumimoji="1" lang="ja-JP" altLang="en-US" sz="1200" dirty="0" smtClean="0"/>
              <a:t>を超えるトラフィックについて、別途課金される。</a:t>
            </a:r>
            <a:r>
              <a:rPr kumimoji="1" lang="en-US" altLang="ja-JP" sz="1200" dirty="0" smtClean="0"/>
              <a:t>1G</a:t>
            </a:r>
            <a:r>
              <a:rPr lang="en-US" altLang="ja-JP" sz="1200" dirty="0" smtClean="0"/>
              <a:t>B </a:t>
            </a:r>
            <a:r>
              <a:rPr lang="ja-JP" altLang="en-US" sz="1200" dirty="0" smtClean="0"/>
              <a:t>の送信トラフィックあたり </a:t>
            </a:r>
            <a:r>
              <a:rPr lang="en-US" altLang="ja-JP" sz="1200" dirty="0" smtClean="0"/>
              <a:t>13 </a:t>
            </a:r>
            <a:r>
              <a:rPr lang="ja-JP" altLang="en-US" sz="1200" dirty="0" smtClean="0"/>
              <a:t>円程度である。</a:t>
            </a:r>
            <a:r>
              <a:rPr kumimoji="1" lang="ja-JP" altLang="en-US" sz="1200" dirty="0" smtClean="0"/>
              <a:t>本実験程度であれば、課金が発生しても、数十円程度のわずかな金額であると考えられるが、何らかの原因で大量にトラフィックが発生すると、多額の課金がなされるので、十分注意する。</a:t>
            </a:r>
            <a:endParaRPr kumimoji="1" lang="en-US" altLang="ja-JP" sz="1200" dirty="0" smtClean="0"/>
          </a:p>
          <a:p>
            <a:pPr lvl="1">
              <a:lnSpc>
                <a:spcPct val="120000"/>
              </a:lnSpc>
            </a:pPr>
            <a:r>
              <a:rPr lang="ja-JP" altLang="en-US" sz="1400" dirty="0"/>
              <a:t>実験完了後に </a:t>
            </a:r>
            <a:r>
              <a:rPr lang="en-US" altLang="ja-JP" sz="1400" dirty="0"/>
              <a:t>VM </a:t>
            </a:r>
            <a:r>
              <a:rPr lang="ja-JP" altLang="en-US" sz="1400" dirty="0"/>
              <a:t>を停止・</a:t>
            </a:r>
            <a:r>
              <a:rPr lang="ja-JP" altLang="en-US" sz="1400" dirty="0" smtClean="0"/>
              <a:t>削除しなければ、課金が継続される。</a:t>
            </a:r>
            <a:r>
              <a:rPr lang="en-US" altLang="ja-JP" sz="1400" dirty="0" smtClean="0"/>
              <a:t>VM </a:t>
            </a:r>
            <a:r>
              <a:rPr lang="ja-JP" altLang="en-US" sz="1400" dirty="0" smtClean="0"/>
              <a:t>が数台ある場合、月額数万円を超える場合もある。個人で試してみる場合は、十分に注意する。また、</a:t>
            </a:r>
            <a:r>
              <a:rPr kumimoji="1" lang="ja-JP" altLang="en-US" sz="1400" dirty="0" smtClean="0"/>
              <a:t>本実験専用に </a:t>
            </a:r>
            <a:r>
              <a:rPr kumimoji="1" lang="en-US" altLang="ja-JP" sz="1400" dirty="0" smtClean="0"/>
              <a:t>AWS </a:t>
            </a:r>
            <a:r>
              <a:rPr kumimoji="1" lang="ja-JP" altLang="en-US" sz="1400" dirty="0" smtClean="0"/>
              <a:t>アカウントを作成した場合、不要になったら、アカウントを削除することをお勧めする。</a:t>
            </a:r>
            <a:endParaRPr kumimoji="1" lang="en-US" altLang="ja-JP" sz="1400" dirty="0" smtClean="0"/>
          </a:p>
          <a:p>
            <a:pPr lvl="1">
              <a:lnSpc>
                <a:spcPct val="120000"/>
              </a:lnSpc>
            </a:pPr>
            <a:r>
              <a:rPr kumimoji="1" lang="en-US" altLang="ja-JP" sz="1400" dirty="0" smtClean="0"/>
              <a:t>AWS </a:t>
            </a:r>
            <a:r>
              <a:rPr kumimoji="1" lang="ja-JP" altLang="en-US" sz="1400" dirty="0" smtClean="0"/>
              <a:t>は、自己責任で利用すること。著者は、読者が </a:t>
            </a:r>
            <a:r>
              <a:rPr kumimoji="1" lang="en-US" altLang="ja-JP" sz="1400" dirty="0" smtClean="0"/>
              <a:t>AWS </a:t>
            </a:r>
            <a:r>
              <a:rPr kumimoji="1" lang="ja-JP" altLang="en-US" sz="1400" dirty="0" smtClean="0"/>
              <a:t>アカウントを取得して色々な利用をした結果、色々な課金が発生しても、一切責任を負わない。</a:t>
            </a:r>
            <a:endParaRPr kumimoji="1" lang="ja-JP" altLang="en-US" sz="14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27</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sz="3200" dirty="0" smtClean="0"/>
              <a:t>3-2. AWS </a:t>
            </a:r>
            <a:r>
              <a:rPr kumimoji="1" lang="ja-JP" altLang="en-US" sz="3200" dirty="0" smtClean="0"/>
              <a:t>の </a:t>
            </a:r>
            <a:r>
              <a:rPr lang="en-US" altLang="ja-JP" sz="3200" dirty="0" smtClean="0"/>
              <a:t>Windows Server 2019 </a:t>
            </a:r>
            <a:r>
              <a:rPr lang="ja-JP" altLang="en-US" sz="3200" dirty="0" smtClean="0"/>
              <a:t>サーバーの起動と初期設定</a:t>
            </a:r>
            <a:endParaRPr kumimoji="1" lang="ja-JP" altLang="en-US" sz="3200" dirty="0"/>
          </a:p>
        </p:txBody>
      </p:sp>
      <p:pic>
        <p:nvPicPr>
          <p:cNvPr id="5" name="図 4"/>
          <p:cNvPicPr>
            <a:picLocks noChangeAspect="1"/>
          </p:cNvPicPr>
          <p:nvPr/>
        </p:nvPicPr>
        <p:blipFill>
          <a:blip r:embed="rId2"/>
          <a:stretch>
            <a:fillRect/>
          </a:stretch>
        </p:blipFill>
        <p:spPr>
          <a:xfrm>
            <a:off x="3707032" y="4080737"/>
            <a:ext cx="4262437" cy="2640738"/>
          </a:xfrm>
          <a:prstGeom prst="rect">
            <a:avLst/>
          </a:prstGeom>
        </p:spPr>
      </p:pic>
      <p:sp>
        <p:nvSpPr>
          <p:cNvPr id="6" name="テキスト ボックス 5"/>
          <p:cNvSpPr txBox="1"/>
          <p:nvPr/>
        </p:nvSpPr>
        <p:spPr>
          <a:xfrm>
            <a:off x="332741" y="4080737"/>
            <a:ext cx="11444412" cy="584775"/>
          </a:xfrm>
          <a:prstGeom prst="rect">
            <a:avLst/>
          </a:prstGeom>
          <a:solidFill>
            <a:srgbClr val="FFFFCC"/>
          </a:solidFill>
          <a:ln w="19050">
            <a:solidFill>
              <a:schemeClr val="tx1"/>
            </a:solidFill>
          </a:ln>
        </p:spPr>
        <p:txBody>
          <a:bodyPr wrap="square" rtlCol="0">
            <a:spAutoFit/>
          </a:bodyPr>
          <a:lstStyle/>
          <a:p>
            <a:r>
              <a:rPr kumimoji="1" lang="en-US" altLang="ja-JP" sz="1600" dirty="0" smtClean="0"/>
              <a:t>1. AWS </a:t>
            </a:r>
            <a:r>
              <a:rPr kumimoji="1" lang="ja-JP" altLang="en-US" sz="1600" dirty="0" smtClean="0"/>
              <a:t>コンソール </a:t>
            </a:r>
            <a:r>
              <a:rPr lang="en-US" altLang="ja-JP" sz="1600" dirty="0"/>
              <a:t>https://console.aws.amazon.com</a:t>
            </a:r>
            <a:r>
              <a:rPr lang="en-US" altLang="ja-JP" sz="1600" dirty="0" smtClean="0"/>
              <a:t>/ </a:t>
            </a:r>
            <a:r>
              <a:rPr lang="ja-JP" altLang="en-US" sz="1600" dirty="0" smtClean="0"/>
              <a:t>へアクセス。初めての場合は、ユーザー登録。</a:t>
            </a:r>
            <a:r>
              <a:rPr lang="en-US" altLang="ja-JP" sz="1600" dirty="0" smtClean="0"/>
              <a:t>(</a:t>
            </a:r>
            <a:r>
              <a:rPr lang="ja-JP" altLang="en-US" sz="1600" dirty="0" smtClean="0"/>
              <a:t>クレジットカードが必要</a:t>
            </a:r>
            <a:r>
              <a:rPr lang="en-US" altLang="ja-JP" sz="1600" dirty="0" smtClean="0"/>
              <a:t>)</a:t>
            </a:r>
          </a:p>
          <a:p>
            <a:r>
              <a:rPr lang="en-US" altLang="ja-JP" sz="1600" dirty="0" smtClean="0"/>
              <a:t>2. </a:t>
            </a:r>
            <a:r>
              <a:rPr lang="ja-JP" altLang="en-US" sz="1600" dirty="0" smtClean="0"/>
              <a:t>「リージョン」を、「</a:t>
            </a:r>
            <a:r>
              <a:rPr lang="ja-JP" altLang="en-US" sz="1600" dirty="0"/>
              <a:t>アジアパシフィック </a:t>
            </a:r>
            <a:r>
              <a:rPr lang="en-US" altLang="ja-JP" sz="1600" dirty="0"/>
              <a:t>(</a:t>
            </a:r>
            <a:r>
              <a:rPr lang="ja-JP" altLang="en-US" sz="1600" dirty="0"/>
              <a:t>東京</a:t>
            </a:r>
            <a:r>
              <a:rPr lang="en-US" altLang="ja-JP" sz="1600" dirty="0"/>
              <a:t>) </a:t>
            </a:r>
            <a:r>
              <a:rPr lang="en-US" altLang="ja-JP" sz="1600" dirty="0" smtClean="0"/>
              <a:t>ap-northeast-1</a:t>
            </a:r>
            <a:r>
              <a:rPr lang="ja-JP" altLang="en-US" sz="1600" dirty="0" smtClean="0"/>
              <a:t>」に必ず切替える。</a:t>
            </a:r>
            <a:r>
              <a:rPr lang="en-US" altLang="ja-JP" sz="1600" dirty="0" smtClean="0"/>
              <a:t>(</a:t>
            </a:r>
            <a:r>
              <a:rPr lang="ja-JP" altLang="en-US" sz="1600" dirty="0" smtClean="0"/>
              <a:t>そうしないと、遅延が大きくなる。</a:t>
            </a:r>
            <a:r>
              <a:rPr lang="en-US" altLang="ja-JP" sz="1600" dirty="0"/>
              <a:t>)</a:t>
            </a:r>
            <a:endParaRPr lang="ja-JP" altLang="en-US" sz="1600" dirty="0" smtClean="0"/>
          </a:p>
        </p:txBody>
      </p:sp>
      <p:sp>
        <p:nvSpPr>
          <p:cNvPr id="7" name="正方形/長方形 6"/>
          <p:cNvSpPr/>
          <p:nvPr/>
        </p:nvSpPr>
        <p:spPr>
          <a:xfrm>
            <a:off x="6272757" y="5534955"/>
            <a:ext cx="1539057" cy="22860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6858660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28</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dirty="0"/>
          </a:p>
        </p:txBody>
      </p:sp>
      <p:sp>
        <p:nvSpPr>
          <p:cNvPr id="5" name="テキスト ボックス 4"/>
          <p:cNvSpPr txBox="1"/>
          <p:nvPr/>
        </p:nvSpPr>
        <p:spPr>
          <a:xfrm>
            <a:off x="332741" y="1093835"/>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3. </a:t>
            </a:r>
            <a:r>
              <a:rPr lang="ja-JP" altLang="en-US" dirty="0"/>
              <a:t>「サービス </a:t>
            </a:r>
            <a:r>
              <a:rPr lang="en-US" altLang="ja-JP" dirty="0"/>
              <a:t>-&gt; EC2 -&gt; </a:t>
            </a:r>
            <a:r>
              <a:rPr lang="ja-JP" altLang="en-US" dirty="0"/>
              <a:t>ネットワーク </a:t>
            </a:r>
            <a:r>
              <a:rPr lang="en-US" altLang="ja-JP" dirty="0"/>
              <a:t>&amp; </a:t>
            </a:r>
            <a:r>
              <a:rPr lang="ja-JP" altLang="en-US" dirty="0"/>
              <a:t>セキュリティ </a:t>
            </a:r>
            <a:r>
              <a:rPr lang="en-US" altLang="ja-JP" dirty="0"/>
              <a:t>-&gt; </a:t>
            </a:r>
            <a:r>
              <a:rPr lang="ja-JP" altLang="en-US" dirty="0"/>
              <a:t>キーペア」より、キーペアを作成する。ファイル形式は </a:t>
            </a:r>
            <a:r>
              <a:rPr lang="en-US" altLang="ja-JP" dirty="0" err="1"/>
              <a:t>pem</a:t>
            </a:r>
            <a:r>
              <a:rPr lang="en-US" altLang="ja-JP" dirty="0"/>
              <a:t> </a:t>
            </a:r>
            <a:r>
              <a:rPr lang="ja-JP" altLang="en-US" dirty="0"/>
              <a:t>形式がよい。</a:t>
            </a:r>
            <a:endParaRPr lang="ja-JP" altLang="en-US" dirty="0" smtClean="0"/>
          </a:p>
        </p:txBody>
      </p:sp>
      <p:pic>
        <p:nvPicPr>
          <p:cNvPr id="6" name="図 5"/>
          <p:cNvPicPr>
            <a:picLocks noChangeAspect="1"/>
          </p:cNvPicPr>
          <p:nvPr/>
        </p:nvPicPr>
        <p:blipFill>
          <a:blip r:embed="rId2"/>
          <a:stretch>
            <a:fillRect/>
          </a:stretch>
        </p:blipFill>
        <p:spPr>
          <a:xfrm>
            <a:off x="438316" y="1940202"/>
            <a:ext cx="4314990" cy="3000625"/>
          </a:xfrm>
          <a:prstGeom prst="rect">
            <a:avLst/>
          </a:prstGeom>
        </p:spPr>
      </p:pic>
      <p:sp>
        <p:nvSpPr>
          <p:cNvPr id="7" name="正方形/長方形 6"/>
          <p:cNvSpPr/>
          <p:nvPr/>
        </p:nvSpPr>
        <p:spPr>
          <a:xfrm>
            <a:off x="589288" y="2774729"/>
            <a:ext cx="3044663" cy="87498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332741" y="5074946"/>
            <a:ext cx="11444412" cy="369332"/>
          </a:xfrm>
          <a:prstGeom prst="rect">
            <a:avLst/>
          </a:prstGeom>
          <a:solidFill>
            <a:srgbClr val="FFFFCC"/>
          </a:solidFill>
          <a:ln w="19050">
            <a:solidFill>
              <a:schemeClr val="tx1"/>
            </a:solidFill>
          </a:ln>
        </p:spPr>
        <p:txBody>
          <a:bodyPr wrap="square" rtlCol="0">
            <a:spAutoFit/>
          </a:bodyPr>
          <a:lstStyle/>
          <a:p>
            <a:r>
              <a:rPr lang="en-US" altLang="ja-JP" dirty="0"/>
              <a:t>4. </a:t>
            </a:r>
            <a:r>
              <a:rPr lang="en-US" altLang="ja-JP" dirty="0" err="1"/>
              <a:t>pem</a:t>
            </a:r>
            <a:r>
              <a:rPr lang="en-US" altLang="ja-JP" dirty="0"/>
              <a:t> </a:t>
            </a:r>
            <a:r>
              <a:rPr lang="ja-JP" altLang="en-US" dirty="0"/>
              <a:t>ファイルが自動的に </a:t>
            </a:r>
            <a:r>
              <a:rPr lang="en-US" altLang="ja-JP" dirty="0"/>
              <a:t>Web </a:t>
            </a:r>
            <a:r>
              <a:rPr lang="ja-JP" altLang="en-US" dirty="0"/>
              <a:t>ブラウザでダウンロードされるので、どこか安全な</a:t>
            </a:r>
            <a:r>
              <a:rPr lang="ja-JP" altLang="en-US" dirty="0" smtClean="0"/>
              <a:t>場所 </a:t>
            </a:r>
            <a:r>
              <a:rPr lang="en-US" altLang="ja-JP" dirty="0" smtClean="0"/>
              <a:t>(</a:t>
            </a:r>
            <a:r>
              <a:rPr lang="ja-JP" altLang="en-US" dirty="0" smtClean="0"/>
              <a:t>デスクトップ等</a:t>
            </a:r>
            <a:r>
              <a:rPr lang="en-US" altLang="ja-JP" dirty="0" smtClean="0"/>
              <a:t>) </a:t>
            </a:r>
            <a:r>
              <a:rPr lang="ja-JP" altLang="en-US" dirty="0" err="1" smtClean="0"/>
              <a:t>に</a:t>
            </a:r>
            <a:r>
              <a:rPr lang="ja-JP" altLang="en-US" dirty="0" err="1"/>
              <a:t>保</a:t>
            </a:r>
            <a:r>
              <a:rPr lang="ja-JP" altLang="en-US" dirty="0"/>
              <a:t>存しておく。</a:t>
            </a:r>
            <a:endParaRPr lang="ja-JP" altLang="en-US" dirty="0" smtClean="0"/>
          </a:p>
        </p:txBody>
      </p:sp>
      <p:sp>
        <p:nvSpPr>
          <p:cNvPr id="2" name="テキスト ボックス 1"/>
          <p:cNvSpPr txBox="1"/>
          <p:nvPr/>
        </p:nvSpPr>
        <p:spPr>
          <a:xfrm>
            <a:off x="438316" y="1463167"/>
            <a:ext cx="10282236" cy="369332"/>
          </a:xfrm>
          <a:prstGeom prst="rect">
            <a:avLst/>
          </a:prstGeom>
          <a:noFill/>
        </p:spPr>
        <p:txBody>
          <a:bodyPr wrap="square" rtlCol="0">
            <a:spAutoFit/>
          </a:bodyPr>
          <a:lstStyle/>
          <a:p>
            <a:r>
              <a:rPr kumimoji="1" lang="en-US" altLang="ja-JP" dirty="0" smtClean="0"/>
              <a:t>※</a:t>
            </a:r>
            <a:r>
              <a:rPr kumimoji="1" lang="ja-JP" altLang="en-US" dirty="0" smtClean="0"/>
              <a:t> すでに他のステップでキーペアを作成済みの場合は、それを使用できる。新たに作成する必要はない。</a:t>
            </a:r>
            <a:endParaRPr kumimoji="1" lang="ja-JP" altLang="en-US" dirty="0"/>
          </a:p>
        </p:txBody>
      </p:sp>
    </p:spTree>
    <p:extLst>
      <p:ext uri="{BB962C8B-B14F-4D97-AF65-F5344CB8AC3E}">
        <p14:creationId xmlns:p14="http://schemas.microsoft.com/office/powerpoint/2010/main" val="19305386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図 12"/>
          <p:cNvPicPr>
            <a:picLocks noChangeAspect="1"/>
          </p:cNvPicPr>
          <p:nvPr/>
        </p:nvPicPr>
        <p:blipFill>
          <a:blip r:embed="rId2"/>
          <a:stretch>
            <a:fillRect/>
          </a:stretch>
        </p:blipFill>
        <p:spPr>
          <a:xfrm>
            <a:off x="874986" y="5808790"/>
            <a:ext cx="10582275" cy="514350"/>
          </a:xfrm>
          <a:prstGeom prst="rect">
            <a:avLst/>
          </a:prstGeom>
        </p:spPr>
      </p:pic>
      <p:pic>
        <p:nvPicPr>
          <p:cNvPr id="2" name="図 1"/>
          <p:cNvPicPr>
            <a:picLocks noChangeAspect="1"/>
          </p:cNvPicPr>
          <p:nvPr/>
        </p:nvPicPr>
        <p:blipFill>
          <a:blip r:embed="rId3"/>
          <a:stretch>
            <a:fillRect/>
          </a:stretch>
        </p:blipFill>
        <p:spPr>
          <a:xfrm>
            <a:off x="874986" y="2119487"/>
            <a:ext cx="8517321" cy="2397411"/>
          </a:xfrm>
          <a:prstGeom prst="rect">
            <a:avLst/>
          </a:prstGeom>
        </p:spPr>
      </p:pic>
      <p:sp>
        <p:nvSpPr>
          <p:cNvPr id="7" name="正方形/長方形 6"/>
          <p:cNvSpPr/>
          <p:nvPr/>
        </p:nvSpPr>
        <p:spPr>
          <a:xfrm>
            <a:off x="2567860" y="3596017"/>
            <a:ext cx="4810401" cy="86710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8016766" y="3662012"/>
            <a:ext cx="867102" cy="57544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29</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93835"/>
            <a:ext cx="11444412" cy="923330"/>
          </a:xfrm>
          <a:prstGeom prst="rect">
            <a:avLst/>
          </a:prstGeom>
          <a:solidFill>
            <a:srgbClr val="FFFFCC"/>
          </a:solidFill>
          <a:ln w="19050">
            <a:solidFill>
              <a:schemeClr val="tx1"/>
            </a:solidFill>
          </a:ln>
        </p:spPr>
        <p:txBody>
          <a:bodyPr wrap="square" rtlCol="0">
            <a:spAutoFit/>
          </a:bodyPr>
          <a:lstStyle/>
          <a:p>
            <a:r>
              <a:rPr kumimoji="1" lang="en-US" altLang="ja-JP" dirty="0" smtClean="0"/>
              <a:t>5. </a:t>
            </a:r>
            <a:r>
              <a:rPr lang="ja-JP" altLang="en-US" dirty="0"/>
              <a:t>「サービス </a:t>
            </a:r>
            <a:r>
              <a:rPr lang="en-US" altLang="ja-JP" dirty="0"/>
              <a:t>-&gt; EC2 -&gt; </a:t>
            </a:r>
            <a:r>
              <a:rPr lang="ja-JP" altLang="en-US" dirty="0"/>
              <a:t>インスタンス </a:t>
            </a:r>
            <a:r>
              <a:rPr lang="en-US" altLang="ja-JP" dirty="0"/>
              <a:t>-&gt; </a:t>
            </a:r>
            <a:r>
              <a:rPr lang="ja-JP" altLang="en-US" dirty="0"/>
              <a:t>インスタンス」 より、「インスタンスを起動」を実行する</a:t>
            </a:r>
            <a:r>
              <a:rPr lang="ja-JP" altLang="en-US" dirty="0" smtClean="0"/>
              <a:t>。</a:t>
            </a:r>
            <a:endParaRPr lang="en-US" altLang="ja-JP" dirty="0" smtClean="0"/>
          </a:p>
          <a:p>
            <a:r>
              <a:rPr lang="en-US" altLang="ja-JP" dirty="0" smtClean="0"/>
              <a:t>6. </a:t>
            </a:r>
            <a:r>
              <a:rPr lang="ja-JP" altLang="en-US" dirty="0"/>
              <a:t>「ステップ </a:t>
            </a:r>
            <a:r>
              <a:rPr lang="en-US" altLang="ja-JP" dirty="0"/>
              <a:t>1: Amazon </a:t>
            </a:r>
            <a:r>
              <a:rPr lang="ja-JP" altLang="en-US" dirty="0"/>
              <a:t>マシンイメージ </a:t>
            </a:r>
            <a:r>
              <a:rPr lang="en-US" altLang="ja-JP" dirty="0"/>
              <a:t>(AMI</a:t>
            </a:r>
            <a:r>
              <a:rPr lang="en-US" altLang="ja-JP" dirty="0" smtClean="0"/>
              <a:t>)</a:t>
            </a:r>
            <a:r>
              <a:rPr lang="ja-JP" altLang="en-US" dirty="0" smtClean="0"/>
              <a:t>」の検索ボックスで、</a:t>
            </a:r>
            <a:r>
              <a:rPr lang="en-US" altLang="ja-JP" dirty="0" smtClean="0"/>
              <a:t>”Windows” </a:t>
            </a:r>
            <a:r>
              <a:rPr lang="ja-JP" altLang="en-US" dirty="0" smtClean="0"/>
              <a:t>と検索する。</a:t>
            </a:r>
            <a:endParaRPr lang="en-US" altLang="ja-JP" dirty="0" smtClean="0"/>
          </a:p>
          <a:p>
            <a:r>
              <a:rPr lang="en-US" altLang="ja-JP" dirty="0" smtClean="0"/>
              <a:t>7. </a:t>
            </a:r>
            <a:r>
              <a:rPr lang="ja-JP" altLang="en-US" dirty="0" smtClean="0"/>
              <a:t>「</a:t>
            </a:r>
            <a:r>
              <a:rPr lang="en-US" altLang="ja-JP" dirty="0"/>
              <a:t>Microsoft Windows Server 2019 Base</a:t>
            </a:r>
            <a:r>
              <a:rPr lang="ja-JP" altLang="en-US" dirty="0" smtClean="0"/>
              <a:t>」を</a:t>
            </a:r>
            <a:r>
              <a:rPr lang="ja-JP" altLang="en-US" dirty="0"/>
              <a:t>選択する。</a:t>
            </a:r>
            <a:endParaRPr lang="ja-JP" altLang="en-US" dirty="0" smtClean="0"/>
          </a:p>
        </p:txBody>
      </p:sp>
      <p:sp>
        <p:nvSpPr>
          <p:cNvPr id="9" name="テキスト ボックス 8"/>
          <p:cNvSpPr txBox="1"/>
          <p:nvPr/>
        </p:nvSpPr>
        <p:spPr>
          <a:xfrm>
            <a:off x="395803" y="4838145"/>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8. </a:t>
            </a:r>
            <a:r>
              <a:rPr lang="ja-JP" altLang="en-US" dirty="0"/>
              <a:t>「ステップ </a:t>
            </a:r>
            <a:r>
              <a:rPr lang="en-US" altLang="ja-JP" dirty="0"/>
              <a:t>2: </a:t>
            </a:r>
            <a:r>
              <a:rPr lang="ja-JP" altLang="en-US" dirty="0"/>
              <a:t>インスタンスタイプの選択」で</a:t>
            </a:r>
            <a:r>
              <a:rPr lang="ja-JP" altLang="en-US" dirty="0" smtClean="0"/>
              <a:t>「</a:t>
            </a:r>
            <a:r>
              <a:rPr lang="en-US" altLang="ja-JP" dirty="0" smtClean="0"/>
              <a:t>t2.medium vCPU:2 </a:t>
            </a:r>
            <a:r>
              <a:rPr lang="ja-JP" altLang="en-US" dirty="0" smtClean="0"/>
              <a:t>メモリ</a:t>
            </a:r>
            <a:r>
              <a:rPr lang="en-US" altLang="ja-JP" dirty="0" smtClean="0"/>
              <a:t>: 4GB</a:t>
            </a:r>
            <a:r>
              <a:rPr lang="ja-JP" altLang="en-US" dirty="0" smtClean="0"/>
              <a:t>」</a:t>
            </a:r>
            <a:r>
              <a:rPr lang="ja-JP" altLang="en-US" dirty="0"/>
              <a:t>を</a:t>
            </a:r>
            <a:r>
              <a:rPr lang="ja-JP" altLang="en-US" dirty="0" smtClean="0"/>
              <a:t>選択し、「次のステップ」をクリックする。</a:t>
            </a:r>
          </a:p>
        </p:txBody>
      </p:sp>
      <p:sp>
        <p:nvSpPr>
          <p:cNvPr id="11" name="正方形/長方形 10"/>
          <p:cNvSpPr/>
          <p:nvPr/>
        </p:nvSpPr>
        <p:spPr>
          <a:xfrm>
            <a:off x="804041" y="5850666"/>
            <a:ext cx="10783614" cy="45569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3230343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a:t>
            </a:fld>
            <a:endParaRPr kumimoji="1" lang="ja-JP" altLang="en-US" dirty="0"/>
          </a:p>
        </p:txBody>
      </p:sp>
      <p:sp>
        <p:nvSpPr>
          <p:cNvPr id="4" name="タイトル 3"/>
          <p:cNvSpPr>
            <a:spLocks noGrp="1"/>
          </p:cNvSpPr>
          <p:nvPr>
            <p:ph type="title"/>
          </p:nvPr>
        </p:nvSpPr>
        <p:spPr>
          <a:xfrm>
            <a:off x="276556" y="637047"/>
            <a:ext cx="10046989" cy="683490"/>
          </a:xfrm>
        </p:spPr>
        <p:txBody>
          <a:bodyPr>
            <a:noAutofit/>
          </a:bodyPr>
          <a:lstStyle/>
          <a:p>
            <a:r>
              <a:rPr kumimoji="1" lang="ja-JP" altLang="en-US" sz="3200" b="1" dirty="0" smtClean="0"/>
              <a:t>本ドキュメントの目的</a:t>
            </a:r>
            <a:r>
              <a:rPr kumimoji="1" lang="en-US" altLang="ja-JP" sz="2400" dirty="0" smtClean="0"/>
              <a:t/>
            </a:r>
            <a:br>
              <a:rPr kumimoji="1" lang="en-US" altLang="ja-JP" sz="2400" dirty="0" smtClean="0"/>
            </a:br>
            <a:r>
              <a:rPr kumimoji="1" lang="ja-JP" altLang="en-US" sz="2400" dirty="0" smtClean="0"/>
              <a:t>読者は、</a:t>
            </a:r>
            <a:r>
              <a:rPr lang="en-US" altLang="ja-JP" sz="2400" dirty="0" smtClean="0"/>
              <a:t>10 </a:t>
            </a:r>
            <a:r>
              <a:rPr lang="ja-JP" altLang="en-US" sz="2400" dirty="0" smtClean="0"/>
              <a:t>万ユーザーを超える「</a:t>
            </a:r>
            <a:r>
              <a:rPr lang="en-US" altLang="ja-JP" sz="2400" dirty="0" smtClean="0"/>
              <a:t>NTT</a:t>
            </a:r>
            <a:r>
              <a:rPr lang="ja-JP" altLang="en-US" sz="2400" dirty="0" smtClean="0"/>
              <a:t> 東日本 </a:t>
            </a:r>
            <a:r>
              <a:rPr lang="en-US" altLang="ja-JP" sz="2400" dirty="0" smtClean="0"/>
              <a:t>- IPA </a:t>
            </a:r>
            <a:r>
              <a:rPr lang="ja-JP" altLang="en-US" sz="2400" dirty="0" smtClean="0"/>
              <a:t>シン・テレワークシステム」</a:t>
            </a:r>
            <a:r>
              <a:rPr lang="en-US" altLang="ja-JP" sz="2400" dirty="0" smtClean="0"/>
              <a:t> (</a:t>
            </a:r>
            <a:r>
              <a:rPr lang="ja-JP" altLang="en-US" sz="2400" dirty="0" smtClean="0"/>
              <a:t>パブリック版・無償開放</a:t>
            </a:r>
            <a:r>
              <a:rPr lang="en-US" altLang="ja-JP" sz="2400" dirty="0" smtClean="0"/>
              <a:t>) </a:t>
            </a:r>
            <a:r>
              <a:rPr lang="ja-JP" altLang="en-US" sz="2400" dirty="0" smtClean="0"/>
              <a:t>と同程度・同規模の完全に冗長化されたハイパースケール・テレワーク・リモートアクセスシステムを自ら構築し、運営することができるようになります。</a:t>
            </a:r>
            <a:br>
              <a:rPr lang="ja-JP" altLang="en-US" sz="2400" dirty="0" smtClean="0"/>
            </a:br>
            <a:endParaRPr kumimoji="1" lang="ja-JP" altLang="en-US" sz="2400" dirty="0"/>
          </a:p>
        </p:txBody>
      </p:sp>
      <p:sp>
        <p:nvSpPr>
          <p:cNvPr id="5" name="雲 4"/>
          <p:cNvSpPr/>
          <p:nvPr/>
        </p:nvSpPr>
        <p:spPr>
          <a:xfrm>
            <a:off x="2015765" y="1613102"/>
            <a:ext cx="6088806" cy="1095703"/>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3949147" y="1939425"/>
            <a:ext cx="1820917" cy="369332"/>
          </a:xfrm>
          <a:prstGeom prst="rect">
            <a:avLst/>
          </a:prstGeom>
          <a:noFill/>
        </p:spPr>
        <p:txBody>
          <a:bodyPr wrap="square" rtlCol="0">
            <a:spAutoFit/>
          </a:bodyPr>
          <a:lstStyle/>
          <a:p>
            <a:r>
              <a:rPr kumimoji="1" lang="ja-JP" altLang="en-US" b="1" dirty="0" smtClean="0">
                <a:solidFill>
                  <a:schemeClr val="bg1"/>
                </a:solidFill>
              </a:rPr>
              <a:t>インターネット</a:t>
            </a:r>
            <a:endParaRPr kumimoji="1" lang="ja-JP" altLang="en-US" b="1" dirty="0">
              <a:solidFill>
                <a:schemeClr val="bg1"/>
              </a:solidFill>
            </a:endParaRPr>
          </a:p>
        </p:txBody>
      </p:sp>
      <p:grpSp>
        <p:nvGrpSpPr>
          <p:cNvPr id="7" name="Group 4338"/>
          <p:cNvGrpSpPr>
            <a:grpSpLocks/>
          </p:cNvGrpSpPr>
          <p:nvPr/>
        </p:nvGrpSpPr>
        <p:grpSpPr bwMode="auto">
          <a:xfrm>
            <a:off x="913152" y="2955849"/>
            <a:ext cx="501869" cy="756484"/>
            <a:chOff x="536" y="997"/>
            <a:chExt cx="492" cy="685"/>
          </a:xfrm>
        </p:grpSpPr>
        <p:sp>
          <p:nvSpPr>
            <p:cNvPr id="8"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4"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8"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9"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3"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4"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5"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6"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7"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8"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9"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0"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31"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32" name="テキスト ボックス 31"/>
          <p:cNvSpPr txBox="1"/>
          <p:nvPr/>
        </p:nvSpPr>
        <p:spPr>
          <a:xfrm>
            <a:off x="433230" y="3764306"/>
            <a:ext cx="1543317" cy="646331"/>
          </a:xfrm>
          <a:prstGeom prst="rect">
            <a:avLst/>
          </a:prstGeom>
          <a:noFill/>
        </p:spPr>
        <p:txBody>
          <a:bodyPr wrap="square" rtlCol="0">
            <a:spAutoFit/>
          </a:bodyPr>
          <a:lstStyle/>
          <a:p>
            <a:pPr algn="ctr"/>
            <a:r>
              <a:rPr kumimoji="1" lang="ja-JP" altLang="en-US" dirty="0" smtClean="0"/>
              <a:t>コントローラ </a:t>
            </a:r>
            <a:r>
              <a:rPr kumimoji="1" lang="en-US" altLang="ja-JP" dirty="0" smtClean="0"/>
              <a:t>1</a:t>
            </a:r>
          </a:p>
          <a:p>
            <a:pPr algn="ctr"/>
            <a:r>
              <a:rPr lang="en-US" altLang="ja-JP" dirty="0" smtClean="0"/>
              <a:t>(</a:t>
            </a:r>
            <a:r>
              <a:rPr lang="ja-JP" altLang="en-US" dirty="0" smtClean="0"/>
              <a:t>東京</a:t>
            </a:r>
            <a:r>
              <a:rPr lang="en-US" altLang="ja-JP" dirty="0" smtClean="0"/>
              <a:t>)</a:t>
            </a:r>
            <a:endParaRPr kumimoji="1" lang="ja-JP" altLang="en-US" dirty="0"/>
          </a:p>
        </p:txBody>
      </p:sp>
      <p:sp>
        <p:nvSpPr>
          <p:cNvPr id="33" name="楕円 32"/>
          <p:cNvSpPr/>
          <p:nvPr/>
        </p:nvSpPr>
        <p:spPr>
          <a:xfrm>
            <a:off x="101026" y="2861691"/>
            <a:ext cx="2392824" cy="1531622"/>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5" name="直線コネクタ 34"/>
          <p:cNvCxnSpPr>
            <a:endCxn id="33" idx="7"/>
          </p:cNvCxnSpPr>
          <p:nvPr/>
        </p:nvCxnSpPr>
        <p:spPr>
          <a:xfrm flipH="1">
            <a:off x="2143429" y="2490952"/>
            <a:ext cx="662833" cy="595040"/>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36" name="図 35"/>
          <p:cNvPicPr>
            <a:picLocks noChangeAspect="1"/>
          </p:cNvPicPr>
          <p:nvPr/>
        </p:nvPicPr>
        <p:blipFill>
          <a:blip r:embed="rId2"/>
          <a:stretch>
            <a:fillRect/>
          </a:stretch>
        </p:blipFill>
        <p:spPr>
          <a:xfrm>
            <a:off x="1947352" y="2733787"/>
            <a:ext cx="481786" cy="510386"/>
          </a:xfrm>
          <a:prstGeom prst="rect">
            <a:avLst/>
          </a:prstGeom>
        </p:spPr>
      </p:pic>
      <p:sp>
        <p:nvSpPr>
          <p:cNvPr id="37" name="楕円 36"/>
          <p:cNvSpPr/>
          <p:nvPr/>
        </p:nvSpPr>
        <p:spPr>
          <a:xfrm>
            <a:off x="2308751" y="3887420"/>
            <a:ext cx="2392824" cy="1531622"/>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テキスト ボックス 37"/>
          <p:cNvSpPr txBox="1"/>
          <p:nvPr/>
        </p:nvSpPr>
        <p:spPr>
          <a:xfrm>
            <a:off x="2831644" y="4773628"/>
            <a:ext cx="1543317" cy="646331"/>
          </a:xfrm>
          <a:prstGeom prst="rect">
            <a:avLst/>
          </a:prstGeom>
          <a:noFill/>
        </p:spPr>
        <p:txBody>
          <a:bodyPr wrap="square" rtlCol="0">
            <a:spAutoFit/>
          </a:bodyPr>
          <a:lstStyle/>
          <a:p>
            <a:pPr algn="ctr"/>
            <a:r>
              <a:rPr kumimoji="1" lang="ja-JP" altLang="en-US" dirty="0" smtClean="0"/>
              <a:t>コントローラ </a:t>
            </a:r>
            <a:r>
              <a:rPr kumimoji="1" lang="en-US" altLang="ja-JP" dirty="0" smtClean="0"/>
              <a:t>2</a:t>
            </a:r>
          </a:p>
          <a:p>
            <a:pPr algn="ctr"/>
            <a:r>
              <a:rPr lang="en-US" altLang="ja-JP" dirty="0" smtClean="0"/>
              <a:t>(</a:t>
            </a:r>
            <a:r>
              <a:rPr lang="ja-JP" altLang="en-US" dirty="0" smtClean="0"/>
              <a:t>つくば</a:t>
            </a:r>
            <a:r>
              <a:rPr lang="en-US" altLang="ja-JP" dirty="0" smtClean="0"/>
              <a:t>)</a:t>
            </a:r>
            <a:endParaRPr kumimoji="1" lang="ja-JP" altLang="en-US" dirty="0"/>
          </a:p>
        </p:txBody>
      </p:sp>
      <p:grpSp>
        <p:nvGrpSpPr>
          <p:cNvPr id="39" name="Group 4338"/>
          <p:cNvGrpSpPr>
            <a:grpSpLocks/>
          </p:cNvGrpSpPr>
          <p:nvPr/>
        </p:nvGrpSpPr>
        <p:grpSpPr bwMode="auto">
          <a:xfrm>
            <a:off x="3254228" y="3995253"/>
            <a:ext cx="501869" cy="756484"/>
            <a:chOff x="536" y="997"/>
            <a:chExt cx="492" cy="685"/>
          </a:xfrm>
        </p:grpSpPr>
        <p:sp>
          <p:nvSpPr>
            <p:cNvPr id="40"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1"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2"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3"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4"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5"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46"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7"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8"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9"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0"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1"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2"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3"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4"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5"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6"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57"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8"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9"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0"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1"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2"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63"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pic>
        <p:nvPicPr>
          <p:cNvPr id="64" name="図 63"/>
          <p:cNvPicPr>
            <a:picLocks noChangeAspect="1"/>
          </p:cNvPicPr>
          <p:nvPr/>
        </p:nvPicPr>
        <p:blipFill>
          <a:blip r:embed="rId2"/>
          <a:stretch>
            <a:fillRect/>
          </a:stretch>
        </p:blipFill>
        <p:spPr>
          <a:xfrm>
            <a:off x="3319353" y="3459566"/>
            <a:ext cx="481786" cy="510386"/>
          </a:xfrm>
          <a:prstGeom prst="rect">
            <a:avLst/>
          </a:prstGeom>
        </p:spPr>
      </p:pic>
      <p:cxnSp>
        <p:nvCxnSpPr>
          <p:cNvPr id="65" name="直線コネクタ 64"/>
          <p:cNvCxnSpPr/>
          <p:nvPr/>
        </p:nvCxnSpPr>
        <p:spPr>
          <a:xfrm flipH="1">
            <a:off x="3481825" y="2629975"/>
            <a:ext cx="331415" cy="907469"/>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67" name="楕円 66"/>
          <p:cNvSpPr/>
          <p:nvPr/>
        </p:nvSpPr>
        <p:spPr>
          <a:xfrm>
            <a:off x="4870938" y="4103266"/>
            <a:ext cx="2392824" cy="1531622"/>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8" name="テキスト ボックス 67"/>
          <p:cNvSpPr txBox="1"/>
          <p:nvPr/>
        </p:nvSpPr>
        <p:spPr>
          <a:xfrm>
            <a:off x="5284391" y="4929978"/>
            <a:ext cx="1781825" cy="646331"/>
          </a:xfrm>
          <a:prstGeom prst="rect">
            <a:avLst/>
          </a:prstGeom>
          <a:noFill/>
        </p:spPr>
        <p:txBody>
          <a:bodyPr wrap="square" rtlCol="0">
            <a:spAutoFit/>
          </a:bodyPr>
          <a:lstStyle/>
          <a:p>
            <a:pPr algn="ctr"/>
            <a:r>
              <a:rPr kumimoji="1" lang="ja-JP" altLang="en-US" dirty="0" smtClean="0"/>
              <a:t>中継 </a:t>
            </a:r>
            <a:r>
              <a:rPr kumimoji="1" lang="en-US" altLang="ja-JP" dirty="0" smtClean="0"/>
              <a:t>GW </a:t>
            </a:r>
            <a:r>
              <a:rPr kumimoji="1" lang="ja-JP" altLang="en-US" dirty="0" smtClean="0"/>
              <a:t>ノード</a:t>
            </a:r>
            <a:endParaRPr kumimoji="1" lang="en-US" altLang="ja-JP" dirty="0" smtClean="0"/>
          </a:p>
          <a:p>
            <a:pPr algn="ctr"/>
            <a:r>
              <a:rPr lang="en-US" altLang="ja-JP" dirty="0" smtClean="0"/>
              <a:t>(</a:t>
            </a:r>
            <a:r>
              <a:rPr lang="ja-JP" altLang="en-US" dirty="0" smtClean="0"/>
              <a:t>東京第 </a:t>
            </a:r>
            <a:r>
              <a:rPr lang="en-US" altLang="ja-JP" dirty="0" smtClean="0"/>
              <a:t>1)</a:t>
            </a:r>
            <a:endParaRPr kumimoji="1" lang="ja-JP" altLang="en-US" dirty="0"/>
          </a:p>
        </p:txBody>
      </p:sp>
      <p:pic>
        <p:nvPicPr>
          <p:cNvPr id="69" name="図 68"/>
          <p:cNvPicPr>
            <a:picLocks noChangeAspect="1"/>
          </p:cNvPicPr>
          <p:nvPr/>
        </p:nvPicPr>
        <p:blipFill>
          <a:blip r:embed="rId2"/>
          <a:stretch>
            <a:fillRect/>
          </a:stretch>
        </p:blipFill>
        <p:spPr>
          <a:xfrm>
            <a:off x="5757888" y="3877029"/>
            <a:ext cx="481786" cy="510386"/>
          </a:xfrm>
          <a:prstGeom prst="rect">
            <a:avLst/>
          </a:prstGeom>
        </p:spPr>
      </p:pic>
      <p:cxnSp>
        <p:nvCxnSpPr>
          <p:cNvPr id="70" name="直線コネクタ 69"/>
          <p:cNvCxnSpPr>
            <a:endCxn id="69" idx="0"/>
          </p:cNvCxnSpPr>
          <p:nvPr/>
        </p:nvCxnSpPr>
        <p:spPr>
          <a:xfrm>
            <a:off x="5834061" y="2636502"/>
            <a:ext cx="164720" cy="1240527"/>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73" name="楕円 72"/>
          <p:cNvSpPr/>
          <p:nvPr/>
        </p:nvSpPr>
        <p:spPr>
          <a:xfrm>
            <a:off x="7230361" y="4454096"/>
            <a:ext cx="2392824" cy="1531622"/>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4" name="テキスト ボックス 73"/>
          <p:cNvSpPr txBox="1"/>
          <p:nvPr/>
        </p:nvSpPr>
        <p:spPr>
          <a:xfrm>
            <a:off x="7643814" y="5280808"/>
            <a:ext cx="1781825" cy="646331"/>
          </a:xfrm>
          <a:prstGeom prst="rect">
            <a:avLst/>
          </a:prstGeom>
          <a:noFill/>
        </p:spPr>
        <p:txBody>
          <a:bodyPr wrap="square" rtlCol="0">
            <a:spAutoFit/>
          </a:bodyPr>
          <a:lstStyle/>
          <a:p>
            <a:pPr algn="ctr"/>
            <a:r>
              <a:rPr kumimoji="1" lang="ja-JP" altLang="en-US" dirty="0" smtClean="0"/>
              <a:t>中継 </a:t>
            </a:r>
            <a:r>
              <a:rPr kumimoji="1" lang="en-US" altLang="ja-JP" dirty="0" smtClean="0"/>
              <a:t>GW </a:t>
            </a:r>
            <a:r>
              <a:rPr kumimoji="1" lang="ja-JP" altLang="en-US" dirty="0" smtClean="0"/>
              <a:t>ノード</a:t>
            </a:r>
            <a:endParaRPr kumimoji="1" lang="en-US" altLang="ja-JP" dirty="0" smtClean="0"/>
          </a:p>
          <a:p>
            <a:pPr algn="ctr"/>
            <a:r>
              <a:rPr lang="en-US" altLang="ja-JP" dirty="0" smtClean="0"/>
              <a:t>(</a:t>
            </a:r>
            <a:r>
              <a:rPr lang="ja-JP" altLang="en-US" dirty="0" smtClean="0"/>
              <a:t>東京第 </a:t>
            </a:r>
            <a:r>
              <a:rPr lang="en-US" altLang="ja-JP" dirty="0" smtClean="0"/>
              <a:t>2)</a:t>
            </a:r>
            <a:endParaRPr kumimoji="1" lang="ja-JP" altLang="en-US" dirty="0"/>
          </a:p>
        </p:txBody>
      </p:sp>
      <p:pic>
        <p:nvPicPr>
          <p:cNvPr id="75" name="図 74"/>
          <p:cNvPicPr>
            <a:picLocks noChangeAspect="1"/>
          </p:cNvPicPr>
          <p:nvPr/>
        </p:nvPicPr>
        <p:blipFill>
          <a:blip r:embed="rId2"/>
          <a:stretch>
            <a:fillRect/>
          </a:stretch>
        </p:blipFill>
        <p:spPr>
          <a:xfrm>
            <a:off x="8117311" y="4227859"/>
            <a:ext cx="481786" cy="510386"/>
          </a:xfrm>
          <a:prstGeom prst="rect">
            <a:avLst/>
          </a:prstGeom>
        </p:spPr>
      </p:pic>
      <p:sp>
        <p:nvSpPr>
          <p:cNvPr id="76" name="楕円 75"/>
          <p:cNvSpPr/>
          <p:nvPr/>
        </p:nvSpPr>
        <p:spPr>
          <a:xfrm>
            <a:off x="9636237" y="3921711"/>
            <a:ext cx="2392824" cy="1531622"/>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7" name="テキスト ボックス 76"/>
          <p:cNvSpPr txBox="1"/>
          <p:nvPr/>
        </p:nvSpPr>
        <p:spPr>
          <a:xfrm>
            <a:off x="10049690" y="4748423"/>
            <a:ext cx="1781825" cy="646331"/>
          </a:xfrm>
          <a:prstGeom prst="rect">
            <a:avLst/>
          </a:prstGeom>
          <a:noFill/>
        </p:spPr>
        <p:txBody>
          <a:bodyPr wrap="square" rtlCol="0">
            <a:spAutoFit/>
          </a:bodyPr>
          <a:lstStyle/>
          <a:p>
            <a:pPr algn="ctr"/>
            <a:r>
              <a:rPr kumimoji="1" lang="ja-JP" altLang="en-US" dirty="0" smtClean="0"/>
              <a:t>中継 </a:t>
            </a:r>
            <a:r>
              <a:rPr kumimoji="1" lang="en-US" altLang="ja-JP" dirty="0" smtClean="0"/>
              <a:t>GW </a:t>
            </a:r>
            <a:r>
              <a:rPr kumimoji="1" lang="ja-JP" altLang="en-US" dirty="0" smtClean="0"/>
              <a:t>ノード</a:t>
            </a:r>
            <a:endParaRPr kumimoji="1" lang="en-US" altLang="ja-JP" dirty="0" smtClean="0"/>
          </a:p>
          <a:p>
            <a:pPr algn="ctr"/>
            <a:r>
              <a:rPr lang="en-US" altLang="ja-JP" dirty="0" smtClean="0"/>
              <a:t>(</a:t>
            </a:r>
            <a:r>
              <a:rPr lang="ja-JP" altLang="en-US" dirty="0" smtClean="0"/>
              <a:t>東京第 </a:t>
            </a:r>
            <a:r>
              <a:rPr lang="en-US" altLang="ja-JP" dirty="0" smtClean="0"/>
              <a:t>3)</a:t>
            </a:r>
            <a:endParaRPr kumimoji="1" lang="ja-JP" altLang="en-US" dirty="0"/>
          </a:p>
        </p:txBody>
      </p:sp>
      <p:pic>
        <p:nvPicPr>
          <p:cNvPr id="78" name="図 77"/>
          <p:cNvPicPr>
            <a:picLocks noChangeAspect="1"/>
          </p:cNvPicPr>
          <p:nvPr/>
        </p:nvPicPr>
        <p:blipFill>
          <a:blip r:embed="rId2"/>
          <a:stretch>
            <a:fillRect/>
          </a:stretch>
        </p:blipFill>
        <p:spPr>
          <a:xfrm>
            <a:off x="10523187" y="3695474"/>
            <a:ext cx="481786" cy="510386"/>
          </a:xfrm>
          <a:prstGeom prst="rect">
            <a:avLst/>
          </a:prstGeom>
        </p:spPr>
      </p:pic>
      <p:cxnSp>
        <p:nvCxnSpPr>
          <p:cNvPr id="79" name="直線コネクタ 78"/>
          <p:cNvCxnSpPr/>
          <p:nvPr/>
        </p:nvCxnSpPr>
        <p:spPr>
          <a:xfrm>
            <a:off x="7245027" y="2392248"/>
            <a:ext cx="901367" cy="186583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1" name="直線コネクタ 80"/>
          <p:cNvCxnSpPr>
            <a:stCxn id="5" idx="0"/>
            <a:endCxn id="78" idx="0"/>
          </p:cNvCxnSpPr>
          <p:nvPr/>
        </p:nvCxnSpPr>
        <p:spPr>
          <a:xfrm>
            <a:off x="8099497" y="2160954"/>
            <a:ext cx="2664583" cy="1534520"/>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83"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41247" y="4428028"/>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4"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41247" y="4712721"/>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5"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18069" y="4435739"/>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6"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18069" y="4720432"/>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7"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60988" y="4435739"/>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8"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60988" y="4720432"/>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9"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96954" y="4469648"/>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0"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96954" y="4754341"/>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1"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90267" y="4740718"/>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90267" y="5025411"/>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3"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67089" y="4748429"/>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4"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67089" y="5033122"/>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5"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10008" y="4748429"/>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6"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10008" y="5033122"/>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7"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045974" y="4782338"/>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8"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045974" y="5067031"/>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9"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991941" y="4202583"/>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0"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991941" y="4487276"/>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1"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68763" y="4210294"/>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68763" y="4494987"/>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911682" y="4210294"/>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4"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911682" y="4494987"/>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5"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347648" y="4244203"/>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6"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347648" y="4528896"/>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07" name="Group 4338"/>
          <p:cNvGrpSpPr>
            <a:grpSpLocks/>
          </p:cNvGrpSpPr>
          <p:nvPr/>
        </p:nvGrpSpPr>
        <p:grpSpPr bwMode="auto">
          <a:xfrm>
            <a:off x="1239571" y="5108372"/>
            <a:ext cx="501869" cy="756484"/>
            <a:chOff x="536" y="997"/>
            <a:chExt cx="492" cy="685"/>
          </a:xfrm>
        </p:grpSpPr>
        <p:sp>
          <p:nvSpPr>
            <p:cNvPr id="108"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9"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0"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1"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2"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3"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14"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5"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6"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7"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18"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19"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0"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1"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2"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3"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4"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5"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6"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7"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8"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29"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30"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31"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132" name="テキスト ボックス 131"/>
          <p:cNvSpPr txBox="1"/>
          <p:nvPr/>
        </p:nvSpPr>
        <p:spPr>
          <a:xfrm>
            <a:off x="876393" y="5926813"/>
            <a:ext cx="2200307" cy="923330"/>
          </a:xfrm>
          <a:prstGeom prst="rect">
            <a:avLst/>
          </a:prstGeom>
          <a:noFill/>
        </p:spPr>
        <p:txBody>
          <a:bodyPr wrap="square" rtlCol="0">
            <a:spAutoFit/>
          </a:bodyPr>
          <a:lstStyle/>
          <a:p>
            <a:pPr algn="ctr"/>
            <a:r>
              <a:rPr kumimoji="1" lang="en-US" altLang="ja-JP" dirty="0" smtClean="0"/>
              <a:t>THINDB</a:t>
            </a:r>
          </a:p>
          <a:p>
            <a:pPr algn="ctr"/>
            <a:r>
              <a:rPr kumimoji="1" lang="ja-JP" altLang="en-US" dirty="0" smtClean="0"/>
              <a:t>データベースサーバー</a:t>
            </a:r>
          </a:p>
          <a:p>
            <a:pPr algn="ctr"/>
            <a:r>
              <a:rPr lang="en-US" altLang="ja-JP" dirty="0" smtClean="0"/>
              <a:t>(</a:t>
            </a:r>
            <a:r>
              <a:rPr lang="ja-JP" altLang="en-US" dirty="0" smtClean="0"/>
              <a:t>独立</a:t>
            </a:r>
            <a:r>
              <a:rPr lang="en-US" altLang="ja-JP" dirty="0" smtClean="0"/>
              <a:t>)</a:t>
            </a:r>
            <a:endParaRPr kumimoji="1" lang="ja-JP" altLang="en-US" dirty="0"/>
          </a:p>
        </p:txBody>
      </p:sp>
      <p:sp>
        <p:nvSpPr>
          <p:cNvPr id="133" name="フローチャート: 磁気ディスク 132"/>
          <p:cNvSpPr/>
          <p:nvPr/>
        </p:nvSpPr>
        <p:spPr>
          <a:xfrm>
            <a:off x="1696558" y="5553534"/>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36" name="直線矢印コネクタ 135"/>
          <p:cNvCxnSpPr/>
          <p:nvPr/>
        </p:nvCxnSpPr>
        <p:spPr>
          <a:xfrm>
            <a:off x="1394620" y="3709020"/>
            <a:ext cx="281026" cy="135094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7" name="直線矢印コネクタ 136"/>
          <p:cNvCxnSpPr/>
          <p:nvPr/>
        </p:nvCxnSpPr>
        <p:spPr>
          <a:xfrm flipH="1">
            <a:off x="1806214" y="4454695"/>
            <a:ext cx="1431949" cy="73208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9" name="テキスト ボックス 138"/>
          <p:cNvSpPr txBox="1"/>
          <p:nvPr/>
        </p:nvSpPr>
        <p:spPr>
          <a:xfrm>
            <a:off x="594892" y="4748423"/>
            <a:ext cx="1101666" cy="261610"/>
          </a:xfrm>
          <a:prstGeom prst="rect">
            <a:avLst/>
          </a:prstGeom>
          <a:noFill/>
        </p:spPr>
        <p:txBody>
          <a:bodyPr wrap="square" rtlCol="0">
            <a:spAutoFit/>
          </a:bodyPr>
          <a:lstStyle/>
          <a:p>
            <a:r>
              <a:rPr kumimoji="1" lang="ja-JP" altLang="en-US" sz="1100" b="1" dirty="0" smtClean="0">
                <a:solidFill>
                  <a:srgbClr val="FF0000"/>
                </a:solidFill>
              </a:rPr>
              <a:t>プライベート </a:t>
            </a:r>
            <a:r>
              <a:rPr kumimoji="1" lang="en-US" altLang="ja-JP" sz="1100" b="1" dirty="0" smtClean="0">
                <a:solidFill>
                  <a:srgbClr val="FF0000"/>
                </a:solidFill>
              </a:rPr>
              <a:t>IP</a:t>
            </a:r>
            <a:endParaRPr kumimoji="1" lang="ja-JP" altLang="en-US" sz="1100" b="1" dirty="0">
              <a:solidFill>
                <a:srgbClr val="FF0000"/>
              </a:solidFill>
            </a:endParaRPr>
          </a:p>
        </p:txBody>
      </p:sp>
      <p:sp>
        <p:nvSpPr>
          <p:cNvPr id="140" name="テキスト ボックス 139"/>
          <p:cNvSpPr txBox="1"/>
          <p:nvPr/>
        </p:nvSpPr>
        <p:spPr>
          <a:xfrm>
            <a:off x="1842073" y="5182447"/>
            <a:ext cx="1101666" cy="261610"/>
          </a:xfrm>
          <a:prstGeom prst="rect">
            <a:avLst/>
          </a:prstGeom>
          <a:noFill/>
        </p:spPr>
        <p:txBody>
          <a:bodyPr wrap="square" rtlCol="0">
            <a:spAutoFit/>
          </a:bodyPr>
          <a:lstStyle/>
          <a:p>
            <a:r>
              <a:rPr kumimoji="1" lang="ja-JP" altLang="en-US" sz="1100" b="1" dirty="0" smtClean="0">
                <a:solidFill>
                  <a:srgbClr val="FF0000"/>
                </a:solidFill>
              </a:rPr>
              <a:t>プライベート </a:t>
            </a:r>
            <a:r>
              <a:rPr kumimoji="1" lang="en-US" altLang="ja-JP" sz="1100" b="1" dirty="0" smtClean="0">
                <a:solidFill>
                  <a:srgbClr val="FF0000"/>
                </a:solidFill>
              </a:rPr>
              <a:t>IP</a:t>
            </a:r>
            <a:endParaRPr kumimoji="1" lang="ja-JP" altLang="en-US" sz="1100" b="1" dirty="0">
              <a:solidFill>
                <a:srgbClr val="FF0000"/>
              </a:solidFill>
            </a:endParaRPr>
          </a:p>
        </p:txBody>
      </p:sp>
      <p:cxnSp>
        <p:nvCxnSpPr>
          <p:cNvPr id="142" name="直線コネクタ 141"/>
          <p:cNvCxnSpPr/>
          <p:nvPr/>
        </p:nvCxnSpPr>
        <p:spPr>
          <a:xfrm flipH="1">
            <a:off x="1364751" y="3130994"/>
            <a:ext cx="653894" cy="215913"/>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44" name="直線コネクタ 143"/>
          <p:cNvCxnSpPr/>
          <p:nvPr/>
        </p:nvCxnSpPr>
        <p:spPr>
          <a:xfrm flipH="1">
            <a:off x="3248004" y="3817820"/>
            <a:ext cx="129431" cy="404712"/>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47" name="直線コネクタ 146"/>
          <p:cNvCxnSpPr>
            <a:endCxn id="87" idx="1"/>
          </p:cNvCxnSpPr>
          <p:nvPr/>
        </p:nvCxnSpPr>
        <p:spPr>
          <a:xfrm>
            <a:off x="5987710" y="4282752"/>
            <a:ext cx="73278" cy="286988"/>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49" name="直線コネクタ 148"/>
          <p:cNvCxnSpPr/>
          <p:nvPr/>
        </p:nvCxnSpPr>
        <p:spPr>
          <a:xfrm>
            <a:off x="8526742" y="4550122"/>
            <a:ext cx="73278" cy="286988"/>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50" name="直線コネクタ 149"/>
          <p:cNvCxnSpPr/>
          <p:nvPr/>
        </p:nvCxnSpPr>
        <p:spPr>
          <a:xfrm>
            <a:off x="10886218" y="4091216"/>
            <a:ext cx="73278" cy="286988"/>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sp>
        <p:nvSpPr>
          <p:cNvPr id="151" name="テキスト ボックス 150"/>
          <p:cNvSpPr txBox="1"/>
          <p:nvPr/>
        </p:nvSpPr>
        <p:spPr>
          <a:xfrm>
            <a:off x="1564066" y="3296018"/>
            <a:ext cx="1101666" cy="261610"/>
          </a:xfrm>
          <a:prstGeom prst="rect">
            <a:avLst/>
          </a:prstGeom>
          <a:noFill/>
        </p:spPr>
        <p:txBody>
          <a:bodyPr wrap="square" rtlCol="0">
            <a:spAutoFit/>
          </a:bodyPr>
          <a:lstStyle/>
          <a:p>
            <a:r>
              <a:rPr kumimoji="1" lang="ja-JP" altLang="en-US" sz="1100" b="1" dirty="0" smtClean="0">
                <a:solidFill>
                  <a:srgbClr val="0000FF"/>
                </a:solidFill>
              </a:rPr>
              <a:t>グローバル </a:t>
            </a:r>
            <a:r>
              <a:rPr lang="en-US" altLang="ja-JP" sz="1100" b="1" dirty="0" smtClean="0">
                <a:solidFill>
                  <a:srgbClr val="0000FF"/>
                </a:solidFill>
              </a:rPr>
              <a:t>IP</a:t>
            </a:r>
            <a:endParaRPr kumimoji="1" lang="ja-JP" altLang="en-US" sz="1100" b="1" dirty="0">
              <a:solidFill>
                <a:srgbClr val="0000FF"/>
              </a:solidFill>
            </a:endParaRPr>
          </a:p>
        </p:txBody>
      </p:sp>
      <p:sp>
        <p:nvSpPr>
          <p:cNvPr id="152" name="テキスト ボックス 151"/>
          <p:cNvSpPr txBox="1"/>
          <p:nvPr/>
        </p:nvSpPr>
        <p:spPr>
          <a:xfrm>
            <a:off x="3787379" y="3825861"/>
            <a:ext cx="1101666" cy="261610"/>
          </a:xfrm>
          <a:prstGeom prst="rect">
            <a:avLst/>
          </a:prstGeom>
          <a:noFill/>
        </p:spPr>
        <p:txBody>
          <a:bodyPr wrap="square" rtlCol="0">
            <a:spAutoFit/>
          </a:bodyPr>
          <a:lstStyle/>
          <a:p>
            <a:r>
              <a:rPr kumimoji="1" lang="ja-JP" altLang="en-US" sz="1100" b="1" dirty="0" smtClean="0">
                <a:solidFill>
                  <a:srgbClr val="0000FF"/>
                </a:solidFill>
              </a:rPr>
              <a:t>グローバル </a:t>
            </a:r>
            <a:r>
              <a:rPr lang="en-US" altLang="ja-JP" sz="1100" b="1" dirty="0" smtClean="0">
                <a:solidFill>
                  <a:srgbClr val="0000FF"/>
                </a:solidFill>
              </a:rPr>
              <a:t>IP</a:t>
            </a:r>
            <a:endParaRPr kumimoji="1" lang="ja-JP" altLang="en-US" sz="1100" b="1" dirty="0">
              <a:solidFill>
                <a:srgbClr val="0000FF"/>
              </a:solidFill>
            </a:endParaRPr>
          </a:p>
        </p:txBody>
      </p:sp>
      <p:sp>
        <p:nvSpPr>
          <p:cNvPr id="153" name="テキスト ボックス 152"/>
          <p:cNvSpPr txBox="1"/>
          <p:nvPr/>
        </p:nvSpPr>
        <p:spPr>
          <a:xfrm>
            <a:off x="6118737" y="4236635"/>
            <a:ext cx="1101666" cy="261610"/>
          </a:xfrm>
          <a:prstGeom prst="rect">
            <a:avLst/>
          </a:prstGeom>
          <a:noFill/>
        </p:spPr>
        <p:txBody>
          <a:bodyPr wrap="square" rtlCol="0">
            <a:spAutoFit/>
          </a:bodyPr>
          <a:lstStyle/>
          <a:p>
            <a:r>
              <a:rPr kumimoji="1" lang="ja-JP" altLang="en-US" sz="1100" b="1" dirty="0" smtClean="0">
                <a:solidFill>
                  <a:srgbClr val="0000FF"/>
                </a:solidFill>
              </a:rPr>
              <a:t>グローバル </a:t>
            </a:r>
            <a:r>
              <a:rPr lang="en-US" altLang="ja-JP" sz="1100" b="1" dirty="0" smtClean="0">
                <a:solidFill>
                  <a:srgbClr val="0000FF"/>
                </a:solidFill>
              </a:rPr>
              <a:t>IP</a:t>
            </a:r>
            <a:endParaRPr kumimoji="1" lang="ja-JP" altLang="en-US" sz="1100" b="1" dirty="0">
              <a:solidFill>
                <a:srgbClr val="0000FF"/>
              </a:solidFill>
            </a:endParaRPr>
          </a:p>
        </p:txBody>
      </p:sp>
      <p:sp>
        <p:nvSpPr>
          <p:cNvPr id="154" name="テキスト ボックス 153"/>
          <p:cNvSpPr txBox="1"/>
          <p:nvPr/>
        </p:nvSpPr>
        <p:spPr>
          <a:xfrm>
            <a:off x="8656314" y="4488961"/>
            <a:ext cx="1101666" cy="261610"/>
          </a:xfrm>
          <a:prstGeom prst="rect">
            <a:avLst/>
          </a:prstGeom>
          <a:noFill/>
        </p:spPr>
        <p:txBody>
          <a:bodyPr wrap="square" rtlCol="0">
            <a:spAutoFit/>
          </a:bodyPr>
          <a:lstStyle/>
          <a:p>
            <a:r>
              <a:rPr kumimoji="1" lang="ja-JP" altLang="en-US" sz="1100" b="1" dirty="0" smtClean="0">
                <a:solidFill>
                  <a:srgbClr val="0000FF"/>
                </a:solidFill>
              </a:rPr>
              <a:t>グローバル </a:t>
            </a:r>
            <a:r>
              <a:rPr lang="en-US" altLang="ja-JP" sz="1100" b="1" dirty="0" smtClean="0">
                <a:solidFill>
                  <a:srgbClr val="0000FF"/>
                </a:solidFill>
              </a:rPr>
              <a:t>IP</a:t>
            </a:r>
            <a:endParaRPr kumimoji="1" lang="ja-JP" altLang="en-US" sz="1100" b="1" dirty="0">
              <a:solidFill>
                <a:srgbClr val="0000FF"/>
              </a:solidFill>
            </a:endParaRPr>
          </a:p>
        </p:txBody>
      </p:sp>
      <p:sp>
        <p:nvSpPr>
          <p:cNvPr id="155" name="テキスト ボックス 154"/>
          <p:cNvSpPr txBox="1"/>
          <p:nvPr/>
        </p:nvSpPr>
        <p:spPr>
          <a:xfrm>
            <a:off x="11064208" y="3910525"/>
            <a:ext cx="1101666" cy="261610"/>
          </a:xfrm>
          <a:prstGeom prst="rect">
            <a:avLst/>
          </a:prstGeom>
          <a:noFill/>
        </p:spPr>
        <p:txBody>
          <a:bodyPr wrap="square" rtlCol="0">
            <a:spAutoFit/>
          </a:bodyPr>
          <a:lstStyle/>
          <a:p>
            <a:r>
              <a:rPr kumimoji="1" lang="ja-JP" altLang="en-US" sz="1100" b="1" dirty="0" smtClean="0">
                <a:solidFill>
                  <a:srgbClr val="0000FF"/>
                </a:solidFill>
              </a:rPr>
              <a:t>グローバル </a:t>
            </a:r>
            <a:r>
              <a:rPr lang="en-US" altLang="ja-JP" sz="1100" b="1" dirty="0" smtClean="0">
                <a:solidFill>
                  <a:srgbClr val="0000FF"/>
                </a:solidFill>
              </a:rPr>
              <a:t>IP</a:t>
            </a:r>
            <a:endParaRPr kumimoji="1" lang="ja-JP" altLang="en-US" sz="1100" b="1" dirty="0">
              <a:solidFill>
                <a:srgbClr val="0000FF"/>
              </a:solidFill>
            </a:endParaRPr>
          </a:p>
        </p:txBody>
      </p:sp>
      <p:sp>
        <p:nvSpPr>
          <p:cNvPr id="157" name="テキスト ボックス 156"/>
          <p:cNvSpPr txBox="1"/>
          <p:nvPr/>
        </p:nvSpPr>
        <p:spPr>
          <a:xfrm>
            <a:off x="2380860" y="2858742"/>
            <a:ext cx="776923" cy="369332"/>
          </a:xfrm>
          <a:prstGeom prst="rect">
            <a:avLst/>
          </a:prstGeom>
          <a:noFill/>
        </p:spPr>
        <p:txBody>
          <a:bodyPr wrap="square" rtlCol="0">
            <a:spAutoFit/>
          </a:bodyPr>
          <a:lstStyle/>
          <a:p>
            <a:r>
              <a:rPr kumimoji="1" lang="en-US" altLang="ja-JP" dirty="0" smtClean="0">
                <a:solidFill>
                  <a:srgbClr val="0000FF"/>
                </a:solidFill>
              </a:rPr>
              <a:t>RT1</a:t>
            </a:r>
            <a:endParaRPr kumimoji="1" lang="ja-JP" altLang="en-US" dirty="0">
              <a:solidFill>
                <a:srgbClr val="0000FF"/>
              </a:solidFill>
            </a:endParaRPr>
          </a:p>
        </p:txBody>
      </p:sp>
      <p:sp>
        <p:nvSpPr>
          <p:cNvPr id="158" name="テキスト ボックス 157"/>
          <p:cNvSpPr txBox="1"/>
          <p:nvPr/>
        </p:nvSpPr>
        <p:spPr>
          <a:xfrm>
            <a:off x="3832144" y="3355603"/>
            <a:ext cx="776923" cy="369332"/>
          </a:xfrm>
          <a:prstGeom prst="rect">
            <a:avLst/>
          </a:prstGeom>
          <a:noFill/>
        </p:spPr>
        <p:txBody>
          <a:bodyPr wrap="square" rtlCol="0">
            <a:spAutoFit/>
          </a:bodyPr>
          <a:lstStyle/>
          <a:p>
            <a:r>
              <a:rPr lang="en-US" altLang="ja-JP" dirty="0" smtClean="0">
                <a:solidFill>
                  <a:srgbClr val="0000FF"/>
                </a:solidFill>
              </a:rPr>
              <a:t>RT2</a:t>
            </a:r>
            <a:endParaRPr kumimoji="1" lang="ja-JP" altLang="en-US" dirty="0">
              <a:solidFill>
                <a:srgbClr val="0000FF"/>
              </a:solidFill>
            </a:endParaRPr>
          </a:p>
        </p:txBody>
      </p:sp>
      <p:sp>
        <p:nvSpPr>
          <p:cNvPr id="159" name="テキスト ボックス 158"/>
          <p:cNvSpPr txBox="1"/>
          <p:nvPr/>
        </p:nvSpPr>
        <p:spPr>
          <a:xfrm>
            <a:off x="6158103" y="3729504"/>
            <a:ext cx="776923" cy="369332"/>
          </a:xfrm>
          <a:prstGeom prst="rect">
            <a:avLst/>
          </a:prstGeom>
          <a:noFill/>
        </p:spPr>
        <p:txBody>
          <a:bodyPr wrap="square" rtlCol="0">
            <a:spAutoFit/>
          </a:bodyPr>
          <a:lstStyle/>
          <a:p>
            <a:r>
              <a:rPr lang="en-US" altLang="ja-JP" dirty="0" smtClean="0">
                <a:solidFill>
                  <a:srgbClr val="0000FF"/>
                </a:solidFill>
              </a:rPr>
              <a:t>RT3</a:t>
            </a:r>
            <a:endParaRPr kumimoji="1" lang="ja-JP" altLang="en-US" dirty="0">
              <a:solidFill>
                <a:srgbClr val="0000FF"/>
              </a:solidFill>
            </a:endParaRPr>
          </a:p>
        </p:txBody>
      </p:sp>
      <p:sp>
        <p:nvSpPr>
          <p:cNvPr id="160" name="テキスト ボックス 159"/>
          <p:cNvSpPr txBox="1"/>
          <p:nvPr/>
        </p:nvSpPr>
        <p:spPr>
          <a:xfrm>
            <a:off x="8168524" y="3897780"/>
            <a:ext cx="776923" cy="369332"/>
          </a:xfrm>
          <a:prstGeom prst="rect">
            <a:avLst/>
          </a:prstGeom>
          <a:noFill/>
        </p:spPr>
        <p:txBody>
          <a:bodyPr wrap="square" rtlCol="0">
            <a:spAutoFit/>
          </a:bodyPr>
          <a:lstStyle/>
          <a:p>
            <a:r>
              <a:rPr lang="en-US" altLang="ja-JP" dirty="0" smtClean="0">
                <a:solidFill>
                  <a:srgbClr val="0000FF"/>
                </a:solidFill>
              </a:rPr>
              <a:t>RT4</a:t>
            </a:r>
            <a:endParaRPr kumimoji="1" lang="ja-JP" altLang="en-US" dirty="0">
              <a:solidFill>
                <a:srgbClr val="0000FF"/>
              </a:solidFill>
            </a:endParaRPr>
          </a:p>
        </p:txBody>
      </p:sp>
      <p:sp>
        <p:nvSpPr>
          <p:cNvPr id="161" name="テキスト ボックス 160"/>
          <p:cNvSpPr txBox="1"/>
          <p:nvPr/>
        </p:nvSpPr>
        <p:spPr>
          <a:xfrm>
            <a:off x="10701905" y="3417316"/>
            <a:ext cx="776923" cy="369332"/>
          </a:xfrm>
          <a:prstGeom prst="rect">
            <a:avLst/>
          </a:prstGeom>
          <a:noFill/>
        </p:spPr>
        <p:txBody>
          <a:bodyPr wrap="square" rtlCol="0">
            <a:spAutoFit/>
          </a:bodyPr>
          <a:lstStyle/>
          <a:p>
            <a:r>
              <a:rPr lang="en-US" altLang="ja-JP" dirty="0" smtClean="0">
                <a:solidFill>
                  <a:srgbClr val="0000FF"/>
                </a:solidFill>
              </a:rPr>
              <a:t>RT5</a:t>
            </a:r>
            <a:endParaRPr kumimoji="1" lang="ja-JP" altLang="en-US" dirty="0">
              <a:solidFill>
                <a:srgbClr val="0000FF"/>
              </a:solidFill>
            </a:endParaRPr>
          </a:p>
        </p:txBody>
      </p:sp>
      <p:sp>
        <p:nvSpPr>
          <p:cNvPr id="162" name="楕円 161"/>
          <p:cNvSpPr/>
          <p:nvPr/>
        </p:nvSpPr>
        <p:spPr>
          <a:xfrm>
            <a:off x="9802914" y="1540876"/>
            <a:ext cx="2392824" cy="1531622"/>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3" name="テキスト ボックス 162"/>
          <p:cNvSpPr txBox="1"/>
          <p:nvPr/>
        </p:nvSpPr>
        <p:spPr>
          <a:xfrm>
            <a:off x="10216367" y="2367588"/>
            <a:ext cx="1781825" cy="646331"/>
          </a:xfrm>
          <a:prstGeom prst="rect">
            <a:avLst/>
          </a:prstGeom>
          <a:noFill/>
        </p:spPr>
        <p:txBody>
          <a:bodyPr wrap="square" rtlCol="0">
            <a:spAutoFit/>
          </a:bodyPr>
          <a:lstStyle/>
          <a:p>
            <a:pPr algn="ctr"/>
            <a:r>
              <a:rPr kumimoji="1" lang="ja-JP" altLang="en-US" dirty="0" smtClean="0"/>
              <a:t>中継 </a:t>
            </a:r>
            <a:r>
              <a:rPr kumimoji="1" lang="en-US" altLang="ja-JP" dirty="0" smtClean="0"/>
              <a:t>GW </a:t>
            </a:r>
            <a:r>
              <a:rPr kumimoji="1" lang="ja-JP" altLang="en-US" dirty="0" smtClean="0"/>
              <a:t>ノード</a:t>
            </a:r>
            <a:endParaRPr kumimoji="1" lang="en-US" altLang="ja-JP" dirty="0" smtClean="0"/>
          </a:p>
          <a:p>
            <a:pPr algn="ctr"/>
            <a:r>
              <a:rPr lang="en-US" altLang="ja-JP" dirty="0" smtClean="0"/>
              <a:t>(</a:t>
            </a:r>
            <a:r>
              <a:rPr lang="ja-JP" altLang="en-US" dirty="0" smtClean="0"/>
              <a:t>つくば</a:t>
            </a:r>
            <a:r>
              <a:rPr lang="en-US" altLang="ja-JP" dirty="0" smtClean="0"/>
              <a:t>)</a:t>
            </a:r>
            <a:endParaRPr kumimoji="1" lang="ja-JP" altLang="en-US" dirty="0"/>
          </a:p>
        </p:txBody>
      </p:sp>
      <p:pic>
        <p:nvPicPr>
          <p:cNvPr id="164" name="図 163"/>
          <p:cNvPicPr>
            <a:picLocks noChangeAspect="1"/>
          </p:cNvPicPr>
          <p:nvPr/>
        </p:nvPicPr>
        <p:blipFill>
          <a:blip r:embed="rId2"/>
          <a:stretch>
            <a:fillRect/>
          </a:stretch>
        </p:blipFill>
        <p:spPr>
          <a:xfrm>
            <a:off x="10689864" y="1314639"/>
            <a:ext cx="481786" cy="510386"/>
          </a:xfrm>
          <a:prstGeom prst="rect">
            <a:avLst/>
          </a:prstGeom>
        </p:spPr>
      </p:pic>
      <p:pic>
        <p:nvPicPr>
          <p:cNvPr id="165"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158618" y="1821748"/>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6"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158618" y="2106441"/>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7"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635440" y="1829459"/>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8"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635440" y="2114152"/>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9"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078359" y="1829459"/>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0"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078359" y="2114152"/>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1"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514325" y="1863368"/>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2"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514325" y="2148061"/>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73" name="直線コネクタ 172"/>
          <p:cNvCxnSpPr/>
          <p:nvPr/>
        </p:nvCxnSpPr>
        <p:spPr>
          <a:xfrm>
            <a:off x="11052895" y="1710381"/>
            <a:ext cx="73278" cy="286988"/>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sp>
        <p:nvSpPr>
          <p:cNvPr id="174" name="テキスト ボックス 173"/>
          <p:cNvSpPr txBox="1"/>
          <p:nvPr/>
        </p:nvSpPr>
        <p:spPr>
          <a:xfrm>
            <a:off x="11230885" y="1529690"/>
            <a:ext cx="1101666" cy="261610"/>
          </a:xfrm>
          <a:prstGeom prst="rect">
            <a:avLst/>
          </a:prstGeom>
          <a:noFill/>
        </p:spPr>
        <p:txBody>
          <a:bodyPr wrap="square" rtlCol="0">
            <a:spAutoFit/>
          </a:bodyPr>
          <a:lstStyle/>
          <a:p>
            <a:r>
              <a:rPr kumimoji="1" lang="ja-JP" altLang="en-US" sz="1100" b="1" dirty="0" smtClean="0">
                <a:solidFill>
                  <a:srgbClr val="0000FF"/>
                </a:solidFill>
              </a:rPr>
              <a:t>グローバル </a:t>
            </a:r>
            <a:r>
              <a:rPr lang="en-US" altLang="ja-JP" sz="1100" b="1" dirty="0" smtClean="0">
                <a:solidFill>
                  <a:srgbClr val="0000FF"/>
                </a:solidFill>
              </a:rPr>
              <a:t>IP</a:t>
            </a:r>
            <a:endParaRPr kumimoji="1" lang="ja-JP" altLang="en-US" sz="1100" b="1" dirty="0">
              <a:solidFill>
                <a:srgbClr val="0000FF"/>
              </a:solidFill>
            </a:endParaRPr>
          </a:p>
        </p:txBody>
      </p:sp>
      <p:sp>
        <p:nvSpPr>
          <p:cNvPr id="175" name="テキスト ボックス 174"/>
          <p:cNvSpPr txBox="1"/>
          <p:nvPr/>
        </p:nvSpPr>
        <p:spPr>
          <a:xfrm>
            <a:off x="10868582" y="1036481"/>
            <a:ext cx="776923" cy="369332"/>
          </a:xfrm>
          <a:prstGeom prst="rect">
            <a:avLst/>
          </a:prstGeom>
          <a:noFill/>
        </p:spPr>
        <p:txBody>
          <a:bodyPr wrap="square" rtlCol="0">
            <a:spAutoFit/>
          </a:bodyPr>
          <a:lstStyle/>
          <a:p>
            <a:r>
              <a:rPr lang="en-US" altLang="ja-JP" dirty="0" smtClean="0">
                <a:solidFill>
                  <a:srgbClr val="0000FF"/>
                </a:solidFill>
              </a:rPr>
              <a:t>RT6</a:t>
            </a:r>
            <a:endParaRPr kumimoji="1" lang="ja-JP" altLang="en-US" dirty="0">
              <a:solidFill>
                <a:srgbClr val="0000FF"/>
              </a:solidFill>
            </a:endParaRPr>
          </a:p>
        </p:txBody>
      </p:sp>
      <p:cxnSp>
        <p:nvCxnSpPr>
          <p:cNvPr id="176" name="直線コネクタ 175"/>
          <p:cNvCxnSpPr/>
          <p:nvPr/>
        </p:nvCxnSpPr>
        <p:spPr>
          <a:xfrm flipV="1">
            <a:off x="7925380" y="1438079"/>
            <a:ext cx="2776525" cy="455393"/>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4" name="テキスト ボックス 33"/>
          <p:cNvSpPr txBox="1"/>
          <p:nvPr/>
        </p:nvSpPr>
        <p:spPr>
          <a:xfrm>
            <a:off x="4310279" y="2818011"/>
            <a:ext cx="4940349" cy="954107"/>
          </a:xfrm>
          <a:prstGeom prst="rect">
            <a:avLst/>
          </a:prstGeom>
          <a:noFill/>
        </p:spPr>
        <p:txBody>
          <a:bodyPr wrap="square" rtlCol="0">
            <a:spAutoFit/>
          </a:bodyPr>
          <a:lstStyle/>
          <a:p>
            <a:r>
              <a:rPr kumimoji="1" lang="ja-JP" altLang="en-US" sz="2800" dirty="0" smtClean="0"/>
              <a:t>パブリック版の </a:t>
            </a:r>
            <a:r>
              <a:rPr kumimoji="1" lang="en-US" altLang="ja-JP" sz="2800" dirty="0" smtClean="0"/>
              <a:t>NW </a:t>
            </a:r>
            <a:r>
              <a:rPr kumimoji="1" lang="ja-JP" altLang="en-US" sz="2800" dirty="0" smtClean="0"/>
              <a:t>構成図</a:t>
            </a:r>
            <a:endParaRPr kumimoji="1" lang="en-US" altLang="ja-JP" sz="2800" dirty="0" smtClean="0"/>
          </a:p>
          <a:p>
            <a:r>
              <a:rPr lang="en-US" altLang="ja-JP" sz="2800" dirty="0" smtClean="0"/>
              <a:t>(2020.12 </a:t>
            </a:r>
            <a:r>
              <a:rPr lang="ja-JP" altLang="en-US" sz="2800" dirty="0" smtClean="0"/>
              <a:t>時点</a:t>
            </a:r>
            <a:r>
              <a:rPr lang="en-US" altLang="ja-JP" sz="2800" dirty="0" smtClean="0"/>
              <a:t>)</a:t>
            </a:r>
            <a:endParaRPr kumimoji="1" lang="ja-JP" altLang="en-US" sz="2800" dirty="0"/>
          </a:p>
        </p:txBody>
      </p:sp>
      <p:sp>
        <p:nvSpPr>
          <p:cNvPr id="71" name="テキスト ボックス 70"/>
          <p:cNvSpPr txBox="1"/>
          <p:nvPr/>
        </p:nvSpPr>
        <p:spPr>
          <a:xfrm>
            <a:off x="2464565" y="3212135"/>
            <a:ext cx="839579" cy="584775"/>
          </a:xfrm>
          <a:prstGeom prst="rect">
            <a:avLst/>
          </a:prstGeom>
          <a:solidFill>
            <a:schemeClr val="accent4">
              <a:lumMod val="40000"/>
              <a:lumOff val="60000"/>
            </a:schemeClr>
          </a:solidFill>
        </p:spPr>
        <p:txBody>
          <a:bodyPr wrap="square" rtlCol="0">
            <a:spAutoFit/>
          </a:bodyPr>
          <a:lstStyle/>
          <a:p>
            <a:pPr algn="ctr"/>
            <a:r>
              <a:rPr kumimoji="1" lang="ja-JP" altLang="en-US" sz="1600" b="1" dirty="0" smtClean="0"/>
              <a:t>完全</a:t>
            </a:r>
            <a:endParaRPr kumimoji="1" lang="en-US" altLang="ja-JP" sz="1600" b="1" dirty="0" smtClean="0"/>
          </a:p>
          <a:p>
            <a:pPr algn="ctr"/>
            <a:r>
              <a:rPr kumimoji="1" lang="ja-JP" altLang="en-US" sz="1600" b="1" dirty="0" smtClean="0"/>
              <a:t>冗長化</a:t>
            </a:r>
            <a:endParaRPr kumimoji="1" lang="ja-JP" altLang="en-US" sz="1600" b="1" dirty="0"/>
          </a:p>
        </p:txBody>
      </p:sp>
    </p:spTree>
    <p:extLst>
      <p:ext uri="{BB962C8B-B14F-4D97-AF65-F5344CB8AC3E}">
        <p14:creationId xmlns:p14="http://schemas.microsoft.com/office/powerpoint/2010/main" val="31354450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p:cNvPicPr>
            <a:picLocks noChangeAspect="1"/>
          </p:cNvPicPr>
          <p:nvPr/>
        </p:nvPicPr>
        <p:blipFill>
          <a:blip r:embed="rId2"/>
          <a:stretch>
            <a:fillRect/>
          </a:stretch>
        </p:blipFill>
        <p:spPr>
          <a:xfrm>
            <a:off x="609599" y="3793676"/>
            <a:ext cx="11025353" cy="2927799"/>
          </a:xfrm>
          <a:prstGeom prst="rect">
            <a:avLst/>
          </a:prstGeom>
          <a:ln>
            <a:solidFill>
              <a:schemeClr val="tx1"/>
            </a:solidFill>
          </a:ln>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30</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77562" y="1062304"/>
            <a:ext cx="11444412" cy="2677656"/>
          </a:xfrm>
          <a:prstGeom prst="rect">
            <a:avLst/>
          </a:prstGeom>
          <a:solidFill>
            <a:srgbClr val="FFFFCC"/>
          </a:solidFill>
          <a:ln w="19050">
            <a:solidFill>
              <a:schemeClr val="tx1"/>
            </a:solidFill>
          </a:ln>
        </p:spPr>
        <p:txBody>
          <a:bodyPr wrap="square" rtlCol="0">
            <a:spAutoFit/>
          </a:bodyPr>
          <a:lstStyle/>
          <a:p>
            <a:r>
              <a:rPr kumimoji="1" lang="en-US" altLang="ja-JP" sz="1400" dirty="0" smtClean="0"/>
              <a:t>9. </a:t>
            </a:r>
            <a:r>
              <a:rPr lang="ja-JP" altLang="en-US" sz="1400" dirty="0"/>
              <a:t>「ステップ </a:t>
            </a:r>
            <a:r>
              <a:rPr lang="en-US" altLang="ja-JP" sz="1400" dirty="0"/>
              <a:t>3: </a:t>
            </a:r>
            <a:r>
              <a:rPr lang="ja-JP" altLang="en-US" sz="1400" dirty="0"/>
              <a:t>インスタンスの詳細の設定」はデフォルトのままでよい</a:t>
            </a:r>
            <a:r>
              <a:rPr lang="ja-JP" altLang="en-US" sz="1400" dirty="0" smtClean="0"/>
              <a:t>。</a:t>
            </a:r>
            <a:endParaRPr lang="en-US" altLang="ja-JP" sz="1400" dirty="0" smtClean="0"/>
          </a:p>
          <a:p>
            <a:r>
              <a:rPr lang="en-US" altLang="ja-JP" sz="1400" dirty="0" smtClean="0"/>
              <a:t>10. </a:t>
            </a:r>
            <a:r>
              <a:rPr lang="ja-JP" altLang="en-US" sz="1400" b="1" dirty="0">
                <a:solidFill>
                  <a:srgbClr val="0000FF"/>
                </a:solidFill>
              </a:rPr>
              <a:t>「ステップ </a:t>
            </a:r>
            <a:r>
              <a:rPr lang="en-US" altLang="ja-JP" sz="1400" b="1" dirty="0">
                <a:solidFill>
                  <a:srgbClr val="0000FF"/>
                </a:solidFill>
              </a:rPr>
              <a:t>4: </a:t>
            </a:r>
            <a:r>
              <a:rPr lang="ja-JP" altLang="en-US" sz="1400" b="1" dirty="0">
                <a:solidFill>
                  <a:srgbClr val="0000FF"/>
                </a:solidFill>
              </a:rPr>
              <a:t>ストレージの追加」では、ディスク容量を念のため </a:t>
            </a:r>
            <a:r>
              <a:rPr lang="en-US" altLang="ja-JP" sz="1400" b="1" dirty="0" smtClean="0">
                <a:solidFill>
                  <a:srgbClr val="0000FF"/>
                </a:solidFill>
              </a:rPr>
              <a:t>60GB </a:t>
            </a:r>
            <a:r>
              <a:rPr lang="ja-JP" altLang="en-US" sz="1400" b="1" dirty="0">
                <a:solidFill>
                  <a:srgbClr val="0000FF"/>
                </a:solidFill>
              </a:rPr>
              <a:t>程度に増加する</a:t>
            </a:r>
            <a:r>
              <a:rPr lang="ja-JP" altLang="en-US" sz="1400" b="1" dirty="0" smtClean="0">
                <a:solidFill>
                  <a:srgbClr val="0000FF"/>
                </a:solidFill>
              </a:rPr>
              <a:t>。</a:t>
            </a:r>
            <a:r>
              <a:rPr lang="en-US" altLang="ja-JP" sz="1400" b="1" dirty="0" smtClean="0">
                <a:solidFill>
                  <a:srgbClr val="0000FF"/>
                </a:solidFill>
              </a:rPr>
              <a:t/>
            </a:r>
            <a:br>
              <a:rPr lang="en-US" altLang="ja-JP" sz="1400" b="1" dirty="0" smtClean="0">
                <a:solidFill>
                  <a:srgbClr val="0000FF"/>
                </a:solidFill>
              </a:rPr>
            </a:br>
            <a:r>
              <a:rPr lang="en-US" altLang="ja-JP" sz="1400" b="1" dirty="0" smtClean="0">
                <a:solidFill>
                  <a:srgbClr val="0000FF"/>
                </a:solidFill>
              </a:rPr>
              <a:t>     (</a:t>
            </a:r>
            <a:r>
              <a:rPr lang="ja-JP" altLang="en-US" sz="1400" b="1" dirty="0">
                <a:solidFill>
                  <a:srgbClr val="0000FF"/>
                </a:solidFill>
              </a:rPr>
              <a:t>デフォルトは </a:t>
            </a:r>
            <a:r>
              <a:rPr lang="en-US" altLang="ja-JP" sz="1400" b="1" dirty="0" smtClean="0">
                <a:solidFill>
                  <a:srgbClr val="0000FF"/>
                </a:solidFill>
              </a:rPr>
              <a:t>30GB </a:t>
            </a:r>
            <a:r>
              <a:rPr lang="ja-JP" altLang="en-US" sz="1400" b="1" dirty="0">
                <a:solidFill>
                  <a:srgbClr val="0000FF"/>
                </a:solidFill>
              </a:rPr>
              <a:t>であるが</a:t>
            </a:r>
            <a:r>
              <a:rPr lang="ja-JP" altLang="en-US" sz="1400" b="1" dirty="0" smtClean="0">
                <a:solidFill>
                  <a:srgbClr val="0000FF"/>
                </a:solidFill>
              </a:rPr>
              <a:t>、将来的に不足</a:t>
            </a:r>
            <a:r>
              <a:rPr lang="ja-JP" altLang="en-US" sz="1400" b="1" dirty="0">
                <a:solidFill>
                  <a:srgbClr val="0000FF"/>
                </a:solidFill>
              </a:rPr>
              <a:t>する恐れがある。また、各種ログが溜まってきたときに、ディスク容量が不足するおそれがある。</a:t>
            </a:r>
            <a:r>
              <a:rPr lang="en-US" altLang="ja-JP" sz="1400" b="1" dirty="0">
                <a:solidFill>
                  <a:srgbClr val="0000FF"/>
                </a:solidFill>
              </a:rPr>
              <a:t>)</a:t>
            </a:r>
            <a:endParaRPr lang="en-US" altLang="ja-JP" sz="1400" dirty="0" smtClean="0"/>
          </a:p>
          <a:p>
            <a:r>
              <a:rPr lang="en-US" altLang="ja-JP" sz="1400" dirty="0" smtClean="0"/>
              <a:t>11. </a:t>
            </a:r>
            <a:r>
              <a:rPr lang="ja-JP" altLang="en-US" sz="1400" dirty="0"/>
              <a:t>「ステップ </a:t>
            </a:r>
            <a:r>
              <a:rPr lang="en-US" altLang="ja-JP" sz="1400" dirty="0"/>
              <a:t>5: </a:t>
            </a:r>
            <a:r>
              <a:rPr lang="ja-JP" altLang="en-US" sz="1400" dirty="0"/>
              <a:t>タグの追加」はデフォルトのままでよい</a:t>
            </a:r>
            <a:r>
              <a:rPr lang="ja-JP" altLang="en-US" sz="1400" dirty="0" smtClean="0"/>
              <a:t>。 </a:t>
            </a:r>
            <a:r>
              <a:rPr lang="en-US" altLang="ja-JP" sz="1400" dirty="0" smtClean="0"/>
              <a:t>(</a:t>
            </a:r>
            <a:r>
              <a:rPr lang="ja-JP" altLang="en-US" sz="1400" dirty="0" smtClean="0"/>
              <a:t>タグを付けてもよい。</a:t>
            </a:r>
            <a:r>
              <a:rPr lang="en-US" altLang="ja-JP" sz="1400" dirty="0" smtClean="0"/>
              <a:t>)</a:t>
            </a:r>
          </a:p>
          <a:p>
            <a:r>
              <a:rPr lang="en-US" altLang="ja-JP" sz="1400" dirty="0" smtClean="0"/>
              <a:t>12. </a:t>
            </a:r>
            <a:r>
              <a:rPr lang="ja-JP" altLang="en-US" sz="1400" b="1" dirty="0" smtClean="0">
                <a:solidFill>
                  <a:srgbClr val="FF0000"/>
                </a:solidFill>
              </a:rPr>
              <a:t>これが肝心。</a:t>
            </a:r>
            <a:r>
              <a:rPr lang="ja-JP" altLang="en-US" sz="1400" dirty="0" smtClean="0"/>
              <a:t>「</a:t>
            </a:r>
            <a:r>
              <a:rPr lang="ja-JP" altLang="en-US" sz="1400" dirty="0"/>
              <a:t>ステップ </a:t>
            </a:r>
            <a:r>
              <a:rPr lang="en-US" altLang="ja-JP" sz="1400" dirty="0"/>
              <a:t>6: </a:t>
            </a:r>
            <a:r>
              <a:rPr lang="ja-JP" altLang="en-US" sz="1400" dirty="0"/>
              <a:t>セキュリティグループの設定」で、新しいセキュリティグループを作成する</a:t>
            </a:r>
            <a:r>
              <a:rPr lang="ja-JP" altLang="en-US" sz="1400" dirty="0" smtClean="0"/>
              <a:t>。ルール</a:t>
            </a:r>
            <a:r>
              <a:rPr lang="ja-JP" altLang="en-US" sz="1400" dirty="0"/>
              <a:t>は、以下のようにする。</a:t>
            </a:r>
          </a:p>
          <a:p>
            <a:r>
              <a:rPr lang="ja-JP" altLang="en-US" sz="1400" dirty="0"/>
              <a:t>・ </a:t>
            </a:r>
            <a:r>
              <a:rPr lang="en-US" altLang="ja-JP" sz="1400" b="1" dirty="0" smtClean="0">
                <a:solidFill>
                  <a:srgbClr val="0000FF"/>
                </a:solidFill>
              </a:rPr>
              <a:t>RDP </a:t>
            </a:r>
            <a:r>
              <a:rPr lang="en-US" altLang="ja-JP" sz="1400" b="1" dirty="0">
                <a:solidFill>
                  <a:srgbClr val="0000FF"/>
                </a:solidFill>
              </a:rPr>
              <a:t>(</a:t>
            </a:r>
            <a:r>
              <a:rPr lang="ja-JP" altLang="en-US" sz="1400" b="1" dirty="0">
                <a:solidFill>
                  <a:srgbClr val="0000FF"/>
                </a:solidFill>
              </a:rPr>
              <a:t>デフォルト</a:t>
            </a:r>
            <a:r>
              <a:rPr lang="en-US" altLang="ja-JP" sz="1400" b="1" dirty="0">
                <a:solidFill>
                  <a:srgbClr val="0000FF"/>
                </a:solidFill>
              </a:rPr>
              <a:t>) </a:t>
            </a:r>
            <a:r>
              <a:rPr lang="en-US" altLang="ja-JP" sz="1400" dirty="0"/>
              <a:t>※ </a:t>
            </a:r>
            <a:r>
              <a:rPr lang="ja-JP" altLang="en-US" sz="1400" dirty="0"/>
              <a:t>任意の場所から接続できるように</a:t>
            </a:r>
            <a:r>
              <a:rPr lang="ja-JP" altLang="en-US" sz="1400" dirty="0" smtClean="0"/>
              <a:t>する。</a:t>
            </a:r>
            <a:endParaRPr lang="ja-JP" altLang="en-US" sz="1400" dirty="0"/>
          </a:p>
          <a:p>
            <a:r>
              <a:rPr lang="ja-JP" altLang="en-US" sz="1400" dirty="0"/>
              <a:t>・ </a:t>
            </a:r>
            <a:r>
              <a:rPr lang="en-US" altLang="ja-JP" sz="1400" b="1" dirty="0">
                <a:solidFill>
                  <a:srgbClr val="0000FF"/>
                </a:solidFill>
              </a:rPr>
              <a:t>HTTPS (</a:t>
            </a:r>
            <a:r>
              <a:rPr lang="ja-JP" altLang="en-US" sz="1400" b="1" dirty="0" smtClean="0">
                <a:solidFill>
                  <a:srgbClr val="0000FF"/>
                </a:solidFill>
              </a:rPr>
              <a:t>追加すること</a:t>
            </a:r>
            <a:r>
              <a:rPr lang="en-US" altLang="ja-JP" sz="1400" b="1" dirty="0" smtClean="0">
                <a:solidFill>
                  <a:srgbClr val="0000FF"/>
                </a:solidFill>
              </a:rPr>
              <a:t>) </a:t>
            </a:r>
            <a:r>
              <a:rPr lang="en-US" altLang="ja-JP" sz="1400" dirty="0"/>
              <a:t>※ </a:t>
            </a:r>
            <a:r>
              <a:rPr lang="ja-JP" altLang="en-US" sz="1400" dirty="0"/>
              <a:t>任意の場所から接続できるように</a:t>
            </a:r>
            <a:r>
              <a:rPr lang="ja-JP" altLang="en-US" sz="1400" dirty="0" smtClean="0"/>
              <a:t>する。</a:t>
            </a:r>
            <a:endParaRPr lang="en-US" altLang="ja-JP" sz="1400" dirty="0" smtClean="0"/>
          </a:p>
          <a:p>
            <a:r>
              <a:rPr lang="ja-JP" altLang="en-US" sz="1400" dirty="0"/>
              <a:t>・ </a:t>
            </a:r>
            <a:r>
              <a:rPr lang="en-US" altLang="ja-JP" sz="1400" b="1" dirty="0" smtClean="0">
                <a:solidFill>
                  <a:srgbClr val="0000FF"/>
                </a:solidFill>
              </a:rPr>
              <a:t>MS SQL </a:t>
            </a:r>
            <a:r>
              <a:rPr lang="en-US" altLang="ja-JP" sz="1400" b="1" dirty="0">
                <a:solidFill>
                  <a:srgbClr val="0000FF"/>
                </a:solidFill>
              </a:rPr>
              <a:t>(</a:t>
            </a:r>
            <a:r>
              <a:rPr lang="ja-JP" altLang="en-US" sz="1400" b="1" dirty="0">
                <a:solidFill>
                  <a:srgbClr val="0000FF"/>
                </a:solidFill>
              </a:rPr>
              <a:t>追加すること</a:t>
            </a:r>
            <a:r>
              <a:rPr lang="en-US" altLang="ja-JP" sz="1400" b="1" dirty="0">
                <a:solidFill>
                  <a:srgbClr val="0000FF"/>
                </a:solidFill>
              </a:rPr>
              <a:t>) </a:t>
            </a:r>
            <a:r>
              <a:rPr lang="en-US" altLang="ja-JP" sz="1400" dirty="0"/>
              <a:t>※ </a:t>
            </a:r>
            <a:r>
              <a:rPr lang="ja-JP" altLang="en-US" sz="1400" dirty="0"/>
              <a:t>任意の場所から接続できるように</a:t>
            </a:r>
            <a:r>
              <a:rPr lang="ja-JP" altLang="en-US" sz="1400" dirty="0" smtClean="0"/>
              <a:t>する。構築中は手元の </a:t>
            </a:r>
            <a:r>
              <a:rPr lang="en-US" altLang="ja-JP" sz="1400" dirty="0" smtClean="0"/>
              <a:t>Windows </a:t>
            </a:r>
            <a:r>
              <a:rPr lang="ja-JP" altLang="en-US" sz="1400" dirty="0" smtClean="0"/>
              <a:t>マシンから接続して管理するため、一時的に許可したほうがよい。後で制限するとよい。</a:t>
            </a:r>
            <a:endParaRPr lang="en-US" altLang="ja-JP" sz="1400" dirty="0" smtClean="0"/>
          </a:p>
          <a:p>
            <a:r>
              <a:rPr lang="ja-JP" altLang="en-US" sz="1400" dirty="0"/>
              <a:t>・ </a:t>
            </a:r>
            <a:r>
              <a:rPr lang="ja-JP" altLang="en-US" sz="1400" b="1" dirty="0">
                <a:solidFill>
                  <a:srgbClr val="0000FF"/>
                </a:solidFill>
              </a:rPr>
              <a:t>カスタム </a:t>
            </a:r>
            <a:r>
              <a:rPr lang="en-US" altLang="ja-JP" sz="1400" b="1" dirty="0">
                <a:solidFill>
                  <a:srgbClr val="0000FF"/>
                </a:solidFill>
              </a:rPr>
              <a:t>TCP – </a:t>
            </a:r>
            <a:r>
              <a:rPr lang="ja-JP" altLang="en-US" sz="1400" b="1" dirty="0">
                <a:solidFill>
                  <a:srgbClr val="0000FF"/>
                </a:solidFill>
              </a:rPr>
              <a:t>ポート </a:t>
            </a:r>
            <a:r>
              <a:rPr lang="en-US" altLang="ja-JP" sz="1400" b="1" dirty="0" smtClean="0">
                <a:solidFill>
                  <a:srgbClr val="0000FF"/>
                </a:solidFill>
              </a:rPr>
              <a:t>88 </a:t>
            </a:r>
            <a:r>
              <a:rPr lang="en-US" altLang="ja-JP" sz="1400" b="1" dirty="0">
                <a:solidFill>
                  <a:srgbClr val="0000FF"/>
                </a:solidFill>
              </a:rPr>
              <a:t>(</a:t>
            </a:r>
            <a:r>
              <a:rPr lang="ja-JP" altLang="en-US" sz="1400" b="1" dirty="0">
                <a:solidFill>
                  <a:srgbClr val="0000FF"/>
                </a:solidFill>
              </a:rPr>
              <a:t>追加すること</a:t>
            </a:r>
            <a:r>
              <a:rPr lang="en-US" altLang="ja-JP" sz="1400" b="1" dirty="0">
                <a:solidFill>
                  <a:srgbClr val="0000FF"/>
                </a:solidFill>
              </a:rPr>
              <a:t>) </a:t>
            </a:r>
            <a:r>
              <a:rPr lang="en-US" altLang="ja-JP" sz="1400" dirty="0"/>
              <a:t>※ </a:t>
            </a:r>
            <a:r>
              <a:rPr lang="ja-JP" altLang="en-US" sz="1400" dirty="0" smtClean="0"/>
              <a:t>中継ゲートウェイからコントローラへの通信用である。</a:t>
            </a:r>
            <a:r>
              <a:rPr lang="ja-JP" altLang="en-US" sz="1400" dirty="0"/>
              <a:t>ひとまず、任意の場所から接続できるようにする。</a:t>
            </a:r>
            <a:endParaRPr lang="en-US" altLang="ja-JP" sz="1400" dirty="0" smtClean="0"/>
          </a:p>
          <a:p>
            <a:r>
              <a:rPr lang="ja-JP" altLang="en-US" sz="1400" dirty="0" smtClean="0"/>
              <a:t>・ </a:t>
            </a:r>
            <a:r>
              <a:rPr lang="ja-JP" altLang="en-US" sz="1400" b="1" dirty="0" smtClean="0">
                <a:solidFill>
                  <a:srgbClr val="0000FF"/>
                </a:solidFill>
              </a:rPr>
              <a:t>カスタム </a:t>
            </a:r>
            <a:r>
              <a:rPr lang="en-US" altLang="ja-JP" sz="1400" b="1" dirty="0" smtClean="0">
                <a:solidFill>
                  <a:srgbClr val="0000FF"/>
                </a:solidFill>
              </a:rPr>
              <a:t>TCP – </a:t>
            </a:r>
            <a:r>
              <a:rPr lang="ja-JP" altLang="en-US" sz="1400" b="1" dirty="0" smtClean="0">
                <a:solidFill>
                  <a:srgbClr val="0000FF"/>
                </a:solidFill>
              </a:rPr>
              <a:t>ポート </a:t>
            </a:r>
            <a:r>
              <a:rPr lang="en-US" altLang="ja-JP" sz="1400" b="1" dirty="0" smtClean="0">
                <a:solidFill>
                  <a:srgbClr val="0000FF"/>
                </a:solidFill>
              </a:rPr>
              <a:t>8443 </a:t>
            </a:r>
            <a:r>
              <a:rPr lang="en-US" altLang="ja-JP" sz="1400" b="1" dirty="0">
                <a:solidFill>
                  <a:srgbClr val="0000FF"/>
                </a:solidFill>
              </a:rPr>
              <a:t>(</a:t>
            </a:r>
            <a:r>
              <a:rPr lang="ja-JP" altLang="en-US" sz="1400" b="1" dirty="0">
                <a:solidFill>
                  <a:srgbClr val="0000FF"/>
                </a:solidFill>
              </a:rPr>
              <a:t>追加すること</a:t>
            </a:r>
            <a:r>
              <a:rPr lang="en-US" altLang="ja-JP" sz="1400" b="1" dirty="0">
                <a:solidFill>
                  <a:srgbClr val="0000FF"/>
                </a:solidFill>
              </a:rPr>
              <a:t>) </a:t>
            </a:r>
            <a:r>
              <a:rPr lang="en-US" altLang="ja-JP" sz="1400" dirty="0"/>
              <a:t>※ </a:t>
            </a:r>
            <a:r>
              <a:rPr lang="ja-JP" altLang="en-US" sz="1400" dirty="0" smtClean="0"/>
              <a:t>コントローラ管理画面へのアクセス用である。ひとまず、任意</a:t>
            </a:r>
            <a:r>
              <a:rPr lang="ja-JP" altLang="en-US" sz="1400" dirty="0"/>
              <a:t>の場所から接続</a:t>
            </a:r>
            <a:r>
              <a:rPr lang="ja-JP" altLang="en-US" sz="1400" dirty="0" smtClean="0"/>
              <a:t>できるようにする。</a:t>
            </a:r>
            <a:endParaRPr lang="ja-JP" altLang="en-US" sz="1400" dirty="0"/>
          </a:p>
          <a:p>
            <a:r>
              <a:rPr lang="ja-JP" altLang="en-US" sz="1400" dirty="0"/>
              <a:t>・ </a:t>
            </a:r>
            <a:r>
              <a:rPr lang="ja-JP" altLang="en-US" sz="1400" b="1" dirty="0">
                <a:solidFill>
                  <a:srgbClr val="0000FF"/>
                </a:solidFill>
              </a:rPr>
              <a:t>すべての </a:t>
            </a:r>
            <a:r>
              <a:rPr lang="en-US" altLang="ja-JP" sz="1400" b="1" dirty="0">
                <a:solidFill>
                  <a:srgbClr val="0000FF"/>
                </a:solidFill>
              </a:rPr>
              <a:t>ICMP - IPv4 (</a:t>
            </a:r>
            <a:r>
              <a:rPr lang="ja-JP" altLang="en-US" sz="1400" b="1" dirty="0" smtClean="0">
                <a:solidFill>
                  <a:srgbClr val="0000FF"/>
                </a:solidFill>
              </a:rPr>
              <a:t>追加すること</a:t>
            </a:r>
            <a:r>
              <a:rPr lang="en-US" altLang="ja-JP" sz="1400" b="1" dirty="0" smtClean="0">
                <a:solidFill>
                  <a:srgbClr val="0000FF"/>
                </a:solidFill>
              </a:rPr>
              <a:t>) </a:t>
            </a:r>
            <a:r>
              <a:rPr lang="en-US" altLang="ja-JP" sz="1400" dirty="0"/>
              <a:t>※ </a:t>
            </a:r>
            <a:r>
              <a:rPr lang="ja-JP" altLang="en-US" sz="1400" dirty="0"/>
              <a:t>任意の場所</a:t>
            </a:r>
            <a:r>
              <a:rPr lang="ja-JP" altLang="en-US" sz="1400" dirty="0" smtClean="0"/>
              <a:t>から</a:t>
            </a:r>
            <a:r>
              <a:rPr lang="ja-JP" altLang="en-US" sz="1400" dirty="0"/>
              <a:t> </a:t>
            </a:r>
            <a:r>
              <a:rPr lang="en-US" altLang="ja-JP" sz="1400" dirty="0" smtClean="0"/>
              <a:t>ping </a:t>
            </a:r>
            <a:r>
              <a:rPr lang="ja-JP" altLang="en-US" sz="1400" dirty="0" smtClean="0"/>
              <a:t>が打てるようにする。</a:t>
            </a:r>
          </a:p>
        </p:txBody>
      </p:sp>
      <p:sp>
        <p:nvSpPr>
          <p:cNvPr id="7" name="正方形/長方形 6"/>
          <p:cNvSpPr/>
          <p:nvPr/>
        </p:nvSpPr>
        <p:spPr>
          <a:xfrm>
            <a:off x="617949" y="5197740"/>
            <a:ext cx="10961823" cy="128188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610068" y="6490513"/>
            <a:ext cx="737885" cy="25712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613544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31</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61796" y="867799"/>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13. </a:t>
            </a:r>
            <a:r>
              <a:rPr lang="ja-JP" altLang="en-US" dirty="0"/>
              <a:t>「ステップ </a:t>
            </a:r>
            <a:r>
              <a:rPr lang="en-US" altLang="ja-JP" dirty="0"/>
              <a:t>7: </a:t>
            </a:r>
            <a:r>
              <a:rPr lang="ja-JP" altLang="en-US" dirty="0"/>
              <a:t>インスタンス作成の</a:t>
            </a:r>
            <a:r>
              <a:rPr lang="ja-JP" altLang="en-US" dirty="0" smtClean="0"/>
              <a:t>確認」 で、いよいよ、「</a:t>
            </a:r>
            <a:r>
              <a:rPr lang="ja-JP" altLang="en-US" dirty="0"/>
              <a:t>起動」をクリックする。先ほど作成したキーペアを選択して起動する。</a:t>
            </a:r>
            <a:endParaRPr lang="ja-JP" altLang="en-US" dirty="0" smtClean="0"/>
          </a:p>
        </p:txBody>
      </p:sp>
      <p:pic>
        <p:nvPicPr>
          <p:cNvPr id="6" name="図 5"/>
          <p:cNvPicPr>
            <a:picLocks noChangeAspect="1"/>
          </p:cNvPicPr>
          <p:nvPr/>
        </p:nvPicPr>
        <p:blipFill>
          <a:blip r:embed="rId2"/>
          <a:stretch>
            <a:fillRect/>
          </a:stretch>
        </p:blipFill>
        <p:spPr>
          <a:xfrm>
            <a:off x="669438" y="1431636"/>
            <a:ext cx="6401395" cy="3723621"/>
          </a:xfrm>
          <a:prstGeom prst="rect">
            <a:avLst/>
          </a:prstGeom>
        </p:spPr>
      </p:pic>
      <p:sp>
        <p:nvSpPr>
          <p:cNvPr id="7" name="正方形/長方形 6"/>
          <p:cNvSpPr/>
          <p:nvPr/>
        </p:nvSpPr>
        <p:spPr>
          <a:xfrm>
            <a:off x="6676696" y="4858342"/>
            <a:ext cx="465083" cy="2969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図 7"/>
          <p:cNvPicPr>
            <a:picLocks noChangeAspect="1"/>
          </p:cNvPicPr>
          <p:nvPr/>
        </p:nvPicPr>
        <p:blipFill>
          <a:blip r:embed="rId3"/>
          <a:stretch>
            <a:fillRect/>
          </a:stretch>
        </p:blipFill>
        <p:spPr>
          <a:xfrm>
            <a:off x="7639378" y="2596967"/>
            <a:ext cx="3822153" cy="2535750"/>
          </a:xfrm>
          <a:prstGeom prst="rect">
            <a:avLst/>
          </a:prstGeom>
        </p:spPr>
      </p:pic>
      <p:sp>
        <p:nvSpPr>
          <p:cNvPr id="9" name="正方形/長方形 8"/>
          <p:cNvSpPr/>
          <p:nvPr/>
        </p:nvSpPr>
        <p:spPr>
          <a:xfrm>
            <a:off x="7882758" y="3950667"/>
            <a:ext cx="3326524" cy="68317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10365826" y="4707412"/>
            <a:ext cx="867103" cy="28903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457200" y="5228831"/>
            <a:ext cx="11335124" cy="646331"/>
          </a:xfrm>
          <a:prstGeom prst="rect">
            <a:avLst/>
          </a:prstGeom>
          <a:solidFill>
            <a:srgbClr val="FFFFCC"/>
          </a:solidFill>
          <a:ln w="19050">
            <a:solidFill>
              <a:schemeClr val="tx1"/>
            </a:solidFill>
          </a:ln>
        </p:spPr>
        <p:txBody>
          <a:bodyPr wrap="square" rtlCol="0">
            <a:spAutoFit/>
          </a:bodyPr>
          <a:lstStyle/>
          <a:p>
            <a:r>
              <a:rPr kumimoji="1" lang="en-US" altLang="ja-JP" dirty="0" smtClean="0"/>
              <a:t>14. AWS </a:t>
            </a:r>
            <a:r>
              <a:rPr kumimoji="1" lang="ja-JP" altLang="en-US" dirty="0" smtClean="0"/>
              <a:t>コンソールの「</a:t>
            </a:r>
            <a:r>
              <a:rPr lang="en-US" altLang="ja-JP" dirty="0" smtClean="0"/>
              <a:t>EC2</a:t>
            </a:r>
            <a:r>
              <a:rPr lang="ja-JP" altLang="en-US" dirty="0" smtClean="0"/>
              <a:t>」の「インスタンス」で、</a:t>
            </a:r>
            <a:r>
              <a:rPr lang="en-US" altLang="ja-JP" dirty="0" smtClean="0"/>
              <a:t>13 </a:t>
            </a:r>
            <a:r>
              <a:rPr lang="ja-JP" altLang="en-US" dirty="0" smtClean="0"/>
              <a:t>で起動したインスタンスが</a:t>
            </a:r>
            <a:r>
              <a:rPr lang="ja-JP" altLang="en-US" b="1" dirty="0" smtClean="0">
                <a:solidFill>
                  <a:schemeClr val="accent6">
                    <a:lumMod val="75000"/>
                  </a:schemeClr>
                </a:solidFill>
              </a:rPr>
              <a:t>「実行中」</a:t>
            </a:r>
            <a:r>
              <a:rPr lang="ja-JP" altLang="en-US" dirty="0" smtClean="0"/>
              <a:t>になるまで待つ。</a:t>
            </a:r>
            <a:r>
              <a:rPr lang="en-US" altLang="ja-JP" dirty="0" smtClean="0"/>
              <a:t>(</a:t>
            </a:r>
            <a:r>
              <a:rPr lang="ja-JP" altLang="en-US" dirty="0" smtClean="0"/>
              <a:t>時々画面更新する</a:t>
            </a:r>
            <a:r>
              <a:rPr lang="en-US" altLang="ja-JP" dirty="0" smtClean="0"/>
              <a:t>)</a:t>
            </a:r>
          </a:p>
          <a:p>
            <a:r>
              <a:rPr lang="ja-JP" altLang="en-US" dirty="0" smtClean="0"/>
              <a:t>数分間で完了するはずである。</a:t>
            </a:r>
          </a:p>
        </p:txBody>
      </p:sp>
      <p:pic>
        <p:nvPicPr>
          <p:cNvPr id="12" name="図 11"/>
          <p:cNvPicPr>
            <a:picLocks noChangeAspect="1"/>
          </p:cNvPicPr>
          <p:nvPr/>
        </p:nvPicPr>
        <p:blipFill>
          <a:blip r:embed="rId4"/>
          <a:stretch>
            <a:fillRect/>
          </a:stretch>
        </p:blipFill>
        <p:spPr>
          <a:xfrm>
            <a:off x="1403951" y="5964478"/>
            <a:ext cx="9667875" cy="762000"/>
          </a:xfrm>
          <a:prstGeom prst="rect">
            <a:avLst/>
          </a:prstGeom>
        </p:spPr>
      </p:pic>
      <p:sp>
        <p:nvSpPr>
          <p:cNvPr id="13" name="正方形/長方形 12"/>
          <p:cNvSpPr/>
          <p:nvPr/>
        </p:nvSpPr>
        <p:spPr>
          <a:xfrm>
            <a:off x="5044965" y="6390454"/>
            <a:ext cx="1647497" cy="2969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77548120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32</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816645"/>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15. </a:t>
            </a:r>
            <a:r>
              <a:rPr lang="ja-JP" altLang="en-US" dirty="0"/>
              <a:t>「サービス </a:t>
            </a:r>
            <a:r>
              <a:rPr lang="en-US" altLang="ja-JP" dirty="0"/>
              <a:t>-&gt; EC2 -&gt; </a:t>
            </a:r>
            <a:r>
              <a:rPr lang="ja-JP" altLang="en-US" dirty="0"/>
              <a:t>ネットワーク </a:t>
            </a:r>
            <a:r>
              <a:rPr lang="en-US" altLang="ja-JP" dirty="0"/>
              <a:t>&amp; </a:t>
            </a:r>
            <a:r>
              <a:rPr lang="ja-JP" altLang="en-US" dirty="0"/>
              <a:t>セキュリティ </a:t>
            </a:r>
            <a:r>
              <a:rPr lang="en-US" altLang="ja-JP" dirty="0"/>
              <a:t>-&gt; Elastic </a:t>
            </a:r>
            <a:r>
              <a:rPr lang="en-US" altLang="ja-JP" dirty="0" smtClean="0"/>
              <a:t>IP</a:t>
            </a:r>
            <a:r>
              <a:rPr lang="ja-JP" altLang="en-US" dirty="0"/>
              <a:t>」で</a:t>
            </a:r>
            <a:r>
              <a:rPr lang="ja-JP" altLang="en-US" dirty="0" smtClean="0"/>
              <a:t>、静的パブリック </a:t>
            </a:r>
            <a:r>
              <a:rPr lang="en-US" altLang="ja-JP" dirty="0"/>
              <a:t>IPv4 </a:t>
            </a:r>
            <a:r>
              <a:rPr lang="ja-JP" altLang="en-US" dirty="0"/>
              <a:t>アドレスを </a:t>
            </a:r>
            <a:r>
              <a:rPr lang="en-US" altLang="ja-JP" dirty="0"/>
              <a:t>1 </a:t>
            </a:r>
            <a:r>
              <a:rPr lang="ja-JP" altLang="en-US" dirty="0"/>
              <a:t>つ割当てを受ける</a:t>
            </a:r>
            <a:r>
              <a:rPr lang="ja-JP" altLang="en-US" dirty="0" smtClean="0"/>
              <a:t>。</a:t>
            </a:r>
            <a:endParaRPr lang="en-US" altLang="ja-JP" dirty="0" smtClean="0"/>
          </a:p>
          <a:p>
            <a:r>
              <a:rPr lang="en-US" altLang="ja-JP" dirty="0" smtClean="0"/>
              <a:t>IP </a:t>
            </a:r>
            <a:r>
              <a:rPr lang="ja-JP" altLang="en-US" dirty="0" smtClean="0"/>
              <a:t>アドレスの割当ては、即時に完了する。</a:t>
            </a:r>
          </a:p>
        </p:txBody>
      </p:sp>
      <p:pic>
        <p:nvPicPr>
          <p:cNvPr id="6" name="図 5"/>
          <p:cNvPicPr>
            <a:picLocks noChangeAspect="1"/>
          </p:cNvPicPr>
          <p:nvPr/>
        </p:nvPicPr>
        <p:blipFill>
          <a:blip r:embed="rId2"/>
          <a:stretch>
            <a:fillRect/>
          </a:stretch>
        </p:blipFill>
        <p:spPr>
          <a:xfrm>
            <a:off x="744265" y="1510081"/>
            <a:ext cx="3331122" cy="2723311"/>
          </a:xfrm>
          <a:prstGeom prst="rect">
            <a:avLst/>
          </a:prstGeom>
        </p:spPr>
      </p:pic>
      <p:sp>
        <p:nvSpPr>
          <p:cNvPr id="7" name="正方形/長方形 6"/>
          <p:cNvSpPr/>
          <p:nvPr/>
        </p:nvSpPr>
        <p:spPr>
          <a:xfrm>
            <a:off x="851337" y="2862468"/>
            <a:ext cx="1647497" cy="2969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3499945" y="4039462"/>
            <a:ext cx="756744"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332741" y="4413923"/>
            <a:ext cx="11444412" cy="923330"/>
          </a:xfrm>
          <a:prstGeom prst="rect">
            <a:avLst/>
          </a:prstGeom>
          <a:solidFill>
            <a:srgbClr val="FFFFCC"/>
          </a:solidFill>
          <a:ln w="19050">
            <a:solidFill>
              <a:schemeClr val="tx1"/>
            </a:solidFill>
          </a:ln>
        </p:spPr>
        <p:txBody>
          <a:bodyPr wrap="square" rtlCol="0">
            <a:spAutoFit/>
          </a:bodyPr>
          <a:lstStyle/>
          <a:p>
            <a:r>
              <a:rPr kumimoji="1" lang="en-US" altLang="ja-JP" dirty="0" smtClean="0"/>
              <a:t>16. 15 </a:t>
            </a:r>
            <a:r>
              <a:rPr kumimoji="1" lang="ja-JP" altLang="en-US" dirty="0" smtClean="0"/>
              <a:t>で割当てられた静的パブリック </a:t>
            </a:r>
            <a:r>
              <a:rPr kumimoji="1" lang="en-US" altLang="ja-JP" dirty="0" smtClean="0"/>
              <a:t>IPv4 </a:t>
            </a:r>
            <a:r>
              <a:rPr kumimoji="1" lang="ja-JP" altLang="en-US" dirty="0" smtClean="0"/>
              <a:t>アドレスに</a:t>
            </a:r>
            <a:r>
              <a:rPr lang="ja-JP" altLang="en-US" dirty="0"/>
              <a:t>対して、「アクション」から「</a:t>
            </a:r>
            <a:r>
              <a:rPr lang="en-US" altLang="ja-JP" dirty="0"/>
              <a:t>Elastic IP </a:t>
            </a:r>
            <a:r>
              <a:rPr lang="ja-JP" altLang="en-US" dirty="0"/>
              <a:t>アドレスの関連付け」を</a:t>
            </a:r>
            <a:r>
              <a:rPr lang="ja-JP" altLang="en-US" dirty="0" smtClean="0"/>
              <a:t>クリックし、</a:t>
            </a:r>
            <a:r>
              <a:rPr lang="en-US" altLang="ja-JP" dirty="0" smtClean="0"/>
              <a:t>13 </a:t>
            </a:r>
            <a:r>
              <a:rPr lang="ja-JP" altLang="en-US" dirty="0" smtClean="0"/>
              <a:t>で作成した</a:t>
            </a:r>
            <a:r>
              <a:rPr lang="en-US" altLang="ja-JP" dirty="0"/>
              <a:t>EC2 </a:t>
            </a:r>
            <a:r>
              <a:rPr lang="ja-JP" altLang="en-US" dirty="0"/>
              <a:t>インスタンスに関連付ける</a:t>
            </a:r>
            <a:r>
              <a:rPr lang="ja-JP" altLang="en-US" dirty="0" smtClean="0"/>
              <a:t>。数秒後には工事が完了し、この </a:t>
            </a:r>
            <a:r>
              <a:rPr lang="en-US" altLang="ja-JP" dirty="0" smtClean="0"/>
              <a:t>IPv4 </a:t>
            </a:r>
            <a:r>
              <a:rPr lang="ja-JP" altLang="en-US" dirty="0" smtClean="0"/>
              <a:t>アドレス宛の通信が </a:t>
            </a:r>
            <a:r>
              <a:rPr lang="en-US" altLang="ja-JP" dirty="0" smtClean="0"/>
              <a:t>EC2 </a:t>
            </a:r>
            <a:r>
              <a:rPr lang="ja-JP" altLang="en-US" dirty="0" smtClean="0"/>
              <a:t>インスタンスにルーチングされるようになる。</a:t>
            </a:r>
            <a:endParaRPr lang="en-US" altLang="ja-JP" dirty="0" smtClean="0"/>
          </a:p>
        </p:txBody>
      </p:sp>
      <p:pic>
        <p:nvPicPr>
          <p:cNvPr id="12" name="図 11"/>
          <p:cNvPicPr>
            <a:picLocks noChangeAspect="1"/>
          </p:cNvPicPr>
          <p:nvPr/>
        </p:nvPicPr>
        <p:blipFill>
          <a:blip r:embed="rId3"/>
          <a:stretch>
            <a:fillRect/>
          </a:stretch>
        </p:blipFill>
        <p:spPr>
          <a:xfrm>
            <a:off x="1217885" y="5487932"/>
            <a:ext cx="3267405" cy="1317502"/>
          </a:xfrm>
          <a:prstGeom prst="rect">
            <a:avLst/>
          </a:prstGeom>
        </p:spPr>
      </p:pic>
      <p:sp>
        <p:nvSpPr>
          <p:cNvPr id="13" name="正方形/長方形 12"/>
          <p:cNvSpPr/>
          <p:nvPr/>
        </p:nvSpPr>
        <p:spPr>
          <a:xfrm>
            <a:off x="3886200" y="6601358"/>
            <a:ext cx="756744"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72956267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図 14"/>
          <p:cNvPicPr>
            <a:picLocks noChangeAspect="1"/>
          </p:cNvPicPr>
          <p:nvPr/>
        </p:nvPicPr>
        <p:blipFill>
          <a:blip r:embed="rId2"/>
          <a:stretch>
            <a:fillRect/>
          </a:stretch>
        </p:blipFill>
        <p:spPr>
          <a:xfrm>
            <a:off x="6120795" y="4436088"/>
            <a:ext cx="5225120" cy="2165886"/>
          </a:xfrm>
          <a:prstGeom prst="rect">
            <a:avLst/>
          </a:prstGeom>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33</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646331"/>
          </a:xfrm>
          <a:prstGeom prst="rect">
            <a:avLst/>
          </a:prstGeom>
          <a:solidFill>
            <a:srgbClr val="FFFFCC"/>
          </a:solidFill>
          <a:ln w="19050">
            <a:solidFill>
              <a:schemeClr val="tx1"/>
            </a:solidFill>
          </a:ln>
        </p:spPr>
        <p:txBody>
          <a:bodyPr wrap="square" rtlCol="0">
            <a:spAutoFit/>
          </a:bodyPr>
          <a:lstStyle/>
          <a:p>
            <a:r>
              <a:rPr lang="en-US" altLang="ja-JP" dirty="0" smtClean="0"/>
              <a:t>17. </a:t>
            </a:r>
            <a:r>
              <a:rPr lang="en-US" altLang="ja-JP" dirty="0"/>
              <a:t>AWS </a:t>
            </a:r>
            <a:r>
              <a:rPr lang="ja-JP" altLang="en-US" dirty="0"/>
              <a:t>コンソールの「</a:t>
            </a:r>
            <a:r>
              <a:rPr lang="en-US" altLang="ja-JP" dirty="0"/>
              <a:t>EC2</a:t>
            </a:r>
            <a:r>
              <a:rPr lang="ja-JP" altLang="en-US" dirty="0"/>
              <a:t>」の「インスタンス」で</a:t>
            </a:r>
            <a:r>
              <a:rPr lang="ja-JP" altLang="en-US" dirty="0" smtClean="0"/>
              <a:t>、本サーバーを選択し、右クリックして 「セキュリティ」→「</a:t>
            </a:r>
            <a:r>
              <a:rPr lang="en-US" altLang="ja-JP" dirty="0" smtClean="0"/>
              <a:t>Windows </a:t>
            </a:r>
            <a:r>
              <a:rPr lang="ja-JP" altLang="en-US" dirty="0" smtClean="0"/>
              <a:t>パスワードを取得」をクリックする。「</a:t>
            </a:r>
            <a:r>
              <a:rPr lang="en-US" altLang="ja-JP" dirty="0" smtClean="0"/>
              <a:t>Windows </a:t>
            </a:r>
            <a:r>
              <a:rPr lang="ja-JP" altLang="en-US" dirty="0" smtClean="0"/>
              <a:t>パスワードを取得」という画面が表示されるので、</a:t>
            </a:r>
            <a:r>
              <a:rPr lang="en-US" altLang="ja-JP" dirty="0" smtClean="0"/>
              <a:t>4. </a:t>
            </a:r>
            <a:r>
              <a:rPr lang="ja-JP" altLang="en-US" dirty="0" smtClean="0"/>
              <a:t>で作成した </a:t>
            </a:r>
            <a:r>
              <a:rPr lang="en-US" altLang="ja-JP" dirty="0" err="1" smtClean="0"/>
              <a:t>pem</a:t>
            </a:r>
            <a:r>
              <a:rPr lang="en-US" altLang="ja-JP" dirty="0" smtClean="0"/>
              <a:t> </a:t>
            </a:r>
            <a:r>
              <a:rPr lang="ja-JP" altLang="en-US" dirty="0" smtClean="0"/>
              <a:t>ファイルを指定する。</a:t>
            </a:r>
            <a:endParaRPr lang="en-US" altLang="ja-JP" dirty="0" smtClean="0"/>
          </a:p>
        </p:txBody>
      </p:sp>
      <p:pic>
        <p:nvPicPr>
          <p:cNvPr id="2" name="図 1"/>
          <p:cNvPicPr>
            <a:picLocks noChangeAspect="1"/>
          </p:cNvPicPr>
          <p:nvPr/>
        </p:nvPicPr>
        <p:blipFill>
          <a:blip r:embed="rId3"/>
          <a:stretch>
            <a:fillRect/>
          </a:stretch>
        </p:blipFill>
        <p:spPr>
          <a:xfrm>
            <a:off x="667407" y="1724709"/>
            <a:ext cx="6939455" cy="3358201"/>
          </a:xfrm>
          <a:prstGeom prst="rect">
            <a:avLst/>
          </a:prstGeom>
        </p:spPr>
      </p:pic>
      <p:sp>
        <p:nvSpPr>
          <p:cNvPr id="12" name="正方形/長方形 11"/>
          <p:cNvSpPr/>
          <p:nvPr/>
        </p:nvSpPr>
        <p:spPr>
          <a:xfrm>
            <a:off x="1899743" y="2589034"/>
            <a:ext cx="5762297"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p:cNvSpPr/>
          <p:nvPr/>
        </p:nvSpPr>
        <p:spPr>
          <a:xfrm>
            <a:off x="4406460" y="4543958"/>
            <a:ext cx="1805153"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p:cNvSpPr/>
          <p:nvPr/>
        </p:nvSpPr>
        <p:spPr>
          <a:xfrm>
            <a:off x="6211613" y="4717445"/>
            <a:ext cx="1316421"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p:cNvSpPr/>
          <p:nvPr/>
        </p:nvSpPr>
        <p:spPr>
          <a:xfrm>
            <a:off x="6211613" y="5667703"/>
            <a:ext cx="2096815" cy="44931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テキスト ボックス 16"/>
          <p:cNvSpPr txBox="1"/>
          <p:nvPr/>
        </p:nvSpPr>
        <p:spPr>
          <a:xfrm>
            <a:off x="701010" y="5208571"/>
            <a:ext cx="5374376" cy="923330"/>
          </a:xfrm>
          <a:prstGeom prst="rect">
            <a:avLst/>
          </a:prstGeom>
          <a:solidFill>
            <a:srgbClr val="FFFFCC"/>
          </a:solidFill>
          <a:ln w="19050">
            <a:solidFill>
              <a:schemeClr val="tx1"/>
            </a:solidFill>
          </a:ln>
        </p:spPr>
        <p:txBody>
          <a:bodyPr wrap="square" rtlCol="0">
            <a:spAutoFit/>
          </a:bodyPr>
          <a:lstStyle/>
          <a:p>
            <a:r>
              <a:rPr lang="en-US" altLang="ja-JP" dirty="0" smtClean="0"/>
              <a:t>18. </a:t>
            </a:r>
            <a:r>
              <a:rPr lang="ja-JP" altLang="en-US" dirty="0" smtClean="0"/>
              <a:t>ユーザー名</a:t>
            </a:r>
            <a:r>
              <a:rPr lang="en-US" altLang="ja-JP" dirty="0" smtClean="0"/>
              <a:t>: Administrator </a:t>
            </a:r>
            <a:r>
              <a:rPr lang="ja-JP" altLang="en-US" dirty="0" smtClean="0"/>
              <a:t>のパスワードが表示される。このパスワードをコピー </a:t>
            </a:r>
            <a:r>
              <a:rPr lang="en-US" altLang="ja-JP" dirty="0" smtClean="0"/>
              <a:t>&amp; </a:t>
            </a:r>
            <a:r>
              <a:rPr lang="ja-JP" altLang="en-US" dirty="0" smtClean="0"/>
              <a:t>ペーストして、手元にメモとして控えておく。</a:t>
            </a:r>
            <a:endParaRPr lang="en-US" altLang="ja-JP" dirty="0" smtClean="0"/>
          </a:p>
        </p:txBody>
      </p:sp>
    </p:spTree>
    <p:extLst>
      <p:ext uri="{BB962C8B-B14F-4D97-AF65-F5344CB8AC3E}">
        <p14:creationId xmlns:p14="http://schemas.microsoft.com/office/powerpoint/2010/main" val="89592818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34</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646331"/>
          </a:xfrm>
          <a:prstGeom prst="rect">
            <a:avLst/>
          </a:prstGeom>
          <a:solidFill>
            <a:srgbClr val="FFFFCC"/>
          </a:solidFill>
          <a:ln w="19050">
            <a:solidFill>
              <a:schemeClr val="tx1"/>
            </a:solidFill>
          </a:ln>
        </p:spPr>
        <p:txBody>
          <a:bodyPr wrap="square" rtlCol="0">
            <a:spAutoFit/>
          </a:bodyPr>
          <a:lstStyle/>
          <a:p>
            <a:r>
              <a:rPr lang="en-US" altLang="ja-JP" dirty="0" smtClean="0"/>
              <a:t>19</a:t>
            </a:r>
            <a:r>
              <a:rPr kumimoji="1" lang="en-US" altLang="ja-JP" dirty="0" smtClean="0"/>
              <a:t>. </a:t>
            </a:r>
            <a:r>
              <a:rPr kumimoji="1" lang="ja-JP" altLang="en-US" dirty="0" smtClean="0"/>
              <a:t>手元の </a:t>
            </a:r>
            <a:r>
              <a:rPr kumimoji="1" lang="en-US" altLang="ja-JP" dirty="0" smtClean="0"/>
              <a:t>Windows PC </a:t>
            </a:r>
            <a:r>
              <a:rPr kumimoji="1" lang="ja-JP" altLang="en-US" dirty="0" smtClean="0"/>
              <a:t>で、「リモートデスクトップ接続」クライアント </a:t>
            </a:r>
            <a:r>
              <a:rPr kumimoji="1" lang="en-US" altLang="ja-JP" dirty="0" smtClean="0"/>
              <a:t>(</a:t>
            </a:r>
            <a:r>
              <a:rPr kumimoji="1" lang="en-US" altLang="ja-JP" dirty="0" err="1" smtClean="0"/>
              <a:t>mstsc</a:t>
            </a:r>
            <a:r>
              <a:rPr kumimoji="1" lang="en-US" altLang="ja-JP" dirty="0" smtClean="0"/>
              <a:t>) </a:t>
            </a:r>
            <a:r>
              <a:rPr kumimoji="1" lang="ja-JP" altLang="en-US" dirty="0" smtClean="0"/>
              <a:t>を起動し、</a:t>
            </a:r>
            <a:r>
              <a:rPr kumimoji="1" lang="en-US" altLang="ja-JP" dirty="0" smtClean="0"/>
              <a:t>15, 16 </a:t>
            </a:r>
            <a:r>
              <a:rPr kumimoji="1" lang="ja-JP" altLang="en-US" dirty="0" smtClean="0"/>
              <a:t>で割当てられたグローバル </a:t>
            </a:r>
            <a:r>
              <a:rPr kumimoji="1" lang="en-US" altLang="ja-JP" dirty="0" smtClean="0"/>
              <a:t>IP </a:t>
            </a:r>
            <a:r>
              <a:rPr kumimoji="1" lang="ja-JP" altLang="en-US" dirty="0" smtClean="0"/>
              <a:t>アドレス宛に接続を試行する。サーバーの </a:t>
            </a:r>
            <a:r>
              <a:rPr kumimoji="1" lang="en-US" altLang="ja-JP" dirty="0" smtClean="0"/>
              <a:t>Windows </a:t>
            </a:r>
            <a:r>
              <a:rPr kumimoji="1" lang="ja-JP" altLang="en-US" dirty="0" smtClean="0"/>
              <a:t>のデスクトップが表示される。</a:t>
            </a:r>
            <a:r>
              <a:rPr kumimoji="1" lang="en-US" altLang="ja-JP" dirty="0" smtClean="0"/>
              <a:t>※</a:t>
            </a:r>
            <a:r>
              <a:rPr kumimoji="1" lang="ja-JP" altLang="en-US" dirty="0" smtClean="0"/>
              <a:t> インスタンス起動後、数分間待つ必要がある。</a:t>
            </a:r>
            <a:endParaRPr lang="en-US" altLang="ja-JP" dirty="0" smtClean="0"/>
          </a:p>
        </p:txBody>
      </p:sp>
      <p:sp>
        <p:nvSpPr>
          <p:cNvPr id="9" name="テキスト ボックス 8"/>
          <p:cNvSpPr txBox="1"/>
          <p:nvPr/>
        </p:nvSpPr>
        <p:spPr>
          <a:xfrm>
            <a:off x="222382" y="3625429"/>
            <a:ext cx="11444412" cy="646331"/>
          </a:xfrm>
          <a:prstGeom prst="rect">
            <a:avLst/>
          </a:prstGeom>
          <a:solidFill>
            <a:srgbClr val="FFFFCC"/>
          </a:solidFill>
          <a:ln w="19050">
            <a:solidFill>
              <a:schemeClr val="tx1"/>
            </a:solidFill>
          </a:ln>
        </p:spPr>
        <p:txBody>
          <a:bodyPr wrap="square" rtlCol="0">
            <a:spAutoFit/>
          </a:bodyPr>
          <a:lstStyle/>
          <a:p>
            <a:r>
              <a:rPr lang="en-US" altLang="ja-JP" dirty="0" smtClean="0"/>
              <a:t>20</a:t>
            </a:r>
            <a:r>
              <a:rPr kumimoji="1" lang="en-US" altLang="ja-JP" dirty="0" smtClean="0"/>
              <a:t>. </a:t>
            </a:r>
            <a:r>
              <a:rPr kumimoji="1" lang="ja-JP" altLang="en-US" dirty="0" smtClean="0"/>
              <a:t>サーバーの </a:t>
            </a:r>
            <a:r>
              <a:rPr kumimoji="1" lang="en-US" altLang="ja-JP" dirty="0" smtClean="0"/>
              <a:t>Windows </a:t>
            </a:r>
            <a:r>
              <a:rPr kumimoji="1" lang="ja-JP" altLang="en-US" dirty="0" smtClean="0"/>
              <a:t>デスクトップの時計をクリックし、「</a:t>
            </a:r>
            <a:r>
              <a:rPr kumimoji="1" lang="en-US" altLang="ja-JP" dirty="0" smtClean="0"/>
              <a:t>Date and time settings</a:t>
            </a:r>
            <a:r>
              <a:rPr kumimoji="1" lang="ja-JP" altLang="en-US" dirty="0" smtClean="0"/>
              <a:t>」をクリックする。「</a:t>
            </a:r>
            <a:r>
              <a:rPr kumimoji="1" lang="en-US" altLang="ja-JP" dirty="0" smtClean="0"/>
              <a:t>Set time zone automatically</a:t>
            </a:r>
            <a:r>
              <a:rPr kumimoji="1" lang="ja-JP" altLang="en-US" dirty="0" smtClean="0"/>
              <a:t>」が「</a:t>
            </a:r>
            <a:r>
              <a:rPr kumimoji="1" lang="en-US" altLang="ja-JP" dirty="0" smtClean="0"/>
              <a:t>Off</a:t>
            </a:r>
            <a:r>
              <a:rPr kumimoji="1" lang="ja-JP" altLang="en-US" dirty="0" smtClean="0"/>
              <a:t>」になっていることを確認し、「</a:t>
            </a:r>
            <a:r>
              <a:rPr kumimoji="1" lang="en-US" altLang="ja-JP" dirty="0" smtClean="0"/>
              <a:t>Time zone</a:t>
            </a:r>
            <a:r>
              <a:rPr kumimoji="1" lang="ja-JP" altLang="en-US" dirty="0" smtClean="0"/>
              <a:t>」を日本 </a:t>
            </a:r>
            <a:r>
              <a:rPr kumimoji="1" lang="en-US" altLang="ja-JP" dirty="0" smtClean="0"/>
              <a:t>(Osaka, Sapporo, Tokyo) </a:t>
            </a:r>
            <a:r>
              <a:rPr kumimoji="1" lang="ja-JP" altLang="en-US" dirty="0" smtClean="0"/>
              <a:t>に変更する。</a:t>
            </a:r>
            <a:endParaRPr lang="en-US" altLang="ja-JP" dirty="0" smtClean="0"/>
          </a:p>
        </p:txBody>
      </p:sp>
      <p:pic>
        <p:nvPicPr>
          <p:cNvPr id="2" name="図 1"/>
          <p:cNvPicPr>
            <a:picLocks noChangeAspect="1"/>
          </p:cNvPicPr>
          <p:nvPr/>
        </p:nvPicPr>
        <p:blipFill>
          <a:blip r:embed="rId2"/>
          <a:stretch>
            <a:fillRect/>
          </a:stretch>
        </p:blipFill>
        <p:spPr>
          <a:xfrm>
            <a:off x="1296877" y="1695729"/>
            <a:ext cx="2674143" cy="1890283"/>
          </a:xfrm>
          <a:prstGeom prst="rect">
            <a:avLst/>
          </a:prstGeom>
        </p:spPr>
      </p:pic>
      <p:sp>
        <p:nvSpPr>
          <p:cNvPr id="12" name="右矢印 11"/>
          <p:cNvSpPr/>
          <p:nvPr/>
        </p:nvSpPr>
        <p:spPr>
          <a:xfrm>
            <a:off x="4233041" y="2286000"/>
            <a:ext cx="1828800" cy="5675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3" name="図 12"/>
          <p:cNvPicPr>
            <a:picLocks noChangeAspect="1"/>
          </p:cNvPicPr>
          <p:nvPr/>
        </p:nvPicPr>
        <p:blipFill>
          <a:blip r:embed="rId3"/>
          <a:stretch>
            <a:fillRect/>
          </a:stretch>
        </p:blipFill>
        <p:spPr>
          <a:xfrm>
            <a:off x="6323862" y="1695729"/>
            <a:ext cx="2789871" cy="1812930"/>
          </a:xfrm>
          <a:prstGeom prst="rect">
            <a:avLst/>
          </a:prstGeom>
        </p:spPr>
      </p:pic>
      <p:pic>
        <p:nvPicPr>
          <p:cNvPr id="14" name="図 13"/>
          <p:cNvPicPr>
            <a:picLocks noChangeAspect="1"/>
          </p:cNvPicPr>
          <p:nvPr/>
        </p:nvPicPr>
        <p:blipFill>
          <a:blip r:embed="rId4"/>
          <a:stretch>
            <a:fillRect/>
          </a:stretch>
        </p:blipFill>
        <p:spPr>
          <a:xfrm>
            <a:off x="1296877" y="4318544"/>
            <a:ext cx="1730504" cy="2397381"/>
          </a:xfrm>
          <a:prstGeom prst="rect">
            <a:avLst/>
          </a:prstGeom>
        </p:spPr>
      </p:pic>
      <p:sp>
        <p:nvSpPr>
          <p:cNvPr id="15" name="正方形/長方形 14"/>
          <p:cNvSpPr/>
          <p:nvPr/>
        </p:nvSpPr>
        <p:spPr>
          <a:xfrm>
            <a:off x="1458309" y="6404290"/>
            <a:ext cx="1529258" cy="154166"/>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右矢印 15"/>
          <p:cNvSpPr/>
          <p:nvPr/>
        </p:nvSpPr>
        <p:spPr>
          <a:xfrm>
            <a:off x="3527435" y="5271935"/>
            <a:ext cx="1828800" cy="5675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7" name="図 16"/>
          <p:cNvPicPr>
            <a:picLocks noChangeAspect="1"/>
          </p:cNvPicPr>
          <p:nvPr/>
        </p:nvPicPr>
        <p:blipFill>
          <a:blip r:embed="rId5"/>
          <a:stretch>
            <a:fillRect/>
          </a:stretch>
        </p:blipFill>
        <p:spPr>
          <a:xfrm>
            <a:off x="5982417" y="4411537"/>
            <a:ext cx="4762500" cy="2247900"/>
          </a:xfrm>
          <a:prstGeom prst="rect">
            <a:avLst/>
          </a:prstGeom>
        </p:spPr>
      </p:pic>
      <p:sp>
        <p:nvSpPr>
          <p:cNvPr id="18" name="正方形/長方形 17"/>
          <p:cNvSpPr/>
          <p:nvPr/>
        </p:nvSpPr>
        <p:spPr>
          <a:xfrm>
            <a:off x="5982416" y="4384622"/>
            <a:ext cx="2168355" cy="54210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正方形/長方形 19"/>
          <p:cNvSpPr/>
          <p:nvPr/>
        </p:nvSpPr>
        <p:spPr>
          <a:xfrm>
            <a:off x="6048905" y="5814248"/>
            <a:ext cx="4553405" cy="74420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70282187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35</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dirty="0"/>
          </a:p>
        </p:txBody>
      </p:sp>
      <p:sp>
        <p:nvSpPr>
          <p:cNvPr id="5" name="テキスト ボックス 4"/>
          <p:cNvSpPr txBox="1"/>
          <p:nvPr/>
        </p:nvSpPr>
        <p:spPr>
          <a:xfrm>
            <a:off x="222382" y="867799"/>
            <a:ext cx="11444412" cy="369332"/>
          </a:xfrm>
          <a:prstGeom prst="rect">
            <a:avLst/>
          </a:prstGeom>
          <a:solidFill>
            <a:srgbClr val="FFFFCC"/>
          </a:solidFill>
          <a:ln w="19050">
            <a:solidFill>
              <a:schemeClr val="tx1"/>
            </a:solidFill>
          </a:ln>
        </p:spPr>
        <p:txBody>
          <a:bodyPr wrap="square" rtlCol="0">
            <a:spAutoFit/>
          </a:bodyPr>
          <a:lstStyle/>
          <a:p>
            <a:r>
              <a:rPr lang="en-US" altLang="ja-JP" dirty="0" smtClean="0"/>
              <a:t>21</a:t>
            </a:r>
            <a:r>
              <a:rPr kumimoji="1" lang="en-US" altLang="ja-JP" dirty="0" smtClean="0"/>
              <a:t>. </a:t>
            </a:r>
            <a:r>
              <a:rPr kumimoji="1" lang="en-US" altLang="ja-JP" dirty="0" smtClean="0"/>
              <a:t>Windows </a:t>
            </a:r>
            <a:r>
              <a:rPr kumimoji="1" lang="ja-JP" altLang="en-US" dirty="0" smtClean="0"/>
              <a:t>サーバー上でコマンドプロンプト </a:t>
            </a:r>
            <a:r>
              <a:rPr kumimoji="1" lang="en-US" altLang="ja-JP" dirty="0" smtClean="0"/>
              <a:t>(</a:t>
            </a:r>
            <a:r>
              <a:rPr kumimoji="1" lang="en-US" altLang="ja-JP" dirty="0" err="1" smtClean="0"/>
              <a:t>cmd</a:t>
            </a:r>
            <a:r>
              <a:rPr kumimoji="1" lang="en-US" altLang="ja-JP" dirty="0" smtClean="0"/>
              <a:t>) </a:t>
            </a:r>
            <a:r>
              <a:rPr kumimoji="1" lang="ja-JP" altLang="en-US" dirty="0" smtClean="0"/>
              <a:t>を管理者権限で起動し、以下のコマンド </a:t>
            </a:r>
            <a:r>
              <a:rPr kumimoji="1" lang="en-US" altLang="ja-JP" dirty="0" smtClean="0"/>
              <a:t>(</a:t>
            </a:r>
            <a:r>
              <a:rPr kumimoji="1" lang="ja-JP" altLang="en-US" dirty="0" smtClean="0"/>
              <a:t>合計 </a:t>
            </a:r>
            <a:r>
              <a:rPr kumimoji="1" lang="en-US" altLang="ja-JP" dirty="0" smtClean="0"/>
              <a:t>2</a:t>
            </a:r>
            <a:r>
              <a:rPr kumimoji="1" lang="ja-JP" altLang="en-US" dirty="0" smtClean="0"/>
              <a:t> 行</a:t>
            </a:r>
            <a:r>
              <a:rPr kumimoji="1" lang="en-US" altLang="ja-JP" dirty="0" smtClean="0"/>
              <a:t>) </a:t>
            </a:r>
            <a:r>
              <a:rPr kumimoji="1" lang="ja-JP" altLang="en-US" dirty="0" smtClean="0"/>
              <a:t>を入力する。</a:t>
            </a:r>
            <a:endParaRPr lang="en-US" altLang="ja-JP" dirty="0" smtClean="0"/>
          </a:p>
        </p:txBody>
      </p:sp>
      <p:sp>
        <p:nvSpPr>
          <p:cNvPr id="6" name="テキスト ボックス 5"/>
          <p:cNvSpPr txBox="1"/>
          <p:nvPr/>
        </p:nvSpPr>
        <p:spPr>
          <a:xfrm>
            <a:off x="391842" y="1366623"/>
            <a:ext cx="11353780" cy="553998"/>
          </a:xfrm>
          <a:prstGeom prst="rect">
            <a:avLst/>
          </a:prstGeom>
          <a:solidFill>
            <a:schemeClr val="tx1"/>
          </a:solidFill>
        </p:spPr>
        <p:txBody>
          <a:bodyPr wrap="square" rtlCol="0">
            <a:spAutoFit/>
          </a:bodyPr>
          <a:lstStyle/>
          <a:p>
            <a:r>
              <a:rPr lang="en-US" altLang="ja-JP" sz="1000" dirty="0" err="1">
                <a:solidFill>
                  <a:schemeClr val="bg1"/>
                </a:solidFill>
                <a:latin typeface="Consolas" panose="020B0609020204030204" pitchFamily="49" charset="0"/>
              </a:rPr>
              <a:t>netsh</a:t>
            </a:r>
            <a:r>
              <a:rPr lang="en-US" altLang="ja-JP" sz="1000" dirty="0">
                <a:solidFill>
                  <a:schemeClr val="bg1"/>
                </a:solidFill>
                <a:latin typeface="Consolas" panose="020B0609020204030204" pitchFamily="49" charset="0"/>
              </a:rPr>
              <a:t> </a:t>
            </a:r>
            <a:r>
              <a:rPr lang="en-US" altLang="ja-JP" sz="1000" dirty="0" err="1">
                <a:solidFill>
                  <a:schemeClr val="bg1"/>
                </a:solidFill>
                <a:latin typeface="Consolas" panose="020B0609020204030204" pitchFamily="49" charset="0"/>
              </a:rPr>
              <a:t>advfirewall</a:t>
            </a:r>
            <a:r>
              <a:rPr lang="en-US" altLang="ja-JP" sz="1000" dirty="0">
                <a:solidFill>
                  <a:schemeClr val="bg1"/>
                </a:solidFill>
                <a:latin typeface="Consolas" panose="020B0609020204030204" pitchFamily="49" charset="0"/>
              </a:rPr>
              <a:t> firewall add rule name="FW_ALLOW_ICMPv4" </a:t>
            </a:r>
            <a:r>
              <a:rPr lang="en-US" altLang="ja-JP" sz="1000" dirty="0" err="1">
                <a:solidFill>
                  <a:schemeClr val="bg1"/>
                </a:solidFill>
                <a:latin typeface="Consolas" panose="020B0609020204030204" pitchFamily="49" charset="0"/>
              </a:rPr>
              <a:t>dir</a:t>
            </a:r>
            <a:r>
              <a:rPr lang="en-US" altLang="ja-JP" sz="1000" dirty="0">
                <a:solidFill>
                  <a:schemeClr val="bg1"/>
                </a:solidFill>
                <a:latin typeface="Consolas" panose="020B0609020204030204" pitchFamily="49" charset="0"/>
              </a:rPr>
              <a:t>=in action=allow edge=yes </a:t>
            </a:r>
            <a:r>
              <a:rPr lang="en-US" altLang="ja-JP" sz="1000" dirty="0" smtClean="0">
                <a:solidFill>
                  <a:schemeClr val="bg1"/>
                </a:solidFill>
                <a:latin typeface="Consolas" panose="020B0609020204030204" pitchFamily="49" charset="0"/>
              </a:rPr>
              <a:t>protocol=icmpv4</a:t>
            </a:r>
          </a:p>
          <a:p>
            <a:endParaRPr lang="en-US" altLang="ja-JP" sz="1000" dirty="0">
              <a:solidFill>
                <a:schemeClr val="bg1"/>
              </a:solidFill>
              <a:latin typeface="Consolas" panose="020B0609020204030204" pitchFamily="49" charset="0"/>
            </a:endParaRPr>
          </a:p>
          <a:p>
            <a:r>
              <a:rPr lang="en-US" altLang="ja-JP" sz="1000" dirty="0" err="1">
                <a:solidFill>
                  <a:schemeClr val="bg1"/>
                </a:solidFill>
                <a:latin typeface="Consolas" panose="020B0609020204030204" pitchFamily="49" charset="0"/>
              </a:rPr>
              <a:t>netsh</a:t>
            </a:r>
            <a:r>
              <a:rPr lang="en-US" altLang="ja-JP" sz="1000" dirty="0">
                <a:solidFill>
                  <a:schemeClr val="bg1"/>
                </a:solidFill>
                <a:latin typeface="Consolas" panose="020B0609020204030204" pitchFamily="49" charset="0"/>
              </a:rPr>
              <a:t> </a:t>
            </a:r>
            <a:r>
              <a:rPr lang="en-US" altLang="ja-JP" sz="1000" dirty="0" err="1">
                <a:solidFill>
                  <a:schemeClr val="bg1"/>
                </a:solidFill>
                <a:latin typeface="Consolas" panose="020B0609020204030204" pitchFamily="49" charset="0"/>
              </a:rPr>
              <a:t>advfirewall</a:t>
            </a:r>
            <a:r>
              <a:rPr lang="en-US" altLang="ja-JP" sz="1000" dirty="0">
                <a:solidFill>
                  <a:schemeClr val="bg1"/>
                </a:solidFill>
                <a:latin typeface="Consolas" panose="020B0609020204030204" pitchFamily="49" charset="0"/>
              </a:rPr>
              <a:t> firewall add rule name="FW_ALLOW_TCP_SAFE" </a:t>
            </a:r>
            <a:r>
              <a:rPr lang="en-US" altLang="ja-JP" sz="1000" dirty="0" err="1">
                <a:solidFill>
                  <a:schemeClr val="bg1"/>
                </a:solidFill>
                <a:latin typeface="Consolas" panose="020B0609020204030204" pitchFamily="49" charset="0"/>
              </a:rPr>
              <a:t>dir</a:t>
            </a:r>
            <a:r>
              <a:rPr lang="en-US" altLang="ja-JP" sz="1000" dirty="0">
                <a:solidFill>
                  <a:schemeClr val="bg1"/>
                </a:solidFill>
                <a:latin typeface="Consolas" panose="020B0609020204030204" pitchFamily="49" charset="0"/>
              </a:rPr>
              <a:t>=in action=allow edge=yes protocol=</a:t>
            </a:r>
            <a:r>
              <a:rPr lang="en-US" altLang="ja-JP" sz="1000" dirty="0" err="1">
                <a:solidFill>
                  <a:schemeClr val="bg1"/>
                </a:solidFill>
                <a:latin typeface="Consolas" panose="020B0609020204030204" pitchFamily="49" charset="0"/>
              </a:rPr>
              <a:t>tcp</a:t>
            </a:r>
            <a:r>
              <a:rPr lang="en-US" altLang="ja-JP" sz="1000" dirty="0">
                <a:solidFill>
                  <a:schemeClr val="bg1"/>
                </a:solidFill>
                <a:latin typeface="Consolas" panose="020B0609020204030204" pitchFamily="49" charset="0"/>
              </a:rPr>
              <a:t> </a:t>
            </a:r>
            <a:r>
              <a:rPr lang="en-US" altLang="ja-JP" sz="1000" dirty="0" err="1" smtClean="0">
                <a:solidFill>
                  <a:schemeClr val="bg1"/>
                </a:solidFill>
                <a:latin typeface="Consolas" panose="020B0609020204030204" pitchFamily="49" charset="0"/>
              </a:rPr>
              <a:t>localport</a:t>
            </a:r>
            <a:r>
              <a:rPr lang="en-US" altLang="ja-JP" sz="1000" dirty="0" smtClean="0">
                <a:solidFill>
                  <a:schemeClr val="bg1"/>
                </a:solidFill>
                <a:latin typeface="Consolas" panose="020B0609020204030204" pitchFamily="49" charset="0"/>
              </a:rPr>
              <a:t>=88,443,8443,3389,1433</a:t>
            </a:r>
            <a:endParaRPr kumimoji="1" lang="ja-JP" altLang="en-US" sz="1000" dirty="0">
              <a:solidFill>
                <a:schemeClr val="bg1"/>
              </a:solidFill>
              <a:latin typeface="Consolas" panose="020B0609020204030204" pitchFamily="49" charset="0"/>
            </a:endParaRPr>
          </a:p>
        </p:txBody>
      </p:sp>
      <p:sp>
        <p:nvSpPr>
          <p:cNvPr id="7" name="テキスト ボックス 6"/>
          <p:cNvSpPr txBox="1"/>
          <p:nvPr/>
        </p:nvSpPr>
        <p:spPr>
          <a:xfrm>
            <a:off x="222382" y="2144806"/>
            <a:ext cx="11444412" cy="646331"/>
          </a:xfrm>
          <a:prstGeom prst="rect">
            <a:avLst/>
          </a:prstGeom>
          <a:solidFill>
            <a:srgbClr val="FFFFCC"/>
          </a:solidFill>
          <a:ln w="19050">
            <a:solidFill>
              <a:schemeClr val="tx1"/>
            </a:solidFill>
          </a:ln>
        </p:spPr>
        <p:txBody>
          <a:bodyPr wrap="square" rtlCol="0">
            <a:spAutoFit/>
          </a:bodyPr>
          <a:lstStyle/>
          <a:p>
            <a:r>
              <a:rPr lang="en-US" altLang="ja-JP" dirty="0" smtClean="0"/>
              <a:t>22</a:t>
            </a:r>
            <a:r>
              <a:rPr kumimoji="1" lang="en-US" altLang="ja-JP" dirty="0" smtClean="0"/>
              <a:t>. </a:t>
            </a:r>
            <a:r>
              <a:rPr kumimoji="1" lang="en-US" altLang="ja-JP" dirty="0" smtClean="0"/>
              <a:t>Windows </a:t>
            </a:r>
            <a:r>
              <a:rPr kumimoji="1" lang="ja-JP" altLang="en-US" dirty="0" smtClean="0"/>
              <a:t>サーバー上でスタートメニューから「</a:t>
            </a:r>
            <a:r>
              <a:rPr kumimoji="1" lang="en-US" altLang="ja-JP" dirty="0" smtClean="0"/>
              <a:t>Server Manager</a:t>
            </a:r>
            <a:r>
              <a:rPr kumimoji="1" lang="ja-JP" altLang="en-US" dirty="0" smtClean="0"/>
              <a:t>」を起動し、「</a:t>
            </a:r>
            <a:r>
              <a:rPr kumimoji="1" lang="en-US" altLang="ja-JP" dirty="0" smtClean="0"/>
              <a:t>Local Server</a:t>
            </a:r>
            <a:r>
              <a:rPr kumimoji="1" lang="ja-JP" altLang="en-US" dirty="0" smtClean="0"/>
              <a:t>」 → 「</a:t>
            </a:r>
            <a:r>
              <a:rPr kumimoji="1" lang="en-US" altLang="ja-JP" dirty="0" smtClean="0"/>
              <a:t>IE Enhanced Security Configuration</a:t>
            </a:r>
            <a:r>
              <a:rPr kumimoji="1" lang="ja-JP" altLang="en-US" dirty="0" smtClean="0"/>
              <a:t>」</a:t>
            </a:r>
            <a:r>
              <a:rPr lang="ja-JP" altLang="en-US" dirty="0"/>
              <a:t> </a:t>
            </a:r>
            <a:r>
              <a:rPr lang="ja-JP" altLang="en-US" dirty="0" smtClean="0"/>
              <a:t>が 「</a:t>
            </a:r>
            <a:r>
              <a:rPr lang="en-US" altLang="ja-JP" dirty="0" smtClean="0"/>
              <a:t>On</a:t>
            </a:r>
            <a:r>
              <a:rPr lang="ja-JP" altLang="en-US" dirty="0" smtClean="0"/>
              <a:t>」 になっている場合、「</a:t>
            </a:r>
            <a:r>
              <a:rPr lang="en-US" altLang="ja-JP" dirty="0" smtClean="0"/>
              <a:t>Off</a:t>
            </a:r>
            <a:r>
              <a:rPr lang="ja-JP" altLang="en-US" dirty="0" smtClean="0"/>
              <a:t>」 に設定変更する。</a:t>
            </a:r>
            <a:endParaRPr lang="en-US" altLang="ja-JP" dirty="0" smtClean="0"/>
          </a:p>
        </p:txBody>
      </p:sp>
      <p:pic>
        <p:nvPicPr>
          <p:cNvPr id="11" name="図 10"/>
          <p:cNvPicPr>
            <a:picLocks noChangeAspect="1"/>
          </p:cNvPicPr>
          <p:nvPr/>
        </p:nvPicPr>
        <p:blipFill>
          <a:blip r:embed="rId2"/>
          <a:stretch>
            <a:fillRect/>
          </a:stretch>
        </p:blipFill>
        <p:spPr>
          <a:xfrm>
            <a:off x="1135281" y="3114692"/>
            <a:ext cx="4958091" cy="3497011"/>
          </a:xfrm>
          <a:prstGeom prst="rect">
            <a:avLst/>
          </a:prstGeom>
        </p:spPr>
      </p:pic>
      <p:pic>
        <p:nvPicPr>
          <p:cNvPr id="12" name="図 11"/>
          <p:cNvPicPr>
            <a:picLocks noChangeAspect="1"/>
          </p:cNvPicPr>
          <p:nvPr/>
        </p:nvPicPr>
        <p:blipFill>
          <a:blip r:embed="rId3"/>
          <a:stretch>
            <a:fillRect/>
          </a:stretch>
        </p:blipFill>
        <p:spPr>
          <a:xfrm>
            <a:off x="7485501" y="3421813"/>
            <a:ext cx="2954920" cy="3189890"/>
          </a:xfrm>
          <a:prstGeom prst="rect">
            <a:avLst/>
          </a:prstGeom>
        </p:spPr>
      </p:pic>
      <p:sp>
        <p:nvSpPr>
          <p:cNvPr id="13" name="正方形/長方形 12"/>
          <p:cNvSpPr/>
          <p:nvPr/>
        </p:nvSpPr>
        <p:spPr>
          <a:xfrm>
            <a:off x="4334920" y="4467521"/>
            <a:ext cx="1309136" cy="17342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p:cNvSpPr/>
          <p:nvPr/>
        </p:nvSpPr>
        <p:spPr>
          <a:xfrm>
            <a:off x="7661444" y="4838010"/>
            <a:ext cx="1309136" cy="17342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p:cNvSpPr/>
          <p:nvPr/>
        </p:nvSpPr>
        <p:spPr>
          <a:xfrm>
            <a:off x="7661444" y="5679897"/>
            <a:ext cx="1309136" cy="17342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右矢印 15"/>
          <p:cNvSpPr/>
          <p:nvPr/>
        </p:nvSpPr>
        <p:spPr>
          <a:xfrm>
            <a:off x="6380993" y="4727650"/>
            <a:ext cx="879028" cy="5675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80376868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36</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923330"/>
          </a:xfrm>
          <a:prstGeom prst="rect">
            <a:avLst/>
          </a:prstGeom>
          <a:solidFill>
            <a:srgbClr val="FFFFCC"/>
          </a:solidFill>
          <a:ln w="19050">
            <a:solidFill>
              <a:schemeClr val="tx1"/>
            </a:solidFill>
          </a:ln>
        </p:spPr>
        <p:txBody>
          <a:bodyPr wrap="square" rtlCol="0">
            <a:spAutoFit/>
          </a:bodyPr>
          <a:lstStyle/>
          <a:p>
            <a:r>
              <a:rPr kumimoji="1" lang="en-US" altLang="ja-JP" dirty="0" smtClean="0"/>
              <a:t>23. </a:t>
            </a:r>
            <a:r>
              <a:rPr kumimoji="1" lang="ja-JP" altLang="en-US" dirty="0" smtClean="0"/>
              <a:t>サーバー </a:t>
            </a:r>
            <a:r>
              <a:rPr kumimoji="1" lang="en-US" altLang="ja-JP" dirty="0" smtClean="0"/>
              <a:t>Windows </a:t>
            </a:r>
            <a:r>
              <a:rPr kumimoji="1" lang="ja-JP" altLang="en-US" dirty="0" smtClean="0"/>
              <a:t>上で「</a:t>
            </a:r>
            <a:r>
              <a:rPr kumimoji="1" lang="en-US" altLang="ja-JP" dirty="0" smtClean="0"/>
              <a:t>C:\</a:t>
            </a:r>
            <a:r>
              <a:rPr kumimoji="1" lang="ja-JP" altLang="en-US" dirty="0" smtClean="0"/>
              <a:t>」ドライブなどのフォルダを適当に開く。</a:t>
            </a:r>
            <a:endParaRPr kumimoji="1" lang="en-US" altLang="ja-JP" dirty="0" smtClean="0"/>
          </a:p>
          <a:p>
            <a:r>
              <a:rPr lang="ja-JP" altLang="en-US" dirty="0" smtClean="0"/>
              <a:t>「</a:t>
            </a:r>
            <a:r>
              <a:rPr lang="en-US" altLang="ja-JP" dirty="0" smtClean="0"/>
              <a:t>View</a:t>
            </a:r>
            <a:r>
              <a:rPr lang="ja-JP" altLang="en-US" dirty="0" smtClean="0"/>
              <a:t>」メニューから「</a:t>
            </a:r>
            <a:r>
              <a:rPr lang="en-US" altLang="ja-JP" dirty="0" smtClean="0"/>
              <a:t>File name extensions</a:t>
            </a:r>
            <a:r>
              <a:rPr lang="ja-JP" altLang="en-US" dirty="0" smtClean="0"/>
              <a:t>」および「</a:t>
            </a:r>
            <a:r>
              <a:rPr lang="en-US" altLang="ja-JP" dirty="0" smtClean="0"/>
              <a:t>Hidden items</a:t>
            </a:r>
            <a:r>
              <a:rPr lang="ja-JP" altLang="en-US" dirty="0" smtClean="0"/>
              <a:t>」をチェックする。</a:t>
            </a:r>
          </a:p>
          <a:p>
            <a:r>
              <a:rPr lang="ja-JP" altLang="en-US" dirty="0" smtClean="0"/>
              <a:t>これにより、エクスプローラ上でファイル名の拡張子および隠しファイルが表示されるようになる。</a:t>
            </a:r>
            <a:endParaRPr lang="en-US" altLang="ja-JP" dirty="0" smtClean="0"/>
          </a:p>
        </p:txBody>
      </p:sp>
      <p:pic>
        <p:nvPicPr>
          <p:cNvPr id="2" name="図 1"/>
          <p:cNvPicPr>
            <a:picLocks noChangeAspect="1"/>
          </p:cNvPicPr>
          <p:nvPr/>
        </p:nvPicPr>
        <p:blipFill>
          <a:blip r:embed="rId2"/>
          <a:stretch>
            <a:fillRect/>
          </a:stretch>
        </p:blipFill>
        <p:spPr>
          <a:xfrm>
            <a:off x="1245475" y="1970733"/>
            <a:ext cx="7771743" cy="4474845"/>
          </a:xfrm>
          <a:prstGeom prst="rect">
            <a:avLst/>
          </a:prstGeom>
        </p:spPr>
      </p:pic>
      <p:sp>
        <p:nvSpPr>
          <p:cNvPr id="8" name="正方形/長方形 7"/>
          <p:cNvSpPr/>
          <p:nvPr/>
        </p:nvSpPr>
        <p:spPr>
          <a:xfrm>
            <a:off x="6084892" y="2617644"/>
            <a:ext cx="1198777" cy="30943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74678280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p:cNvPicPr>
            <a:picLocks noChangeAspect="1"/>
          </p:cNvPicPr>
          <p:nvPr/>
        </p:nvPicPr>
        <p:blipFill>
          <a:blip r:embed="rId2"/>
          <a:stretch>
            <a:fillRect/>
          </a:stretch>
        </p:blipFill>
        <p:spPr>
          <a:xfrm>
            <a:off x="1534346" y="2072837"/>
            <a:ext cx="7162206" cy="4036301"/>
          </a:xfrm>
          <a:prstGeom prst="rect">
            <a:avLst/>
          </a:prstGeom>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37</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923330"/>
          </a:xfrm>
          <a:prstGeom prst="rect">
            <a:avLst/>
          </a:prstGeom>
          <a:solidFill>
            <a:srgbClr val="FFFFCC"/>
          </a:solidFill>
          <a:ln w="19050">
            <a:solidFill>
              <a:schemeClr val="tx1"/>
            </a:solidFill>
          </a:ln>
        </p:spPr>
        <p:txBody>
          <a:bodyPr wrap="square" rtlCol="0">
            <a:spAutoFit/>
          </a:bodyPr>
          <a:lstStyle/>
          <a:p>
            <a:r>
              <a:rPr kumimoji="1" lang="en-US" altLang="ja-JP" dirty="0" smtClean="0"/>
              <a:t>24. </a:t>
            </a:r>
            <a:r>
              <a:rPr kumimoji="1" lang="ja-JP" altLang="en-US" dirty="0" smtClean="0"/>
              <a:t>サーバー </a:t>
            </a:r>
            <a:r>
              <a:rPr kumimoji="1" lang="en-US" altLang="ja-JP" dirty="0" smtClean="0"/>
              <a:t>Windows </a:t>
            </a:r>
            <a:r>
              <a:rPr kumimoji="1" lang="ja-JP" altLang="en-US" dirty="0" smtClean="0"/>
              <a:t>上で </a:t>
            </a:r>
            <a:r>
              <a:rPr kumimoji="1" lang="en-US" altLang="ja-JP" dirty="0" smtClean="0"/>
              <a:t>Control Panel </a:t>
            </a:r>
            <a:r>
              <a:rPr kumimoji="1" lang="ja-JP" altLang="en-US" dirty="0" smtClean="0"/>
              <a:t>を開き、「</a:t>
            </a:r>
            <a:r>
              <a:rPr kumimoji="1" lang="en-US" altLang="ja-JP" dirty="0" smtClean="0"/>
              <a:t>Power Options</a:t>
            </a:r>
            <a:r>
              <a:rPr kumimoji="1" lang="ja-JP" altLang="en-US" dirty="0" smtClean="0"/>
              <a:t>」を開く。</a:t>
            </a:r>
            <a:endParaRPr kumimoji="1" lang="en-US" altLang="ja-JP" dirty="0" smtClean="0"/>
          </a:p>
          <a:p>
            <a:r>
              <a:rPr kumimoji="1" lang="en-US" altLang="ja-JP" dirty="0" smtClean="0"/>
              <a:t>※</a:t>
            </a:r>
            <a:r>
              <a:rPr kumimoji="1" lang="ja-JP" altLang="en-US" dirty="0" smtClean="0"/>
              <a:t> </a:t>
            </a:r>
            <a:r>
              <a:rPr kumimoji="1" lang="en-US" altLang="ja-JP" dirty="0" smtClean="0"/>
              <a:t>Windows + R </a:t>
            </a:r>
            <a:r>
              <a:rPr kumimoji="1" lang="ja-JP" altLang="en-US" dirty="0" smtClean="0"/>
              <a:t>を押し、</a:t>
            </a:r>
            <a:r>
              <a:rPr kumimoji="1" lang="en-US" altLang="ja-JP" dirty="0" smtClean="0"/>
              <a:t>”control” </a:t>
            </a:r>
            <a:r>
              <a:rPr kumimoji="1" lang="ja-JP" altLang="en-US" dirty="0" smtClean="0"/>
              <a:t>と入力すると、簡単に開くことができる。</a:t>
            </a:r>
          </a:p>
          <a:p>
            <a:r>
              <a:rPr lang="ja-JP" altLang="en-US" dirty="0" smtClean="0"/>
              <a:t>電力設定が「</a:t>
            </a:r>
            <a:r>
              <a:rPr lang="en-US" altLang="ja-JP" dirty="0" smtClean="0"/>
              <a:t>High performance</a:t>
            </a:r>
            <a:r>
              <a:rPr lang="ja-JP" altLang="en-US" dirty="0" smtClean="0"/>
              <a:t>」になっていない場合</a:t>
            </a:r>
            <a:r>
              <a:rPr lang="ja-JP" altLang="en-US" dirty="0"/>
              <a:t>は、 「</a:t>
            </a:r>
            <a:r>
              <a:rPr lang="en-US" altLang="ja-JP" dirty="0"/>
              <a:t>High performance</a:t>
            </a:r>
            <a:r>
              <a:rPr lang="ja-JP" altLang="en-US" dirty="0" smtClean="0"/>
              <a:t>」に変更する。</a:t>
            </a:r>
            <a:endParaRPr lang="en-US" altLang="ja-JP" dirty="0" smtClean="0"/>
          </a:p>
        </p:txBody>
      </p:sp>
      <p:sp>
        <p:nvSpPr>
          <p:cNvPr id="8" name="正方形/長方形 7"/>
          <p:cNvSpPr/>
          <p:nvPr/>
        </p:nvSpPr>
        <p:spPr>
          <a:xfrm>
            <a:off x="2947554" y="3516278"/>
            <a:ext cx="1947639" cy="30943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58464421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38</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1200329"/>
          </a:xfrm>
          <a:prstGeom prst="rect">
            <a:avLst/>
          </a:prstGeom>
          <a:solidFill>
            <a:srgbClr val="FFFFCC"/>
          </a:solidFill>
          <a:ln w="19050">
            <a:solidFill>
              <a:schemeClr val="tx1"/>
            </a:solidFill>
          </a:ln>
        </p:spPr>
        <p:txBody>
          <a:bodyPr wrap="square" rtlCol="0">
            <a:spAutoFit/>
          </a:bodyPr>
          <a:lstStyle/>
          <a:p>
            <a:r>
              <a:rPr kumimoji="1" lang="en-US" altLang="ja-JP" dirty="0" smtClean="0"/>
              <a:t>25. </a:t>
            </a:r>
            <a:r>
              <a:rPr kumimoji="1" lang="ja-JP" altLang="en-US" dirty="0" smtClean="0"/>
              <a:t>サーバー </a:t>
            </a:r>
            <a:r>
              <a:rPr kumimoji="1" lang="en-US" altLang="ja-JP" dirty="0" smtClean="0"/>
              <a:t>Windows </a:t>
            </a:r>
            <a:r>
              <a:rPr kumimoji="1" lang="ja-JP" altLang="en-US" dirty="0" smtClean="0"/>
              <a:t>上で最新版の 「</a:t>
            </a:r>
            <a:r>
              <a:rPr lang="en-US" altLang="ja-JP" dirty="0" err="1" smtClean="0"/>
              <a:t>Git</a:t>
            </a:r>
            <a:r>
              <a:rPr lang="en-US" altLang="ja-JP" dirty="0" smtClean="0"/>
              <a:t> </a:t>
            </a:r>
            <a:r>
              <a:rPr lang="en-US" altLang="ja-JP" dirty="0"/>
              <a:t>for </a:t>
            </a:r>
            <a:r>
              <a:rPr lang="en-US" altLang="ja-JP" dirty="0" smtClean="0"/>
              <a:t>Windows</a:t>
            </a:r>
            <a:r>
              <a:rPr lang="ja-JP" altLang="en-US" dirty="0" smtClean="0"/>
              <a:t>」</a:t>
            </a:r>
            <a:r>
              <a:rPr lang="en-US" altLang="ja-JP" dirty="0" smtClean="0"/>
              <a:t> (x64 </a:t>
            </a:r>
            <a:r>
              <a:rPr lang="ja-JP" altLang="en-US" dirty="0" smtClean="0"/>
              <a:t>版、インストーラ版</a:t>
            </a:r>
            <a:r>
              <a:rPr lang="en-US" altLang="ja-JP" dirty="0" smtClean="0"/>
              <a:t>) </a:t>
            </a:r>
            <a:r>
              <a:rPr lang="ja-JP" altLang="en-US" dirty="0" smtClean="0"/>
              <a:t>をダウンロードし、インストールする。</a:t>
            </a:r>
            <a:endParaRPr lang="en-US" altLang="ja-JP" dirty="0" smtClean="0"/>
          </a:p>
          <a:p>
            <a:r>
              <a:rPr lang="ja-JP" altLang="en-US" dirty="0" smtClean="0"/>
              <a:t>サーバー上の </a:t>
            </a:r>
            <a:r>
              <a:rPr lang="en-US" altLang="ja-JP" dirty="0" smtClean="0"/>
              <a:t>Internet Explorer </a:t>
            </a:r>
            <a:r>
              <a:rPr lang="ja-JP" altLang="en-US" dirty="0" smtClean="0"/>
              <a:t>で </a:t>
            </a:r>
            <a:r>
              <a:rPr lang="en-US" altLang="ja-JP" dirty="0"/>
              <a:t>https://gitforwindows.org</a:t>
            </a:r>
            <a:r>
              <a:rPr lang="en-US" altLang="ja-JP" dirty="0" smtClean="0"/>
              <a:t>/ </a:t>
            </a:r>
            <a:r>
              <a:rPr lang="ja-JP" altLang="en-US" dirty="0" smtClean="0"/>
              <a:t>にアクセスするとよい。</a:t>
            </a:r>
            <a:endParaRPr lang="en-US" altLang="ja-JP" dirty="0" smtClean="0"/>
          </a:p>
          <a:p>
            <a:r>
              <a:rPr lang="ja-JP" altLang="en-US" dirty="0" smtClean="0"/>
              <a:t>本文書作成時では、「</a:t>
            </a:r>
            <a:r>
              <a:rPr lang="en-US" altLang="ja-JP" dirty="0" smtClean="0"/>
              <a:t>Git-2.29.2.3-64-bit.exe</a:t>
            </a:r>
            <a:r>
              <a:rPr lang="ja-JP" altLang="en-US" dirty="0" smtClean="0"/>
              <a:t>」というファイルが最新版である。</a:t>
            </a:r>
            <a:endParaRPr lang="en-US" altLang="ja-JP" dirty="0" smtClean="0"/>
          </a:p>
          <a:p>
            <a:r>
              <a:rPr lang="ja-JP" altLang="en-US" dirty="0" smtClean="0"/>
              <a:t>インストーラのオプションは、すべてデフォルトのままで </a:t>
            </a:r>
            <a:r>
              <a:rPr lang="en-US" altLang="ja-JP" dirty="0" smtClean="0"/>
              <a:t>OK </a:t>
            </a:r>
            <a:r>
              <a:rPr lang="ja-JP" altLang="en-US" dirty="0" smtClean="0"/>
              <a:t>である。</a:t>
            </a:r>
            <a:endParaRPr lang="en-US" altLang="ja-JP" dirty="0" smtClean="0"/>
          </a:p>
        </p:txBody>
      </p:sp>
      <p:pic>
        <p:nvPicPr>
          <p:cNvPr id="6" name="図 5"/>
          <p:cNvPicPr>
            <a:picLocks noChangeAspect="1"/>
          </p:cNvPicPr>
          <p:nvPr/>
        </p:nvPicPr>
        <p:blipFill>
          <a:blip r:embed="rId2"/>
          <a:stretch>
            <a:fillRect/>
          </a:stretch>
        </p:blipFill>
        <p:spPr>
          <a:xfrm>
            <a:off x="4176713" y="2130864"/>
            <a:ext cx="2224088" cy="1724894"/>
          </a:xfrm>
          <a:prstGeom prst="rect">
            <a:avLst/>
          </a:prstGeom>
        </p:spPr>
      </p:pic>
      <p:sp>
        <p:nvSpPr>
          <p:cNvPr id="7" name="テキスト ボックス 6"/>
          <p:cNvSpPr txBox="1"/>
          <p:nvPr/>
        </p:nvSpPr>
        <p:spPr>
          <a:xfrm>
            <a:off x="222382" y="3918495"/>
            <a:ext cx="11444412" cy="1200329"/>
          </a:xfrm>
          <a:prstGeom prst="rect">
            <a:avLst/>
          </a:prstGeom>
          <a:solidFill>
            <a:srgbClr val="FFFFCC"/>
          </a:solidFill>
          <a:ln w="19050">
            <a:solidFill>
              <a:schemeClr val="tx1"/>
            </a:solidFill>
          </a:ln>
        </p:spPr>
        <p:txBody>
          <a:bodyPr wrap="square" rtlCol="0">
            <a:spAutoFit/>
          </a:bodyPr>
          <a:lstStyle/>
          <a:p>
            <a:r>
              <a:rPr kumimoji="1" lang="en-US" altLang="ja-JP" dirty="0" smtClean="0"/>
              <a:t>26. </a:t>
            </a:r>
            <a:r>
              <a:rPr kumimoji="1" lang="ja-JP" altLang="en-US" dirty="0" smtClean="0"/>
              <a:t>サーバー </a:t>
            </a:r>
            <a:r>
              <a:rPr kumimoji="1" lang="en-US" altLang="ja-JP" dirty="0" smtClean="0"/>
              <a:t>Windows </a:t>
            </a:r>
            <a:r>
              <a:rPr kumimoji="1" lang="ja-JP" altLang="en-US" dirty="0" smtClean="0"/>
              <a:t>上で最新版の 「</a:t>
            </a:r>
            <a:r>
              <a:rPr lang="en-US" altLang="ja-JP" dirty="0"/>
              <a:t>.NET 5 </a:t>
            </a:r>
            <a:r>
              <a:rPr lang="en-US" altLang="ja-JP" dirty="0" smtClean="0"/>
              <a:t>SDK </a:t>
            </a:r>
            <a:r>
              <a:rPr lang="en-US" altLang="ja-JP" dirty="0" smtClean="0"/>
              <a:t>5.0.401</a:t>
            </a:r>
            <a:r>
              <a:rPr lang="ja-JP" altLang="en-US" dirty="0" smtClean="0"/>
              <a:t>」</a:t>
            </a:r>
            <a:r>
              <a:rPr lang="en-US" altLang="ja-JP" dirty="0" smtClean="0"/>
              <a:t> </a:t>
            </a:r>
            <a:r>
              <a:rPr lang="en-US" altLang="ja-JP" dirty="0" smtClean="0"/>
              <a:t>(x64 </a:t>
            </a:r>
            <a:r>
              <a:rPr lang="ja-JP" altLang="en-US" dirty="0" smtClean="0"/>
              <a:t>版、</a:t>
            </a:r>
            <a:r>
              <a:rPr lang="en-US" altLang="ja-JP" dirty="0" smtClean="0"/>
              <a:t>Installers </a:t>
            </a:r>
            <a:r>
              <a:rPr lang="ja-JP" altLang="en-US" dirty="0" smtClean="0"/>
              <a:t>版</a:t>
            </a:r>
            <a:r>
              <a:rPr lang="en-US" altLang="ja-JP" dirty="0" smtClean="0"/>
              <a:t>) </a:t>
            </a:r>
            <a:r>
              <a:rPr lang="ja-JP" altLang="en-US" dirty="0" smtClean="0"/>
              <a:t>をダウンロードし、インストールする。</a:t>
            </a:r>
            <a:endParaRPr lang="en-US" altLang="ja-JP" dirty="0" smtClean="0"/>
          </a:p>
          <a:p>
            <a:r>
              <a:rPr lang="ja-JP" altLang="en-US" dirty="0" smtClean="0"/>
              <a:t>そのためには、サーバー上</a:t>
            </a:r>
            <a:r>
              <a:rPr lang="ja-JP" altLang="en-US" dirty="0" smtClean="0"/>
              <a:t>の </a:t>
            </a:r>
            <a:r>
              <a:rPr lang="en-US" altLang="ja-JP" dirty="0" smtClean="0"/>
              <a:t>Internet Explorer </a:t>
            </a:r>
            <a:r>
              <a:rPr lang="ja-JP" altLang="en-US" dirty="0" smtClean="0"/>
              <a:t>を開き、</a:t>
            </a:r>
            <a:endParaRPr lang="en-US" altLang="ja-JP" dirty="0" smtClean="0"/>
          </a:p>
          <a:p>
            <a:r>
              <a:rPr lang="en-US" altLang="ja-JP" b="1" u="sng" dirty="0">
                <a:solidFill>
                  <a:srgbClr val="0000FF"/>
                </a:solidFill>
              </a:rPr>
              <a:t>https://lts.dn.ipantt.net/d/210111_002_microsoft_dotnet_sdk_12255/dotnet-sdk-5.0.401-win-x64.exe</a:t>
            </a:r>
            <a:endParaRPr lang="en-US" altLang="ja-JP" b="1" u="sng" dirty="0" smtClean="0">
              <a:solidFill>
                <a:srgbClr val="0000FF"/>
              </a:solidFill>
            </a:endParaRPr>
          </a:p>
          <a:p>
            <a:r>
              <a:rPr lang="ja-JP" altLang="en-US" dirty="0" smtClean="0"/>
              <a:t>を</a:t>
            </a:r>
            <a:r>
              <a:rPr lang="en-US" altLang="ja-JP" dirty="0"/>
              <a:t> </a:t>
            </a:r>
            <a:r>
              <a:rPr lang="en-US" altLang="ja-JP" dirty="0" smtClean="0"/>
              <a:t>URL </a:t>
            </a:r>
            <a:r>
              <a:rPr lang="ja-JP" altLang="en-US" dirty="0" smtClean="0"/>
              <a:t>に貼り付けてこのインストーラを</a:t>
            </a:r>
            <a:r>
              <a:rPr lang="ja-JP" altLang="en-US" dirty="0" smtClean="0"/>
              <a:t>ダウンロードし、ダウンロードしたプログラムを実行する。</a:t>
            </a:r>
            <a:endParaRPr lang="en-US" altLang="ja-JP" dirty="0" smtClean="0"/>
          </a:p>
        </p:txBody>
      </p:sp>
      <p:pic>
        <p:nvPicPr>
          <p:cNvPr id="8" name="図 7"/>
          <p:cNvPicPr>
            <a:picLocks noChangeAspect="1"/>
          </p:cNvPicPr>
          <p:nvPr/>
        </p:nvPicPr>
        <p:blipFill>
          <a:blip r:embed="rId3"/>
          <a:stretch>
            <a:fillRect/>
          </a:stretch>
        </p:blipFill>
        <p:spPr>
          <a:xfrm>
            <a:off x="4176713" y="5209690"/>
            <a:ext cx="2065061" cy="1537607"/>
          </a:xfrm>
          <a:prstGeom prst="rect">
            <a:avLst/>
          </a:prstGeom>
        </p:spPr>
      </p:pic>
    </p:spTree>
    <p:extLst>
      <p:ext uri="{BB962C8B-B14F-4D97-AF65-F5344CB8AC3E}">
        <p14:creationId xmlns:p14="http://schemas.microsoft.com/office/powerpoint/2010/main" val="406966110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39</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200" dirty="0" smtClean="0"/>
              <a:t>3-3</a:t>
            </a:r>
            <a:r>
              <a:rPr lang="en-US" altLang="ja-JP" sz="3200" dirty="0"/>
              <a:t>. SQL Server </a:t>
            </a:r>
            <a:r>
              <a:rPr lang="en-US" altLang="ja-JP" sz="3200" dirty="0" smtClean="0"/>
              <a:t>2019 Express </a:t>
            </a:r>
            <a:r>
              <a:rPr lang="ja-JP" altLang="en-US" sz="3200" dirty="0"/>
              <a:t>の</a:t>
            </a:r>
            <a:r>
              <a:rPr lang="ja-JP" altLang="en-US" sz="3200" dirty="0" smtClean="0"/>
              <a:t>インストールと初期設定</a:t>
            </a:r>
            <a:endParaRPr kumimoji="1" lang="ja-JP" altLang="en-US" sz="3200" dirty="0"/>
          </a:p>
        </p:txBody>
      </p:sp>
      <p:sp>
        <p:nvSpPr>
          <p:cNvPr id="6" name="テキスト ボックス 5"/>
          <p:cNvSpPr txBox="1"/>
          <p:nvPr/>
        </p:nvSpPr>
        <p:spPr>
          <a:xfrm>
            <a:off x="332741" y="1283022"/>
            <a:ext cx="11444412" cy="923330"/>
          </a:xfrm>
          <a:prstGeom prst="rect">
            <a:avLst/>
          </a:prstGeom>
          <a:solidFill>
            <a:srgbClr val="FFFFCC"/>
          </a:solidFill>
          <a:ln w="19050">
            <a:solidFill>
              <a:schemeClr val="tx1"/>
            </a:solidFill>
          </a:ln>
        </p:spPr>
        <p:txBody>
          <a:bodyPr wrap="square" rtlCol="0">
            <a:spAutoFit/>
          </a:bodyPr>
          <a:lstStyle/>
          <a:p>
            <a:r>
              <a:rPr kumimoji="1" lang="en-US" altLang="ja-JP" dirty="0" smtClean="0"/>
              <a:t>1. </a:t>
            </a:r>
            <a:r>
              <a:rPr kumimoji="1" lang="ja-JP" altLang="en-US" dirty="0" smtClean="0"/>
              <a:t>サーバー </a:t>
            </a:r>
            <a:r>
              <a:rPr kumimoji="1" lang="en-US" altLang="ja-JP" dirty="0" smtClean="0"/>
              <a:t>Windows </a:t>
            </a:r>
            <a:r>
              <a:rPr kumimoji="1" lang="ja-JP" altLang="en-US" dirty="0" smtClean="0"/>
              <a:t>上で、</a:t>
            </a:r>
            <a:r>
              <a:rPr kumimoji="1" lang="en-US" altLang="ja-JP" dirty="0" smtClean="0"/>
              <a:t>Internet Explorer </a:t>
            </a:r>
            <a:r>
              <a:rPr kumimoji="1" lang="ja-JP" altLang="en-US" dirty="0" smtClean="0"/>
              <a:t>から</a:t>
            </a:r>
            <a:endParaRPr kumimoji="1" lang="en-US" altLang="ja-JP" dirty="0" smtClean="0"/>
          </a:p>
          <a:p>
            <a:r>
              <a:rPr lang="en-US" altLang="ja-JP" dirty="0"/>
              <a:t>https://</a:t>
            </a:r>
            <a:r>
              <a:rPr lang="en-US" altLang="ja-JP" dirty="0" smtClean="0"/>
              <a:t>www.microsoft.com/ja-jp/sql-server/sql-server-downloads/</a:t>
            </a:r>
          </a:p>
          <a:p>
            <a:r>
              <a:rPr lang="ja-JP" altLang="en-US" dirty="0" smtClean="0"/>
              <a:t>にアクセスし、</a:t>
            </a:r>
            <a:r>
              <a:rPr lang="en-US" altLang="ja-JP" dirty="0" smtClean="0"/>
              <a:t>SQL Server 2019 Express </a:t>
            </a:r>
            <a:r>
              <a:rPr lang="ja-JP" altLang="en-US" dirty="0" smtClean="0"/>
              <a:t>をダウンロードする。</a:t>
            </a:r>
          </a:p>
        </p:txBody>
      </p:sp>
      <p:pic>
        <p:nvPicPr>
          <p:cNvPr id="9" name="図 8"/>
          <p:cNvPicPr>
            <a:picLocks noChangeAspect="1"/>
          </p:cNvPicPr>
          <p:nvPr/>
        </p:nvPicPr>
        <p:blipFill>
          <a:blip r:embed="rId2"/>
          <a:stretch>
            <a:fillRect/>
          </a:stretch>
        </p:blipFill>
        <p:spPr>
          <a:xfrm>
            <a:off x="3858282" y="2823505"/>
            <a:ext cx="6115050" cy="3228975"/>
          </a:xfrm>
          <a:prstGeom prst="rect">
            <a:avLst/>
          </a:prstGeom>
          <a:ln w="12700">
            <a:solidFill>
              <a:schemeClr val="tx1"/>
            </a:solidFill>
          </a:ln>
        </p:spPr>
      </p:pic>
      <p:sp>
        <p:nvSpPr>
          <p:cNvPr id="7" name="正方形/長方形 6"/>
          <p:cNvSpPr/>
          <p:nvPr/>
        </p:nvSpPr>
        <p:spPr>
          <a:xfrm>
            <a:off x="5405653" y="5297212"/>
            <a:ext cx="2335215" cy="53602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453662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a:t>
            </a:fld>
            <a:endParaRPr kumimoji="1" lang="ja-JP" altLang="en-US" dirty="0"/>
          </a:p>
        </p:txBody>
      </p:sp>
      <p:sp>
        <p:nvSpPr>
          <p:cNvPr id="4" name="タイトル 3"/>
          <p:cNvSpPr>
            <a:spLocks noGrp="1"/>
          </p:cNvSpPr>
          <p:nvPr>
            <p:ph type="title"/>
          </p:nvPr>
        </p:nvSpPr>
        <p:spPr>
          <a:xfrm>
            <a:off x="186054" y="122963"/>
            <a:ext cx="4270790" cy="1084815"/>
          </a:xfrm>
        </p:spPr>
        <p:txBody>
          <a:bodyPr>
            <a:normAutofit fontScale="90000"/>
          </a:bodyPr>
          <a:lstStyle/>
          <a:p>
            <a:r>
              <a:rPr kumimoji="1" lang="ja-JP" altLang="en-US" sz="3600" b="1" dirty="0" smtClean="0"/>
              <a:t>本ドキュメントの進め方 </a:t>
            </a:r>
            <a:r>
              <a:rPr kumimoji="1" lang="en-US" altLang="ja-JP" sz="3600" b="1" dirty="0" smtClean="0"/>
              <a:t/>
            </a:r>
            <a:br>
              <a:rPr kumimoji="1" lang="en-US" altLang="ja-JP" sz="3600" b="1" dirty="0" smtClean="0"/>
            </a:br>
            <a:r>
              <a:rPr lang="en-US" altLang="ja-JP" sz="3600" b="1" dirty="0" smtClean="0"/>
              <a:t>(</a:t>
            </a:r>
            <a:r>
              <a:rPr lang="ja-JP" altLang="en-US" sz="3600" b="1" dirty="0" smtClean="0"/>
              <a:t>初心者</a:t>
            </a:r>
            <a:r>
              <a:rPr lang="en-US" altLang="ja-JP" sz="3600" b="1" dirty="0" smtClean="0"/>
              <a:t>)</a:t>
            </a:r>
            <a:endParaRPr kumimoji="1" lang="ja-JP" altLang="en-US" sz="3600" b="1" dirty="0"/>
          </a:p>
        </p:txBody>
      </p:sp>
      <p:sp>
        <p:nvSpPr>
          <p:cNvPr id="6" name="テキスト ボックス 5"/>
          <p:cNvSpPr txBox="1"/>
          <p:nvPr/>
        </p:nvSpPr>
        <p:spPr>
          <a:xfrm>
            <a:off x="4045331" y="739364"/>
            <a:ext cx="3957145" cy="830997"/>
          </a:xfrm>
          <a:prstGeom prst="rect">
            <a:avLst/>
          </a:prstGeom>
          <a:solidFill>
            <a:schemeClr val="accent4">
              <a:lumMod val="40000"/>
              <a:lumOff val="60000"/>
            </a:schemeClr>
          </a:solidFill>
        </p:spPr>
        <p:txBody>
          <a:bodyPr wrap="square" rtlCol="0" anchor="ctr">
            <a:spAutoFit/>
          </a:bodyPr>
          <a:lstStyle/>
          <a:p>
            <a:pPr algn="ctr"/>
            <a:r>
              <a:rPr kumimoji="1" lang="en-US" altLang="ja-JP" sz="2400" dirty="0" smtClean="0"/>
              <a:t>1. </a:t>
            </a:r>
            <a:r>
              <a:rPr kumimoji="1" lang="ja-JP" altLang="en-US" sz="2400" dirty="0" smtClean="0"/>
              <a:t>シン・テレワークシステム</a:t>
            </a:r>
            <a:endParaRPr kumimoji="1" lang="en-US" altLang="ja-JP" sz="2400" dirty="0" smtClean="0"/>
          </a:p>
          <a:p>
            <a:pPr algn="ctr"/>
            <a:r>
              <a:rPr lang="ja-JP" altLang="en-US" sz="2400" dirty="0" smtClean="0"/>
              <a:t>ハイパースケール版</a:t>
            </a:r>
            <a:r>
              <a:rPr lang="ja-JP" altLang="en-US" sz="2400" dirty="0"/>
              <a:t>の概要</a:t>
            </a:r>
            <a:endParaRPr kumimoji="1" lang="ja-JP" altLang="en-US" sz="2400" dirty="0"/>
          </a:p>
        </p:txBody>
      </p:sp>
      <p:sp>
        <p:nvSpPr>
          <p:cNvPr id="7" name="テキスト ボックス 6"/>
          <p:cNvSpPr txBox="1"/>
          <p:nvPr/>
        </p:nvSpPr>
        <p:spPr>
          <a:xfrm>
            <a:off x="8095593" y="970196"/>
            <a:ext cx="3058510" cy="369332"/>
          </a:xfrm>
          <a:prstGeom prst="rect">
            <a:avLst/>
          </a:prstGeom>
          <a:noFill/>
        </p:spPr>
        <p:txBody>
          <a:bodyPr wrap="square" rtlCol="0">
            <a:spAutoFit/>
          </a:bodyPr>
          <a:lstStyle/>
          <a:p>
            <a:r>
              <a:rPr kumimoji="1" lang="ja-JP" altLang="en-US" dirty="0" smtClean="0"/>
              <a:t>一通りお読みください。</a:t>
            </a:r>
            <a:endParaRPr kumimoji="1" lang="ja-JP" altLang="en-US" dirty="0"/>
          </a:p>
        </p:txBody>
      </p:sp>
      <p:cxnSp>
        <p:nvCxnSpPr>
          <p:cNvPr id="9" name="直線矢印コネクタ 8"/>
          <p:cNvCxnSpPr/>
          <p:nvPr/>
        </p:nvCxnSpPr>
        <p:spPr>
          <a:xfrm flipH="1">
            <a:off x="4840014" y="1671145"/>
            <a:ext cx="909472" cy="69368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テキスト ボックス 10"/>
          <p:cNvSpPr txBox="1"/>
          <p:nvPr/>
        </p:nvSpPr>
        <p:spPr>
          <a:xfrm>
            <a:off x="1537136" y="2432466"/>
            <a:ext cx="3957145" cy="830997"/>
          </a:xfrm>
          <a:prstGeom prst="rect">
            <a:avLst/>
          </a:prstGeom>
          <a:solidFill>
            <a:schemeClr val="accent4">
              <a:lumMod val="40000"/>
              <a:lumOff val="60000"/>
            </a:schemeClr>
          </a:solidFill>
        </p:spPr>
        <p:txBody>
          <a:bodyPr wrap="square" rtlCol="0" anchor="ctr">
            <a:spAutoFit/>
          </a:bodyPr>
          <a:lstStyle/>
          <a:p>
            <a:pPr algn="ctr"/>
            <a:r>
              <a:rPr lang="en-US" altLang="ja-JP" sz="2400" dirty="0"/>
              <a:t>3. </a:t>
            </a:r>
            <a:r>
              <a:rPr lang="ja-JP" altLang="en-US" sz="2400" dirty="0"/>
              <a:t>コントローラを構築しよう </a:t>
            </a:r>
            <a:r>
              <a:rPr lang="en-US" altLang="ja-JP" sz="2400" dirty="0"/>
              <a:t>(Windows)</a:t>
            </a:r>
            <a:endParaRPr kumimoji="1" lang="ja-JP" altLang="en-US" sz="2400" dirty="0"/>
          </a:p>
        </p:txBody>
      </p:sp>
      <p:sp>
        <p:nvSpPr>
          <p:cNvPr id="13" name="テキスト ボックス 12"/>
          <p:cNvSpPr txBox="1"/>
          <p:nvPr/>
        </p:nvSpPr>
        <p:spPr>
          <a:xfrm>
            <a:off x="6117020" y="2426314"/>
            <a:ext cx="3957145" cy="830997"/>
          </a:xfrm>
          <a:prstGeom prst="rect">
            <a:avLst/>
          </a:prstGeom>
          <a:solidFill>
            <a:schemeClr val="accent4">
              <a:lumMod val="40000"/>
              <a:lumOff val="60000"/>
            </a:schemeClr>
          </a:solidFill>
        </p:spPr>
        <p:txBody>
          <a:bodyPr wrap="square" rtlCol="0" anchor="ctr">
            <a:spAutoFit/>
          </a:bodyPr>
          <a:lstStyle/>
          <a:p>
            <a:pPr algn="ctr"/>
            <a:r>
              <a:rPr lang="en-US" altLang="ja-JP" sz="2400" dirty="0" smtClean="0"/>
              <a:t>4. </a:t>
            </a:r>
            <a:r>
              <a:rPr lang="ja-JP" altLang="en-US" sz="2400" dirty="0"/>
              <a:t>コントローラを構築しよう </a:t>
            </a:r>
            <a:r>
              <a:rPr lang="en-US" altLang="ja-JP" sz="2400" dirty="0" smtClean="0"/>
              <a:t>(Linux)</a:t>
            </a:r>
            <a:endParaRPr kumimoji="1" lang="ja-JP" altLang="en-US" sz="2400" dirty="0"/>
          </a:p>
        </p:txBody>
      </p:sp>
      <p:cxnSp>
        <p:nvCxnSpPr>
          <p:cNvPr id="14" name="直線矢印コネクタ 13"/>
          <p:cNvCxnSpPr/>
          <p:nvPr/>
        </p:nvCxnSpPr>
        <p:spPr>
          <a:xfrm>
            <a:off x="6035628" y="1637999"/>
            <a:ext cx="1216510" cy="69368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5" name="Object 4">
            <a:hlinkClick r:id="" action="ppaction://ole?verb=0"/>
          </p:cNvPr>
          <p:cNvGraphicFramePr>
            <a:graphicFrameLocks/>
          </p:cNvGraphicFramePr>
          <p:nvPr>
            <p:extLst>
              <p:ext uri="{D42A27DB-BD31-4B8C-83A1-F6EECF244321}">
                <p14:modId xmlns:p14="http://schemas.microsoft.com/office/powerpoint/2010/main" val="3180945133"/>
              </p:ext>
            </p:extLst>
          </p:nvPr>
        </p:nvGraphicFramePr>
        <p:xfrm>
          <a:off x="7612474" y="78830"/>
          <a:ext cx="390002" cy="891366"/>
        </p:xfrm>
        <a:graphic>
          <a:graphicData uri="http://schemas.openxmlformats.org/presentationml/2006/ole">
            <mc:AlternateContent xmlns:mc="http://schemas.openxmlformats.org/markup-compatibility/2006">
              <mc:Choice xmlns:v="urn:schemas-microsoft-com:vml" Requires="v">
                <p:oleObj spid="_x0000_s4257" name="Microsoft クリップアート" r:id="rId3" imgW="1966680" imgH="5898960" progId="MS_ClipArt_Gallery">
                  <p:embed/>
                </p:oleObj>
              </mc:Choice>
              <mc:Fallback>
                <p:oleObj name="Microsoft クリップアート" r:id="rId3" imgW="1966680" imgH="5898960" progId="MS_ClipArt_Gallery">
                  <p:embed/>
                  <p:pic>
                    <p:nvPicPr>
                      <p:cNvPr id="18" name="Object 4">
                        <a:hlinkClick r:id="" action="ppaction://ole?verb=0"/>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12474" y="78830"/>
                        <a:ext cx="390002" cy="891366"/>
                      </a:xfrm>
                      <a:prstGeom prst="rect">
                        <a:avLst/>
                      </a:prstGeom>
                      <a:noFill/>
                      <a:ln>
                        <a:noFill/>
                      </a:ln>
                      <a:effectLst/>
                      <a:extLst/>
                    </p:spPr>
                  </p:pic>
                </p:oleObj>
              </mc:Fallback>
            </mc:AlternateContent>
          </a:graphicData>
        </a:graphic>
      </p:graphicFrame>
      <p:cxnSp>
        <p:nvCxnSpPr>
          <p:cNvPr id="16" name="直線矢印コネクタ 15"/>
          <p:cNvCxnSpPr/>
          <p:nvPr/>
        </p:nvCxnSpPr>
        <p:spPr>
          <a:xfrm>
            <a:off x="5883493" y="358704"/>
            <a:ext cx="0" cy="39723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テキスト ボックス 17"/>
          <p:cNvSpPr txBox="1"/>
          <p:nvPr/>
        </p:nvSpPr>
        <p:spPr>
          <a:xfrm>
            <a:off x="5558721" y="36933"/>
            <a:ext cx="953814" cy="369332"/>
          </a:xfrm>
          <a:prstGeom prst="rect">
            <a:avLst/>
          </a:prstGeom>
          <a:noFill/>
        </p:spPr>
        <p:txBody>
          <a:bodyPr wrap="square" rtlCol="0">
            <a:spAutoFit/>
          </a:bodyPr>
          <a:lstStyle/>
          <a:p>
            <a:r>
              <a:rPr kumimoji="1" lang="ja-JP" altLang="en-US" dirty="0" smtClean="0"/>
              <a:t>開始</a:t>
            </a:r>
            <a:endParaRPr kumimoji="1" lang="ja-JP" altLang="en-US" dirty="0"/>
          </a:p>
        </p:txBody>
      </p:sp>
      <p:sp>
        <p:nvSpPr>
          <p:cNvPr id="19" name="テキスト ボックス 18"/>
          <p:cNvSpPr txBox="1"/>
          <p:nvPr/>
        </p:nvSpPr>
        <p:spPr>
          <a:xfrm>
            <a:off x="5356235" y="1888890"/>
            <a:ext cx="1312579" cy="646331"/>
          </a:xfrm>
          <a:prstGeom prst="rect">
            <a:avLst/>
          </a:prstGeom>
          <a:noFill/>
        </p:spPr>
        <p:txBody>
          <a:bodyPr wrap="square" rtlCol="0">
            <a:spAutoFit/>
          </a:bodyPr>
          <a:lstStyle/>
          <a:p>
            <a:r>
              <a:rPr kumimoji="1" lang="ja-JP" altLang="en-US" dirty="0" smtClean="0"/>
              <a:t>どちらか</a:t>
            </a:r>
          </a:p>
          <a:p>
            <a:r>
              <a:rPr kumimoji="1" lang="ja-JP" altLang="en-US" dirty="0" smtClean="0"/>
              <a:t>好きなほう</a:t>
            </a:r>
            <a:endParaRPr kumimoji="1" lang="ja-JP" altLang="en-US" dirty="0"/>
          </a:p>
        </p:txBody>
      </p:sp>
      <p:cxnSp>
        <p:nvCxnSpPr>
          <p:cNvPr id="20" name="直線矢印コネクタ 19"/>
          <p:cNvCxnSpPr/>
          <p:nvPr/>
        </p:nvCxnSpPr>
        <p:spPr>
          <a:xfrm>
            <a:off x="4715268" y="3331101"/>
            <a:ext cx="640967" cy="40044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矢印コネクタ 22"/>
          <p:cNvCxnSpPr/>
          <p:nvPr/>
        </p:nvCxnSpPr>
        <p:spPr>
          <a:xfrm flipH="1">
            <a:off x="6643883" y="3331101"/>
            <a:ext cx="448035" cy="40044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テキスト ボックス 24"/>
          <p:cNvSpPr txBox="1"/>
          <p:nvPr/>
        </p:nvSpPr>
        <p:spPr>
          <a:xfrm>
            <a:off x="3883237" y="3823609"/>
            <a:ext cx="3957145" cy="461665"/>
          </a:xfrm>
          <a:prstGeom prst="rect">
            <a:avLst/>
          </a:prstGeom>
          <a:solidFill>
            <a:schemeClr val="accent4">
              <a:lumMod val="40000"/>
              <a:lumOff val="60000"/>
            </a:schemeClr>
          </a:solidFill>
        </p:spPr>
        <p:txBody>
          <a:bodyPr wrap="square" rtlCol="0" anchor="ctr">
            <a:spAutoFit/>
          </a:bodyPr>
          <a:lstStyle/>
          <a:p>
            <a:pPr algn="ctr"/>
            <a:r>
              <a:rPr lang="en-US" altLang="ja-JP" sz="2400" dirty="0"/>
              <a:t>5. </a:t>
            </a:r>
            <a:r>
              <a:rPr lang="ja-JP" altLang="en-US" sz="2400" dirty="0"/>
              <a:t>中継ゲートウェイを構築しよう</a:t>
            </a:r>
            <a:endParaRPr kumimoji="1" lang="ja-JP" altLang="en-US" sz="2400" dirty="0"/>
          </a:p>
        </p:txBody>
      </p:sp>
      <p:cxnSp>
        <p:nvCxnSpPr>
          <p:cNvPr id="26" name="直線矢印コネクタ 25"/>
          <p:cNvCxnSpPr/>
          <p:nvPr/>
        </p:nvCxnSpPr>
        <p:spPr>
          <a:xfrm flipH="1">
            <a:off x="6006756" y="4285274"/>
            <a:ext cx="2" cy="39708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テキスト ボックス 28"/>
          <p:cNvSpPr txBox="1"/>
          <p:nvPr/>
        </p:nvSpPr>
        <p:spPr>
          <a:xfrm>
            <a:off x="3904920" y="4712668"/>
            <a:ext cx="3957145" cy="461665"/>
          </a:xfrm>
          <a:prstGeom prst="rect">
            <a:avLst/>
          </a:prstGeom>
          <a:solidFill>
            <a:schemeClr val="accent4">
              <a:lumMod val="40000"/>
              <a:lumOff val="60000"/>
            </a:schemeClr>
          </a:solidFill>
        </p:spPr>
        <p:txBody>
          <a:bodyPr wrap="square" rtlCol="0" anchor="ctr">
            <a:spAutoFit/>
          </a:bodyPr>
          <a:lstStyle/>
          <a:p>
            <a:pPr algn="ctr"/>
            <a:r>
              <a:rPr lang="en-US" altLang="ja-JP" sz="2400" dirty="0"/>
              <a:t>6. </a:t>
            </a:r>
            <a:r>
              <a:rPr lang="ja-JP" altLang="en-US" sz="2400" dirty="0"/>
              <a:t>アプリケーションをビルドしよう</a:t>
            </a:r>
            <a:endParaRPr kumimoji="1" lang="ja-JP" altLang="en-US" sz="2400" dirty="0"/>
          </a:p>
        </p:txBody>
      </p:sp>
      <p:cxnSp>
        <p:nvCxnSpPr>
          <p:cNvPr id="30" name="直線矢印コネクタ 29"/>
          <p:cNvCxnSpPr/>
          <p:nvPr/>
        </p:nvCxnSpPr>
        <p:spPr>
          <a:xfrm>
            <a:off x="5998967" y="5204642"/>
            <a:ext cx="0" cy="24234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2" name="図 31"/>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436349" y="5612968"/>
            <a:ext cx="5305943" cy="1097303"/>
          </a:xfrm>
          <a:prstGeom prst="rect">
            <a:avLst/>
          </a:prstGeom>
          <a:ln w="19050">
            <a:solidFill>
              <a:schemeClr val="tx1"/>
            </a:solidFill>
          </a:ln>
        </p:spPr>
      </p:pic>
      <p:sp>
        <p:nvSpPr>
          <p:cNvPr id="33" name="テキスト ボックス 32"/>
          <p:cNvSpPr txBox="1"/>
          <p:nvPr/>
        </p:nvSpPr>
        <p:spPr>
          <a:xfrm>
            <a:off x="8873985" y="5699955"/>
            <a:ext cx="3058510" cy="923330"/>
          </a:xfrm>
          <a:prstGeom prst="rect">
            <a:avLst/>
          </a:prstGeom>
          <a:solidFill>
            <a:srgbClr val="FFFF00"/>
          </a:solidFill>
        </p:spPr>
        <p:txBody>
          <a:bodyPr wrap="square" rtlCol="0">
            <a:spAutoFit/>
          </a:bodyPr>
          <a:lstStyle/>
          <a:p>
            <a:r>
              <a:rPr kumimoji="1" lang="ja-JP" altLang="en-US" dirty="0" smtClean="0"/>
              <a:t>手順通りに行なうだけで、</a:t>
            </a:r>
            <a:r>
              <a:rPr lang="ja-JP" altLang="en-US" dirty="0"/>
              <a:t>ひとまず、</a:t>
            </a:r>
            <a:r>
              <a:rPr kumimoji="1" lang="ja-JP" altLang="en-US" dirty="0" smtClean="0"/>
              <a:t>最小限のシステムが構築できました！！</a:t>
            </a:r>
          </a:p>
        </p:txBody>
      </p:sp>
      <p:pic>
        <p:nvPicPr>
          <p:cNvPr id="34" name="図 3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86712" y="4563547"/>
            <a:ext cx="1138136" cy="943583"/>
          </a:xfrm>
          <a:prstGeom prst="rect">
            <a:avLst/>
          </a:prstGeom>
        </p:spPr>
      </p:pic>
      <p:sp>
        <p:nvSpPr>
          <p:cNvPr id="37" name="テキスト ボックス 36"/>
          <p:cNvSpPr txBox="1"/>
          <p:nvPr/>
        </p:nvSpPr>
        <p:spPr>
          <a:xfrm>
            <a:off x="7252138" y="1492221"/>
            <a:ext cx="2201854" cy="461665"/>
          </a:xfrm>
          <a:prstGeom prst="rect">
            <a:avLst/>
          </a:prstGeom>
          <a:solidFill>
            <a:schemeClr val="accent4">
              <a:lumMod val="40000"/>
              <a:lumOff val="60000"/>
            </a:schemeClr>
          </a:solidFill>
        </p:spPr>
        <p:txBody>
          <a:bodyPr wrap="square" rtlCol="0" anchor="ctr">
            <a:spAutoFit/>
          </a:bodyPr>
          <a:lstStyle/>
          <a:p>
            <a:pPr algn="ctr"/>
            <a:r>
              <a:rPr lang="en-US" altLang="ja-JP" sz="2400" dirty="0"/>
              <a:t>2. </a:t>
            </a:r>
            <a:r>
              <a:rPr lang="ja-JP" altLang="en-US" sz="2400" dirty="0"/>
              <a:t>必要な環境</a:t>
            </a:r>
            <a:endParaRPr kumimoji="1" lang="ja-JP" altLang="en-US" sz="2400" dirty="0"/>
          </a:p>
        </p:txBody>
      </p:sp>
      <p:pic>
        <p:nvPicPr>
          <p:cNvPr id="39" name="Picture 470"/>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934838" y="3396337"/>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0" name="テキスト ボックス 39"/>
          <p:cNvSpPr txBox="1"/>
          <p:nvPr/>
        </p:nvSpPr>
        <p:spPr>
          <a:xfrm>
            <a:off x="1745565" y="3971053"/>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grpSp>
        <p:nvGrpSpPr>
          <p:cNvPr id="41" name="Group 4338"/>
          <p:cNvGrpSpPr>
            <a:grpSpLocks/>
          </p:cNvGrpSpPr>
          <p:nvPr/>
        </p:nvGrpSpPr>
        <p:grpSpPr bwMode="auto">
          <a:xfrm>
            <a:off x="540756" y="3094112"/>
            <a:ext cx="501869" cy="756484"/>
            <a:chOff x="536" y="997"/>
            <a:chExt cx="492" cy="685"/>
          </a:xfrm>
        </p:grpSpPr>
        <p:sp>
          <p:nvSpPr>
            <p:cNvPr id="42"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3"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4"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5"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6"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7"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48"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9"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0"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1"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2"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3"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4"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5"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6"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7"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8"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59"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0"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1"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2"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3"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4"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65"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66" name="テキスト ボックス 65"/>
          <p:cNvSpPr txBox="1"/>
          <p:nvPr/>
        </p:nvSpPr>
        <p:spPr>
          <a:xfrm>
            <a:off x="43940" y="3906645"/>
            <a:ext cx="1543317" cy="369332"/>
          </a:xfrm>
          <a:prstGeom prst="rect">
            <a:avLst/>
          </a:prstGeom>
          <a:noFill/>
        </p:spPr>
        <p:txBody>
          <a:bodyPr wrap="square" rtlCol="0">
            <a:spAutoFit/>
          </a:bodyPr>
          <a:lstStyle/>
          <a:p>
            <a:r>
              <a:rPr kumimoji="1" lang="ja-JP" altLang="en-US" dirty="0" smtClean="0"/>
              <a:t>コントローラ</a:t>
            </a:r>
            <a:endParaRPr kumimoji="1" lang="ja-JP" altLang="en-US" dirty="0"/>
          </a:p>
        </p:txBody>
      </p:sp>
      <p:cxnSp>
        <p:nvCxnSpPr>
          <p:cNvPr id="67" name="直線矢印コネクタ 66"/>
          <p:cNvCxnSpPr/>
          <p:nvPr/>
        </p:nvCxnSpPr>
        <p:spPr>
          <a:xfrm flipH="1" flipV="1">
            <a:off x="1099264" y="3660410"/>
            <a:ext cx="810831" cy="13942"/>
          </a:xfrm>
          <a:prstGeom prst="straightConnector1">
            <a:avLst/>
          </a:prstGeom>
          <a:ln w="28575">
            <a:solidFill>
              <a:srgbClr val="0000FF"/>
            </a:solidFill>
            <a:tailEnd type="triangle"/>
          </a:ln>
        </p:spPr>
        <p:style>
          <a:lnRef idx="1">
            <a:schemeClr val="accent1"/>
          </a:lnRef>
          <a:fillRef idx="0">
            <a:schemeClr val="accent1"/>
          </a:fillRef>
          <a:effectRef idx="0">
            <a:schemeClr val="accent1"/>
          </a:effectRef>
          <a:fontRef idx="minor">
            <a:schemeClr val="tx1"/>
          </a:fontRef>
        </p:style>
      </p:cxnSp>
      <p:pic>
        <p:nvPicPr>
          <p:cNvPr id="74" name="図 73"/>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332742" y="4494574"/>
            <a:ext cx="1406961" cy="796147"/>
          </a:xfrm>
          <a:prstGeom prst="rect">
            <a:avLst/>
          </a:prstGeom>
          <a:ln w="12700">
            <a:solidFill>
              <a:srgbClr val="0070C0"/>
            </a:solidFill>
          </a:ln>
        </p:spPr>
      </p:pic>
      <p:pic>
        <p:nvPicPr>
          <p:cNvPr id="75" name="図 74"/>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263941" y="4935005"/>
            <a:ext cx="1800915" cy="688290"/>
          </a:xfrm>
          <a:prstGeom prst="rect">
            <a:avLst/>
          </a:prstGeom>
          <a:ln w="12700">
            <a:solidFill>
              <a:srgbClr val="0070C0"/>
            </a:solidFill>
          </a:ln>
        </p:spPr>
      </p:pic>
      <p:sp>
        <p:nvSpPr>
          <p:cNvPr id="76" name="テキスト ボックス 75"/>
          <p:cNvSpPr txBox="1"/>
          <p:nvPr/>
        </p:nvSpPr>
        <p:spPr>
          <a:xfrm>
            <a:off x="791690" y="5623295"/>
            <a:ext cx="1916369" cy="369332"/>
          </a:xfrm>
          <a:prstGeom prst="rect">
            <a:avLst/>
          </a:prstGeom>
          <a:noFill/>
        </p:spPr>
        <p:txBody>
          <a:bodyPr wrap="square" rtlCol="0">
            <a:spAutoFit/>
          </a:bodyPr>
          <a:lstStyle/>
          <a:p>
            <a:r>
              <a:rPr kumimoji="1" lang="ja-JP" altLang="en-US" dirty="0" smtClean="0"/>
              <a:t>アプリケーション</a:t>
            </a:r>
            <a:endParaRPr kumimoji="1" lang="ja-JP" altLang="en-US" dirty="0"/>
          </a:p>
        </p:txBody>
      </p:sp>
      <p:sp>
        <p:nvSpPr>
          <p:cNvPr id="77" name="右中かっこ 76"/>
          <p:cNvSpPr/>
          <p:nvPr/>
        </p:nvSpPr>
        <p:spPr>
          <a:xfrm>
            <a:off x="10145110" y="2270234"/>
            <a:ext cx="220718" cy="2224340"/>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78" name="テキスト ボックス 77"/>
          <p:cNvSpPr txBox="1"/>
          <p:nvPr/>
        </p:nvSpPr>
        <p:spPr>
          <a:xfrm>
            <a:off x="10568214" y="2415181"/>
            <a:ext cx="1251357" cy="1754326"/>
          </a:xfrm>
          <a:prstGeom prst="rect">
            <a:avLst/>
          </a:prstGeom>
          <a:noFill/>
        </p:spPr>
        <p:txBody>
          <a:bodyPr wrap="square" rtlCol="0">
            <a:spAutoFit/>
          </a:bodyPr>
          <a:lstStyle/>
          <a:p>
            <a:r>
              <a:rPr lang="en-US" altLang="ja-JP" dirty="0" smtClean="0"/>
              <a:t>AWS </a:t>
            </a:r>
            <a:r>
              <a:rPr lang="ja-JP" altLang="en-US" dirty="0" smtClean="0"/>
              <a:t>上のクリーンな </a:t>
            </a:r>
            <a:r>
              <a:rPr lang="en-US" altLang="ja-JP" dirty="0" smtClean="0"/>
              <a:t>OS </a:t>
            </a:r>
            <a:r>
              <a:rPr lang="ja-JP" altLang="en-US" dirty="0" smtClean="0"/>
              <a:t>環境で一から作業する方法を説明します。</a:t>
            </a:r>
            <a:endParaRPr kumimoji="1" lang="ja-JP" altLang="en-US" dirty="0"/>
          </a:p>
        </p:txBody>
      </p:sp>
      <p:sp>
        <p:nvSpPr>
          <p:cNvPr id="79" name="右中かっこ 78"/>
          <p:cNvSpPr/>
          <p:nvPr/>
        </p:nvSpPr>
        <p:spPr>
          <a:xfrm>
            <a:off x="10135944" y="617472"/>
            <a:ext cx="220718" cy="1336414"/>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80" name="テキスト ボックス 79"/>
          <p:cNvSpPr txBox="1"/>
          <p:nvPr/>
        </p:nvSpPr>
        <p:spPr>
          <a:xfrm>
            <a:off x="10606832" y="1016362"/>
            <a:ext cx="1251357" cy="646331"/>
          </a:xfrm>
          <a:prstGeom prst="rect">
            <a:avLst/>
          </a:prstGeom>
          <a:noFill/>
        </p:spPr>
        <p:txBody>
          <a:bodyPr wrap="square" rtlCol="0">
            <a:spAutoFit/>
          </a:bodyPr>
          <a:lstStyle/>
          <a:p>
            <a:r>
              <a:rPr kumimoji="1" lang="ja-JP" altLang="en-US" dirty="0" smtClean="0"/>
              <a:t>読むだけです。</a:t>
            </a:r>
            <a:endParaRPr kumimoji="1" lang="ja-JP" altLang="en-US" dirty="0"/>
          </a:p>
        </p:txBody>
      </p:sp>
      <p:sp>
        <p:nvSpPr>
          <p:cNvPr id="81" name="右中かっこ 80"/>
          <p:cNvSpPr/>
          <p:nvPr/>
        </p:nvSpPr>
        <p:spPr>
          <a:xfrm>
            <a:off x="10129345" y="4695791"/>
            <a:ext cx="220718" cy="811339"/>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82" name="テキスト ボックス 81"/>
          <p:cNvSpPr txBox="1"/>
          <p:nvPr/>
        </p:nvSpPr>
        <p:spPr>
          <a:xfrm>
            <a:off x="10568214" y="4622742"/>
            <a:ext cx="1508066" cy="923330"/>
          </a:xfrm>
          <a:prstGeom prst="rect">
            <a:avLst/>
          </a:prstGeom>
          <a:noFill/>
        </p:spPr>
        <p:txBody>
          <a:bodyPr wrap="square" rtlCol="0">
            <a:spAutoFit/>
          </a:bodyPr>
          <a:lstStyle/>
          <a:p>
            <a:r>
              <a:rPr kumimoji="1" lang="ja-JP" altLang="en-US" dirty="0" smtClean="0"/>
              <a:t>手元の </a:t>
            </a:r>
            <a:r>
              <a:rPr kumimoji="1" lang="en-US" altLang="ja-JP" dirty="0" smtClean="0"/>
              <a:t>Windows 10 PC </a:t>
            </a:r>
            <a:r>
              <a:rPr kumimoji="1" lang="ja-JP" altLang="en-US" dirty="0" smtClean="0"/>
              <a:t>で可能です。</a:t>
            </a:r>
            <a:endParaRPr kumimoji="1" lang="ja-JP" altLang="en-US" dirty="0"/>
          </a:p>
        </p:txBody>
      </p:sp>
      <p:pic>
        <p:nvPicPr>
          <p:cNvPr id="83" name="図 82"/>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387728" y="870943"/>
            <a:ext cx="1316627" cy="1198940"/>
          </a:xfrm>
          <a:prstGeom prst="rect">
            <a:avLst/>
          </a:prstGeom>
        </p:spPr>
      </p:pic>
    </p:spTree>
    <p:extLst>
      <p:ext uri="{BB962C8B-B14F-4D97-AF65-F5344CB8AC3E}">
        <p14:creationId xmlns:p14="http://schemas.microsoft.com/office/powerpoint/2010/main" val="359114396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40</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1477328"/>
          </a:xfrm>
          <a:prstGeom prst="rect">
            <a:avLst/>
          </a:prstGeom>
          <a:solidFill>
            <a:srgbClr val="FFFFCC"/>
          </a:solidFill>
          <a:ln w="19050">
            <a:solidFill>
              <a:schemeClr val="tx1"/>
            </a:solidFill>
          </a:ln>
        </p:spPr>
        <p:txBody>
          <a:bodyPr wrap="square" rtlCol="0">
            <a:spAutoFit/>
          </a:bodyPr>
          <a:lstStyle/>
          <a:p>
            <a:r>
              <a:rPr kumimoji="1" lang="en-US" altLang="ja-JP" dirty="0" smtClean="0"/>
              <a:t>2. SQL Server 2019 Express Edition </a:t>
            </a:r>
            <a:r>
              <a:rPr kumimoji="1" lang="ja-JP" altLang="en-US" dirty="0" smtClean="0"/>
              <a:t>のインストーラを起動する。インストールの種類は必ず </a:t>
            </a:r>
            <a:r>
              <a:rPr kumimoji="1" lang="en-US" altLang="ja-JP" dirty="0" smtClean="0"/>
              <a:t>“Custom”</a:t>
            </a:r>
            <a:r>
              <a:rPr kumimoji="1" lang="ja-JP" altLang="en-US" dirty="0" smtClean="0"/>
              <a:t> を選択する。</a:t>
            </a:r>
            <a:endParaRPr kumimoji="1" lang="en-US" altLang="ja-JP" dirty="0" smtClean="0"/>
          </a:p>
          <a:p>
            <a:r>
              <a:rPr lang="ja-JP" altLang="en-US" dirty="0" smtClean="0"/>
              <a:t>一時フォルダへの展開を実施する画面が表示される。デフォルトのまま進める。</a:t>
            </a:r>
          </a:p>
          <a:p>
            <a:r>
              <a:rPr lang="en-US" altLang="ja-JP" dirty="0" smtClean="0"/>
              <a:t>“Installation Center” </a:t>
            </a:r>
            <a:r>
              <a:rPr lang="ja-JP" altLang="en-US" dirty="0" smtClean="0"/>
              <a:t>が起動したら、</a:t>
            </a:r>
            <a:r>
              <a:rPr lang="en-US" altLang="ja-JP" dirty="0" smtClean="0"/>
              <a:t>”New SQL Server stand-alone installation” </a:t>
            </a:r>
            <a:r>
              <a:rPr lang="ja-JP" altLang="en-US" dirty="0" smtClean="0"/>
              <a:t>をクリックする。</a:t>
            </a:r>
            <a:endParaRPr lang="en-US" altLang="ja-JP" dirty="0" smtClean="0"/>
          </a:p>
          <a:p>
            <a:r>
              <a:rPr lang="ja-JP" altLang="en-US" dirty="0" smtClean="0"/>
              <a:t>インストーラが起動する。画面は以下のページで特記がない限り、デフォルトのまま進める。</a:t>
            </a:r>
          </a:p>
          <a:p>
            <a:r>
              <a:rPr lang="ja-JP" altLang="en-US" dirty="0" smtClean="0"/>
              <a:t>特記がある場合は、必ずその設定を行なう。</a:t>
            </a:r>
            <a:endParaRPr lang="en-US" altLang="ja-JP" dirty="0" smtClean="0"/>
          </a:p>
        </p:txBody>
      </p:sp>
      <p:pic>
        <p:nvPicPr>
          <p:cNvPr id="2" name="図 1"/>
          <p:cNvPicPr>
            <a:picLocks noChangeAspect="1"/>
          </p:cNvPicPr>
          <p:nvPr/>
        </p:nvPicPr>
        <p:blipFill>
          <a:blip r:embed="rId2"/>
          <a:stretch>
            <a:fillRect/>
          </a:stretch>
        </p:blipFill>
        <p:spPr>
          <a:xfrm>
            <a:off x="466748" y="2626237"/>
            <a:ext cx="3014367" cy="2390090"/>
          </a:xfrm>
          <a:prstGeom prst="rect">
            <a:avLst/>
          </a:prstGeom>
        </p:spPr>
      </p:pic>
      <p:pic>
        <p:nvPicPr>
          <p:cNvPr id="9" name="図 8"/>
          <p:cNvPicPr>
            <a:picLocks noChangeAspect="1"/>
          </p:cNvPicPr>
          <p:nvPr/>
        </p:nvPicPr>
        <p:blipFill>
          <a:blip r:embed="rId3"/>
          <a:stretch>
            <a:fillRect/>
          </a:stretch>
        </p:blipFill>
        <p:spPr>
          <a:xfrm>
            <a:off x="4289370" y="2626237"/>
            <a:ext cx="3014367" cy="2390090"/>
          </a:xfrm>
          <a:prstGeom prst="rect">
            <a:avLst/>
          </a:prstGeom>
        </p:spPr>
      </p:pic>
      <p:sp>
        <p:nvSpPr>
          <p:cNvPr id="10" name="右矢印 9"/>
          <p:cNvSpPr/>
          <p:nvPr/>
        </p:nvSpPr>
        <p:spPr>
          <a:xfrm>
            <a:off x="3594539" y="3455540"/>
            <a:ext cx="638503" cy="5439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p:cNvSpPr/>
          <p:nvPr/>
        </p:nvSpPr>
        <p:spPr>
          <a:xfrm>
            <a:off x="1468740" y="3306335"/>
            <a:ext cx="970177" cy="99266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p:cNvSpPr/>
          <p:nvPr/>
        </p:nvSpPr>
        <p:spPr>
          <a:xfrm>
            <a:off x="6636687" y="4677935"/>
            <a:ext cx="583922" cy="22015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3" name="図 12"/>
          <p:cNvPicPr>
            <a:picLocks noChangeAspect="1"/>
          </p:cNvPicPr>
          <p:nvPr/>
        </p:nvPicPr>
        <p:blipFill>
          <a:blip r:embed="rId4"/>
          <a:stretch>
            <a:fillRect/>
          </a:stretch>
        </p:blipFill>
        <p:spPr>
          <a:xfrm>
            <a:off x="8111992" y="2612149"/>
            <a:ext cx="3186651" cy="2404178"/>
          </a:xfrm>
          <a:prstGeom prst="rect">
            <a:avLst/>
          </a:prstGeom>
        </p:spPr>
      </p:pic>
      <p:sp>
        <p:nvSpPr>
          <p:cNvPr id="14" name="右矢印 13"/>
          <p:cNvSpPr/>
          <p:nvPr/>
        </p:nvSpPr>
        <p:spPr>
          <a:xfrm>
            <a:off x="7388613" y="3455540"/>
            <a:ext cx="638503" cy="5439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p:cNvSpPr/>
          <p:nvPr/>
        </p:nvSpPr>
        <p:spPr>
          <a:xfrm>
            <a:off x="9088224" y="2762425"/>
            <a:ext cx="2065880" cy="22015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25715912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41</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867799"/>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3. SQL Server 2019 </a:t>
            </a:r>
            <a:r>
              <a:rPr kumimoji="1" lang="ja-JP" altLang="en-US" dirty="0" smtClean="0"/>
              <a:t>のインストール画面を進めると、「</a:t>
            </a:r>
            <a:r>
              <a:rPr kumimoji="1" lang="en-US" altLang="ja-JP" dirty="0" smtClean="0"/>
              <a:t>Feature Selection</a:t>
            </a:r>
            <a:r>
              <a:rPr kumimoji="1" lang="ja-JP" altLang="en-US" dirty="0" smtClean="0"/>
              <a:t>」 が表示される。以下の画面の機能のみを選択し、それ以外は選択解除する。</a:t>
            </a:r>
            <a:endParaRPr lang="en-US" altLang="ja-JP" dirty="0" smtClean="0"/>
          </a:p>
        </p:txBody>
      </p:sp>
      <p:pic>
        <p:nvPicPr>
          <p:cNvPr id="6" name="図 5"/>
          <p:cNvPicPr>
            <a:picLocks noChangeAspect="1"/>
          </p:cNvPicPr>
          <p:nvPr/>
        </p:nvPicPr>
        <p:blipFill>
          <a:blip r:embed="rId2"/>
          <a:stretch>
            <a:fillRect/>
          </a:stretch>
        </p:blipFill>
        <p:spPr>
          <a:xfrm>
            <a:off x="1663262" y="1551289"/>
            <a:ext cx="6790832" cy="5016343"/>
          </a:xfrm>
          <a:prstGeom prst="rect">
            <a:avLst/>
          </a:prstGeom>
        </p:spPr>
      </p:pic>
      <p:sp>
        <p:nvSpPr>
          <p:cNvPr id="7" name="正方形/長方形 6"/>
          <p:cNvSpPr/>
          <p:nvPr/>
        </p:nvSpPr>
        <p:spPr>
          <a:xfrm>
            <a:off x="3096005" y="2782612"/>
            <a:ext cx="2579581" cy="243577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48114049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42</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867799"/>
            <a:ext cx="11444412" cy="923330"/>
          </a:xfrm>
          <a:prstGeom prst="rect">
            <a:avLst/>
          </a:prstGeom>
          <a:solidFill>
            <a:srgbClr val="FFFFCC"/>
          </a:solidFill>
          <a:ln w="19050">
            <a:solidFill>
              <a:schemeClr val="tx1"/>
            </a:solidFill>
          </a:ln>
        </p:spPr>
        <p:txBody>
          <a:bodyPr wrap="square" rtlCol="0">
            <a:spAutoFit/>
          </a:bodyPr>
          <a:lstStyle/>
          <a:p>
            <a:r>
              <a:rPr kumimoji="1" lang="en-US" altLang="ja-JP" dirty="0" smtClean="0"/>
              <a:t>4. SQL Server 2019 </a:t>
            </a:r>
            <a:r>
              <a:rPr kumimoji="1" lang="ja-JP" altLang="en-US" dirty="0" smtClean="0"/>
              <a:t>のインストール画面を進めると、「</a:t>
            </a:r>
            <a:r>
              <a:rPr kumimoji="1" lang="en-US" altLang="ja-JP" dirty="0" smtClean="0"/>
              <a:t>Instance Configuration</a:t>
            </a:r>
            <a:r>
              <a:rPr kumimoji="1" lang="ja-JP" altLang="en-US" dirty="0" smtClean="0"/>
              <a:t>」 が表示される。</a:t>
            </a:r>
          </a:p>
          <a:p>
            <a:r>
              <a:rPr lang="ja-JP" altLang="en-US" dirty="0" smtClean="0"/>
              <a:t>ここで、デフォルトでは「</a:t>
            </a:r>
            <a:r>
              <a:rPr lang="en-US" altLang="ja-JP" dirty="0" smtClean="0"/>
              <a:t>Named instance</a:t>
            </a:r>
            <a:r>
              <a:rPr lang="ja-JP" altLang="en-US" dirty="0" smtClean="0"/>
              <a:t>」が選択されているので、必ず、「</a:t>
            </a:r>
            <a:r>
              <a:rPr lang="en-US" altLang="ja-JP" dirty="0" smtClean="0"/>
              <a:t>Default instance</a:t>
            </a:r>
            <a:r>
              <a:rPr lang="ja-JP" altLang="en-US" dirty="0" smtClean="0"/>
              <a:t>」に変更をする。</a:t>
            </a:r>
            <a:endParaRPr lang="en-US" altLang="ja-JP" dirty="0" smtClean="0"/>
          </a:p>
          <a:p>
            <a:r>
              <a:rPr lang="ja-JP" altLang="en-US" dirty="0" smtClean="0"/>
              <a:t>「</a:t>
            </a:r>
            <a:r>
              <a:rPr lang="en-US" altLang="ja-JP" dirty="0" smtClean="0"/>
              <a:t>Instance ID</a:t>
            </a:r>
            <a:r>
              <a:rPr lang="ja-JP" altLang="en-US" dirty="0" smtClean="0"/>
              <a:t>」が「</a:t>
            </a:r>
            <a:r>
              <a:rPr lang="en-US" altLang="ja-JP" dirty="0" smtClean="0"/>
              <a:t>MSSQLSERVER</a:t>
            </a:r>
            <a:r>
              <a:rPr lang="ja-JP" altLang="en-US" dirty="0" smtClean="0"/>
              <a:t>」となっていることを十分よく確認して、次に進む。</a:t>
            </a:r>
            <a:endParaRPr lang="en-US" altLang="ja-JP" dirty="0" smtClean="0"/>
          </a:p>
        </p:txBody>
      </p:sp>
      <p:pic>
        <p:nvPicPr>
          <p:cNvPr id="6" name="図 5"/>
          <p:cNvPicPr>
            <a:picLocks noChangeAspect="1"/>
          </p:cNvPicPr>
          <p:nvPr/>
        </p:nvPicPr>
        <p:blipFill>
          <a:blip r:embed="rId2"/>
          <a:stretch>
            <a:fillRect/>
          </a:stretch>
        </p:blipFill>
        <p:spPr>
          <a:xfrm>
            <a:off x="2204943" y="1989658"/>
            <a:ext cx="6405657" cy="4731817"/>
          </a:xfrm>
          <a:prstGeom prst="rect">
            <a:avLst/>
          </a:prstGeom>
        </p:spPr>
      </p:pic>
      <p:sp>
        <p:nvSpPr>
          <p:cNvPr id="7" name="正方形/長方形 6"/>
          <p:cNvSpPr/>
          <p:nvPr/>
        </p:nvSpPr>
        <p:spPr>
          <a:xfrm>
            <a:off x="3533733" y="2771718"/>
            <a:ext cx="1066091" cy="19707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4329892" y="3386573"/>
            <a:ext cx="1066091" cy="19707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84473255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2"/>
          <a:stretch>
            <a:fillRect/>
          </a:stretch>
        </p:blipFill>
        <p:spPr>
          <a:xfrm>
            <a:off x="2698859" y="2125717"/>
            <a:ext cx="5688396" cy="4290998"/>
          </a:xfrm>
          <a:prstGeom prst="rect">
            <a:avLst/>
          </a:prstGeom>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43</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867799"/>
            <a:ext cx="11444412" cy="1200329"/>
          </a:xfrm>
          <a:prstGeom prst="rect">
            <a:avLst/>
          </a:prstGeom>
          <a:solidFill>
            <a:srgbClr val="FFFFCC"/>
          </a:solidFill>
          <a:ln w="19050">
            <a:solidFill>
              <a:schemeClr val="tx1"/>
            </a:solidFill>
          </a:ln>
        </p:spPr>
        <p:txBody>
          <a:bodyPr wrap="square" rtlCol="0">
            <a:spAutoFit/>
          </a:bodyPr>
          <a:lstStyle/>
          <a:p>
            <a:r>
              <a:rPr kumimoji="1" lang="en-US" altLang="ja-JP" dirty="0" smtClean="0"/>
              <a:t>5. SQL Server 2019 </a:t>
            </a:r>
            <a:r>
              <a:rPr kumimoji="1" lang="ja-JP" altLang="en-US" dirty="0" smtClean="0"/>
              <a:t>のインストール画面を進めると、「</a:t>
            </a:r>
            <a:r>
              <a:rPr kumimoji="1" lang="en-US" altLang="ja-JP" dirty="0" smtClean="0"/>
              <a:t>Database Engine Configuration</a:t>
            </a:r>
            <a:r>
              <a:rPr kumimoji="1" lang="ja-JP" altLang="en-US" dirty="0" smtClean="0"/>
              <a:t>」 が表示される。</a:t>
            </a:r>
          </a:p>
          <a:p>
            <a:r>
              <a:rPr lang="ja-JP" altLang="en-US" dirty="0" smtClean="0"/>
              <a:t>ここで、デフォルトでは「</a:t>
            </a:r>
            <a:r>
              <a:rPr lang="en-US" altLang="ja-JP" dirty="0" smtClean="0"/>
              <a:t>Windows authentication mode</a:t>
            </a:r>
            <a:r>
              <a:rPr lang="ja-JP" altLang="en-US" dirty="0" smtClean="0"/>
              <a:t>」が選択されているので、「</a:t>
            </a:r>
            <a:r>
              <a:rPr lang="en-US" altLang="ja-JP" dirty="0" smtClean="0"/>
              <a:t>Mixed Mode</a:t>
            </a:r>
            <a:r>
              <a:rPr lang="ja-JP" altLang="en-US" dirty="0" smtClean="0"/>
              <a:t>」に変更する。</a:t>
            </a:r>
            <a:endParaRPr lang="en-US" altLang="ja-JP" dirty="0" smtClean="0"/>
          </a:p>
          <a:p>
            <a:r>
              <a:rPr lang="ja-JP" altLang="en-US" dirty="0" smtClean="0"/>
              <a:t>初期設定する </a:t>
            </a:r>
            <a:r>
              <a:rPr lang="en-US" altLang="ja-JP" dirty="0" err="1" smtClean="0"/>
              <a:t>sa</a:t>
            </a:r>
            <a:r>
              <a:rPr lang="en-US" altLang="ja-JP" dirty="0" smtClean="0"/>
              <a:t> </a:t>
            </a:r>
            <a:r>
              <a:rPr lang="ja-JP" altLang="en-US" dirty="0" smtClean="0"/>
              <a:t>のパスワードを </a:t>
            </a:r>
            <a:r>
              <a:rPr lang="en-US" altLang="ja-JP" dirty="0" smtClean="0"/>
              <a:t>2 </a:t>
            </a:r>
            <a:r>
              <a:rPr lang="ja-JP" altLang="en-US" dirty="0" smtClean="0"/>
              <a:t>回入力する。</a:t>
            </a:r>
            <a:endParaRPr lang="en-US" altLang="ja-JP" dirty="0" smtClean="0"/>
          </a:p>
          <a:p>
            <a:r>
              <a:rPr lang="ja-JP" altLang="en-US" dirty="0" smtClean="0"/>
              <a:t>実験環境では、ひとまずパスワードを「</a:t>
            </a:r>
            <a:r>
              <a:rPr lang="en-US" altLang="ja-JP" dirty="0" smtClean="0"/>
              <a:t>SqlNeko123</a:t>
            </a:r>
            <a:r>
              <a:rPr lang="ja-JP" altLang="en-US" dirty="0" smtClean="0"/>
              <a:t>」と入力する。</a:t>
            </a:r>
            <a:r>
              <a:rPr lang="en-US" altLang="ja-JP" dirty="0" smtClean="0"/>
              <a:t>(</a:t>
            </a:r>
            <a:r>
              <a:rPr lang="ja-JP" altLang="en-US" dirty="0" smtClean="0"/>
              <a:t>本番環境では自由に変更すること。</a:t>
            </a:r>
            <a:r>
              <a:rPr lang="en-US" altLang="ja-JP" dirty="0" smtClean="0"/>
              <a:t>)</a:t>
            </a:r>
          </a:p>
        </p:txBody>
      </p:sp>
      <p:sp>
        <p:nvSpPr>
          <p:cNvPr id="7" name="正方形/長方形 6"/>
          <p:cNvSpPr/>
          <p:nvPr/>
        </p:nvSpPr>
        <p:spPr>
          <a:xfrm>
            <a:off x="4266829" y="3859539"/>
            <a:ext cx="2804005" cy="19707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4264572" y="4293090"/>
            <a:ext cx="3941380" cy="381386"/>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94467637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44</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867799"/>
            <a:ext cx="11444412" cy="1477328"/>
          </a:xfrm>
          <a:prstGeom prst="rect">
            <a:avLst/>
          </a:prstGeom>
          <a:solidFill>
            <a:srgbClr val="FFFFCC"/>
          </a:solidFill>
          <a:ln w="19050">
            <a:solidFill>
              <a:schemeClr val="tx1"/>
            </a:solidFill>
          </a:ln>
        </p:spPr>
        <p:txBody>
          <a:bodyPr wrap="square" rtlCol="0">
            <a:spAutoFit/>
          </a:bodyPr>
          <a:lstStyle/>
          <a:p>
            <a:r>
              <a:rPr kumimoji="1" lang="en-US" altLang="ja-JP" dirty="0" smtClean="0"/>
              <a:t>6. SQL Server 2019 </a:t>
            </a:r>
            <a:r>
              <a:rPr kumimoji="1" lang="ja-JP" altLang="en-US" dirty="0" smtClean="0"/>
              <a:t>のインストールが完了した後に、</a:t>
            </a:r>
            <a:r>
              <a:rPr kumimoji="1" lang="en-US" altLang="ja-JP" dirty="0" smtClean="0"/>
              <a:t>Windows </a:t>
            </a:r>
            <a:r>
              <a:rPr kumimoji="1" lang="ja-JP" altLang="en-US" dirty="0" smtClean="0"/>
              <a:t>サーバーのスタートメニューから「</a:t>
            </a:r>
            <a:r>
              <a:rPr kumimoji="1" lang="en-US" altLang="ja-JP" dirty="0" smtClean="0"/>
              <a:t>SQL Server 2019 Configuration Manager</a:t>
            </a:r>
            <a:r>
              <a:rPr kumimoji="1" lang="ja-JP" altLang="en-US" dirty="0" smtClean="0"/>
              <a:t>」を起動する。</a:t>
            </a:r>
            <a:endParaRPr kumimoji="1" lang="en-US" altLang="ja-JP" dirty="0" smtClean="0"/>
          </a:p>
          <a:p>
            <a:pPr marL="285750" indent="-285750">
              <a:buFont typeface="Arial" panose="020B0604020202020204" pitchFamily="34" charset="0"/>
              <a:buChar char="•"/>
            </a:pPr>
            <a:r>
              <a:rPr lang="ja-JP" altLang="en-US" dirty="0" smtClean="0"/>
              <a:t>「</a:t>
            </a:r>
            <a:r>
              <a:rPr lang="en-US" altLang="ja-JP" dirty="0" smtClean="0"/>
              <a:t>SQL Server Network Configuration</a:t>
            </a:r>
            <a:r>
              <a:rPr lang="ja-JP" altLang="en-US" dirty="0" smtClean="0"/>
              <a:t>」</a:t>
            </a:r>
            <a:r>
              <a:rPr lang="en-US" altLang="ja-JP" dirty="0" smtClean="0"/>
              <a:t> </a:t>
            </a:r>
            <a:r>
              <a:rPr lang="ja-JP" altLang="en-US" dirty="0" smtClean="0"/>
              <a:t>→ 「</a:t>
            </a:r>
            <a:r>
              <a:rPr lang="en-US" altLang="ja-JP" dirty="0" smtClean="0"/>
              <a:t>Protocols for MSSQLSERVER</a:t>
            </a:r>
            <a:r>
              <a:rPr lang="ja-JP" altLang="en-US" dirty="0" smtClean="0"/>
              <a:t>」</a:t>
            </a:r>
            <a:endParaRPr lang="en-US" altLang="ja-JP" dirty="0" smtClean="0"/>
          </a:p>
          <a:p>
            <a:pPr marL="742950" lvl="1" indent="-285750">
              <a:buFont typeface="Arial" panose="020B0604020202020204" pitchFamily="34" charset="0"/>
              <a:buChar char="•"/>
            </a:pPr>
            <a:r>
              <a:rPr lang="ja-JP" altLang="en-US" dirty="0" smtClean="0"/>
              <a:t>「</a:t>
            </a:r>
            <a:r>
              <a:rPr lang="en-US" altLang="ja-JP" dirty="0" smtClean="0"/>
              <a:t>TCP/IP</a:t>
            </a:r>
            <a:r>
              <a:rPr lang="ja-JP" altLang="en-US" dirty="0" smtClean="0"/>
              <a:t>」が「</a:t>
            </a:r>
            <a:r>
              <a:rPr lang="en-US" altLang="ja-JP" dirty="0" smtClean="0"/>
              <a:t>Disabled</a:t>
            </a:r>
            <a:r>
              <a:rPr lang="ja-JP" altLang="en-US" dirty="0" smtClean="0"/>
              <a:t>」になっているので、右クリックして「</a:t>
            </a:r>
            <a:r>
              <a:rPr lang="en-US" altLang="ja-JP" dirty="0" smtClean="0"/>
              <a:t>Enabled</a:t>
            </a:r>
            <a:r>
              <a:rPr lang="ja-JP" altLang="en-US" dirty="0" smtClean="0"/>
              <a:t>」に変更する。</a:t>
            </a:r>
            <a:endParaRPr lang="en-US" altLang="ja-JP" dirty="0" smtClean="0"/>
          </a:p>
          <a:p>
            <a:pPr marL="285750" indent="-285750">
              <a:buFont typeface="Arial" panose="020B0604020202020204" pitchFamily="34" charset="0"/>
              <a:buChar char="•"/>
            </a:pPr>
            <a:r>
              <a:rPr lang="ja-JP" altLang="en-US" dirty="0" smtClean="0"/>
              <a:t>「</a:t>
            </a:r>
            <a:r>
              <a:rPr lang="en-US" altLang="ja-JP" dirty="0" smtClean="0"/>
              <a:t>SQL Server Services</a:t>
            </a:r>
            <a:r>
              <a:rPr lang="ja-JP" altLang="en-US" dirty="0" smtClean="0"/>
              <a:t>」→「</a:t>
            </a:r>
            <a:r>
              <a:rPr lang="en-US" altLang="ja-JP" dirty="0" smtClean="0"/>
              <a:t>SQL Server (MSSQLSERVER)</a:t>
            </a:r>
            <a:r>
              <a:rPr lang="ja-JP" altLang="en-US" dirty="0" smtClean="0"/>
              <a:t>」を右クリックして「</a:t>
            </a:r>
            <a:r>
              <a:rPr lang="en-US" altLang="ja-JP" dirty="0" smtClean="0"/>
              <a:t>Restart</a:t>
            </a:r>
            <a:r>
              <a:rPr lang="ja-JP" altLang="en-US" dirty="0" smtClean="0"/>
              <a:t>」をクリックし、サービスを再起動する。</a:t>
            </a:r>
            <a:endParaRPr lang="en-US" altLang="ja-JP" dirty="0" smtClean="0"/>
          </a:p>
        </p:txBody>
      </p:sp>
      <p:pic>
        <p:nvPicPr>
          <p:cNvPr id="6" name="図 5"/>
          <p:cNvPicPr>
            <a:picLocks noChangeAspect="1"/>
          </p:cNvPicPr>
          <p:nvPr/>
        </p:nvPicPr>
        <p:blipFill>
          <a:blip r:embed="rId2"/>
          <a:stretch>
            <a:fillRect/>
          </a:stretch>
        </p:blipFill>
        <p:spPr>
          <a:xfrm>
            <a:off x="170300" y="2842234"/>
            <a:ext cx="2549251" cy="1868525"/>
          </a:xfrm>
          <a:prstGeom prst="rect">
            <a:avLst/>
          </a:prstGeom>
        </p:spPr>
      </p:pic>
      <p:pic>
        <p:nvPicPr>
          <p:cNvPr id="7" name="図 6"/>
          <p:cNvPicPr>
            <a:picLocks noChangeAspect="1"/>
          </p:cNvPicPr>
          <p:nvPr/>
        </p:nvPicPr>
        <p:blipFill>
          <a:blip r:embed="rId3"/>
          <a:stretch>
            <a:fillRect/>
          </a:stretch>
        </p:blipFill>
        <p:spPr>
          <a:xfrm>
            <a:off x="3934153" y="3094147"/>
            <a:ext cx="3286453" cy="1475060"/>
          </a:xfrm>
          <a:prstGeom prst="rect">
            <a:avLst/>
          </a:prstGeom>
        </p:spPr>
      </p:pic>
      <p:pic>
        <p:nvPicPr>
          <p:cNvPr id="8" name="図 7"/>
          <p:cNvPicPr>
            <a:picLocks noChangeAspect="1"/>
          </p:cNvPicPr>
          <p:nvPr/>
        </p:nvPicPr>
        <p:blipFill>
          <a:blip r:embed="rId4"/>
          <a:stretch>
            <a:fillRect/>
          </a:stretch>
        </p:blipFill>
        <p:spPr>
          <a:xfrm>
            <a:off x="8175871" y="2884899"/>
            <a:ext cx="3601282" cy="1825860"/>
          </a:xfrm>
          <a:prstGeom prst="rect">
            <a:avLst/>
          </a:prstGeom>
        </p:spPr>
      </p:pic>
      <p:sp>
        <p:nvSpPr>
          <p:cNvPr id="9" name="正方形/長方形 8"/>
          <p:cNvSpPr/>
          <p:nvPr/>
        </p:nvSpPr>
        <p:spPr>
          <a:xfrm>
            <a:off x="459457" y="3276214"/>
            <a:ext cx="1976315" cy="326206"/>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4077644" y="3962015"/>
            <a:ext cx="1148626" cy="14490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p:cNvSpPr/>
          <p:nvPr/>
        </p:nvSpPr>
        <p:spPr>
          <a:xfrm>
            <a:off x="5252175" y="3843772"/>
            <a:ext cx="1345694" cy="21584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p:cNvSpPr/>
          <p:nvPr/>
        </p:nvSpPr>
        <p:spPr>
          <a:xfrm>
            <a:off x="8350099" y="3465401"/>
            <a:ext cx="786018" cy="13702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p:cNvSpPr/>
          <p:nvPr/>
        </p:nvSpPr>
        <p:spPr>
          <a:xfrm>
            <a:off x="9642872" y="3583642"/>
            <a:ext cx="1992080" cy="14490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p:cNvSpPr/>
          <p:nvPr/>
        </p:nvSpPr>
        <p:spPr>
          <a:xfrm>
            <a:off x="10261668" y="4106917"/>
            <a:ext cx="754487" cy="15278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右矢印 15"/>
          <p:cNvSpPr/>
          <p:nvPr/>
        </p:nvSpPr>
        <p:spPr>
          <a:xfrm>
            <a:off x="2987567" y="3728544"/>
            <a:ext cx="543910" cy="37837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右矢印 16"/>
          <p:cNvSpPr/>
          <p:nvPr/>
        </p:nvSpPr>
        <p:spPr>
          <a:xfrm>
            <a:off x="7426283" y="3772828"/>
            <a:ext cx="543910" cy="37837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19392339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45</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sz="3200" dirty="0" smtClean="0"/>
              <a:t>3-4</a:t>
            </a:r>
            <a:r>
              <a:rPr lang="en-US" altLang="ja-JP" sz="3200" dirty="0" smtClean="0"/>
              <a:t>. </a:t>
            </a:r>
            <a:r>
              <a:rPr lang="en-US" altLang="ja-JP" sz="3200" dirty="0"/>
              <a:t>SQL Server </a:t>
            </a:r>
            <a:r>
              <a:rPr lang="en-US" altLang="ja-JP" sz="3200" dirty="0" smtClean="0"/>
              <a:t>2019 Express </a:t>
            </a:r>
            <a:r>
              <a:rPr lang="ja-JP" altLang="en-US" sz="3200" dirty="0" err="1" smtClean="0"/>
              <a:t>への</a:t>
            </a:r>
            <a:r>
              <a:rPr lang="ja-JP" altLang="en-US" sz="3200" dirty="0" smtClean="0"/>
              <a:t>作業用端末からの接続と初期データベース構築</a:t>
            </a:r>
            <a:endParaRPr kumimoji="1" lang="ja-JP" altLang="en-US" sz="3200" dirty="0"/>
          </a:p>
        </p:txBody>
      </p:sp>
      <p:sp>
        <p:nvSpPr>
          <p:cNvPr id="6" name="テキスト ボックス 5"/>
          <p:cNvSpPr txBox="1"/>
          <p:nvPr/>
        </p:nvSpPr>
        <p:spPr>
          <a:xfrm>
            <a:off x="332741" y="1085953"/>
            <a:ext cx="11444412" cy="923330"/>
          </a:xfrm>
          <a:prstGeom prst="rect">
            <a:avLst/>
          </a:prstGeom>
          <a:solidFill>
            <a:srgbClr val="FFFFCC"/>
          </a:solidFill>
          <a:ln w="19050">
            <a:solidFill>
              <a:schemeClr val="tx1"/>
            </a:solidFill>
          </a:ln>
        </p:spPr>
        <p:txBody>
          <a:bodyPr wrap="square" rtlCol="0">
            <a:spAutoFit/>
          </a:bodyPr>
          <a:lstStyle/>
          <a:p>
            <a:r>
              <a:rPr kumimoji="1" lang="en-US" altLang="ja-JP" dirty="0" smtClean="0"/>
              <a:t>1. </a:t>
            </a:r>
            <a:r>
              <a:rPr kumimoji="1" lang="ja-JP" altLang="en-US" dirty="0" smtClean="0"/>
              <a:t>作業用端末 </a:t>
            </a:r>
            <a:r>
              <a:rPr kumimoji="1" lang="en-US" altLang="ja-JP" dirty="0" smtClean="0"/>
              <a:t>(</a:t>
            </a:r>
            <a:r>
              <a:rPr kumimoji="1" lang="ja-JP" altLang="en-US" dirty="0" smtClean="0"/>
              <a:t>手元の </a:t>
            </a:r>
            <a:r>
              <a:rPr kumimoji="1" lang="en-US" altLang="ja-JP" dirty="0" smtClean="0"/>
              <a:t>Windows </a:t>
            </a:r>
            <a:r>
              <a:rPr kumimoji="1" lang="ja-JP" altLang="en-US" dirty="0" smtClean="0"/>
              <a:t>端末</a:t>
            </a:r>
            <a:r>
              <a:rPr kumimoji="1" lang="en-US" altLang="ja-JP" dirty="0" smtClean="0"/>
              <a:t>) </a:t>
            </a:r>
            <a:r>
              <a:rPr kumimoji="1" lang="ja-JP" altLang="en-US" dirty="0" smtClean="0"/>
              <a:t>上で、</a:t>
            </a:r>
            <a:r>
              <a:rPr kumimoji="1" lang="en-US" altLang="ja-JP" dirty="0" smtClean="0"/>
              <a:t>Google </a:t>
            </a:r>
            <a:r>
              <a:rPr kumimoji="1" lang="ja-JP" altLang="en-US" dirty="0" smtClean="0"/>
              <a:t>等の検索エンジンを開き、</a:t>
            </a:r>
            <a:endParaRPr kumimoji="1" lang="en-US" altLang="ja-JP" dirty="0" smtClean="0"/>
          </a:p>
          <a:p>
            <a:r>
              <a:rPr lang="en-US" altLang="ja-JP" dirty="0"/>
              <a:t>“SQL Server Management </a:t>
            </a:r>
            <a:r>
              <a:rPr lang="en-US" altLang="ja-JP" dirty="0" smtClean="0"/>
              <a:t>Studio”</a:t>
            </a:r>
          </a:p>
          <a:p>
            <a:r>
              <a:rPr lang="ja-JP" altLang="en-US" dirty="0" smtClean="0"/>
              <a:t>を検索し、</a:t>
            </a:r>
            <a:r>
              <a:rPr lang="en-US" altLang="ja-JP" dirty="0" smtClean="0"/>
              <a:t>Microsoft</a:t>
            </a:r>
            <a:r>
              <a:rPr lang="ja-JP" altLang="en-US" dirty="0" smtClean="0"/>
              <a:t> の </a:t>
            </a:r>
            <a:r>
              <a:rPr lang="en-US" altLang="ja-JP" dirty="0" smtClean="0"/>
              <a:t>Web </a:t>
            </a:r>
            <a:r>
              <a:rPr lang="ja-JP" altLang="en-US" dirty="0" smtClean="0"/>
              <a:t>サイトから最新版をダウンロードして</a:t>
            </a:r>
            <a:r>
              <a:rPr lang="ja-JP" altLang="en-US" dirty="0"/>
              <a:t>作業用</a:t>
            </a:r>
            <a:r>
              <a:rPr lang="ja-JP" altLang="en-US" dirty="0" smtClean="0"/>
              <a:t>端末にインストールする。</a:t>
            </a:r>
          </a:p>
        </p:txBody>
      </p:sp>
      <p:pic>
        <p:nvPicPr>
          <p:cNvPr id="2" name="図 1"/>
          <p:cNvPicPr>
            <a:picLocks noChangeAspect="1"/>
          </p:cNvPicPr>
          <p:nvPr/>
        </p:nvPicPr>
        <p:blipFill>
          <a:blip r:embed="rId2"/>
          <a:stretch>
            <a:fillRect/>
          </a:stretch>
        </p:blipFill>
        <p:spPr>
          <a:xfrm>
            <a:off x="812810" y="3748087"/>
            <a:ext cx="4543425" cy="2790825"/>
          </a:xfrm>
          <a:prstGeom prst="rect">
            <a:avLst/>
          </a:prstGeom>
        </p:spPr>
      </p:pic>
      <p:sp>
        <p:nvSpPr>
          <p:cNvPr id="10" name="テキスト ボックス 9"/>
          <p:cNvSpPr txBox="1"/>
          <p:nvPr/>
        </p:nvSpPr>
        <p:spPr>
          <a:xfrm>
            <a:off x="332741" y="2100901"/>
            <a:ext cx="11444412" cy="1477328"/>
          </a:xfrm>
          <a:prstGeom prst="rect">
            <a:avLst/>
          </a:prstGeom>
          <a:solidFill>
            <a:srgbClr val="FFFFCC"/>
          </a:solidFill>
          <a:ln w="19050">
            <a:solidFill>
              <a:schemeClr val="tx1"/>
            </a:solidFill>
          </a:ln>
        </p:spPr>
        <p:txBody>
          <a:bodyPr wrap="square" rtlCol="0">
            <a:spAutoFit/>
          </a:bodyPr>
          <a:lstStyle/>
          <a:p>
            <a:r>
              <a:rPr kumimoji="1" lang="en-US" altLang="ja-JP" dirty="0" smtClean="0"/>
              <a:t>2. </a:t>
            </a:r>
            <a:r>
              <a:rPr lang="en-US" altLang="ja-JP" dirty="0"/>
              <a:t>SQL Server Management </a:t>
            </a:r>
            <a:r>
              <a:rPr lang="en-US" altLang="ja-JP" dirty="0" smtClean="0"/>
              <a:t>Studio</a:t>
            </a:r>
            <a:r>
              <a:rPr lang="ja-JP" altLang="en-US" dirty="0" smtClean="0"/>
              <a:t> を起動し、サーバー名として 「</a:t>
            </a:r>
            <a:r>
              <a:rPr lang="en-US" altLang="ja-JP" dirty="0" smtClean="0"/>
              <a:t>3-2</a:t>
            </a:r>
            <a:r>
              <a:rPr lang="ja-JP" altLang="en-US" dirty="0" smtClean="0"/>
              <a:t>」の「</a:t>
            </a:r>
            <a:r>
              <a:rPr lang="en-US" altLang="ja-JP" dirty="0" smtClean="0"/>
              <a:t>16.</a:t>
            </a:r>
            <a:r>
              <a:rPr lang="ja-JP" altLang="en-US" dirty="0" smtClean="0"/>
              <a:t>」で割当てられたグローバル </a:t>
            </a:r>
            <a:r>
              <a:rPr lang="en-US" altLang="ja-JP" dirty="0" smtClean="0"/>
              <a:t>IPv4 </a:t>
            </a:r>
            <a:r>
              <a:rPr lang="ja-JP" altLang="en-US" dirty="0" smtClean="0"/>
              <a:t>アドレスを指定する。</a:t>
            </a:r>
            <a:endParaRPr lang="en-US" altLang="ja-JP" dirty="0" smtClean="0"/>
          </a:p>
          <a:p>
            <a:r>
              <a:rPr lang="ja-JP" altLang="en-US" dirty="0" smtClean="0"/>
              <a:t>「認証」は「</a:t>
            </a:r>
            <a:r>
              <a:rPr lang="en-US" altLang="ja-JP" dirty="0" smtClean="0"/>
              <a:t>SQL Server </a:t>
            </a:r>
            <a:r>
              <a:rPr lang="ja-JP" altLang="en-US" dirty="0" smtClean="0"/>
              <a:t>認証」とし、「ログイン」は「</a:t>
            </a:r>
            <a:r>
              <a:rPr lang="en-US" altLang="ja-JP" dirty="0" err="1" smtClean="0"/>
              <a:t>sa</a:t>
            </a:r>
            <a:r>
              <a:rPr lang="ja-JP" altLang="en-US" dirty="0" smtClean="0"/>
              <a:t>」、「パスワード」は「</a:t>
            </a:r>
            <a:r>
              <a:rPr lang="en-US" altLang="ja-JP" dirty="0" smtClean="0"/>
              <a:t>SqlNeko123</a:t>
            </a:r>
            <a:r>
              <a:rPr lang="ja-JP" altLang="en-US" dirty="0" smtClean="0"/>
              <a:t>」とする。</a:t>
            </a:r>
            <a:endParaRPr lang="en-US" altLang="ja-JP" dirty="0" smtClean="0"/>
          </a:p>
          <a:p>
            <a:r>
              <a:rPr lang="ja-JP" altLang="en-US" dirty="0" smtClean="0"/>
              <a:t>これにより、</a:t>
            </a:r>
            <a:r>
              <a:rPr lang="en-US" altLang="ja-JP" dirty="0" smtClean="0"/>
              <a:t>AWS </a:t>
            </a:r>
            <a:r>
              <a:rPr lang="ja-JP" altLang="en-US" dirty="0" smtClean="0"/>
              <a:t>上のコントローラサーバー上で動作している </a:t>
            </a:r>
            <a:r>
              <a:rPr lang="en-US" altLang="ja-JP" dirty="0" smtClean="0"/>
              <a:t>SQL Server 2019 Express </a:t>
            </a:r>
            <a:r>
              <a:rPr lang="ja-JP" altLang="en-US" dirty="0" smtClean="0"/>
              <a:t>に管理モードで接続できることを確認する。</a:t>
            </a:r>
          </a:p>
        </p:txBody>
      </p:sp>
      <p:pic>
        <p:nvPicPr>
          <p:cNvPr id="5" name="図 4"/>
          <p:cNvPicPr>
            <a:picLocks noChangeAspect="1"/>
          </p:cNvPicPr>
          <p:nvPr/>
        </p:nvPicPr>
        <p:blipFill>
          <a:blip r:embed="rId3"/>
          <a:stretch>
            <a:fillRect/>
          </a:stretch>
        </p:blipFill>
        <p:spPr>
          <a:xfrm>
            <a:off x="7969960" y="3645920"/>
            <a:ext cx="1623357" cy="3064542"/>
          </a:xfrm>
          <a:prstGeom prst="rect">
            <a:avLst/>
          </a:prstGeom>
        </p:spPr>
      </p:pic>
      <p:sp>
        <p:nvSpPr>
          <p:cNvPr id="11" name="右矢印 10"/>
          <p:cNvSpPr/>
          <p:nvPr/>
        </p:nvSpPr>
        <p:spPr>
          <a:xfrm>
            <a:off x="5715000" y="4619297"/>
            <a:ext cx="1828800" cy="64638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28538430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46</a:t>
            </a:fld>
            <a:endParaRPr kumimoji="1" lang="ja-JP" altLang="en-US" dirty="0"/>
          </a:p>
        </p:txBody>
      </p:sp>
      <p:sp>
        <p:nvSpPr>
          <p:cNvPr id="11" name="タイトル 10"/>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867799"/>
            <a:ext cx="11444412" cy="1477328"/>
          </a:xfrm>
          <a:prstGeom prst="rect">
            <a:avLst/>
          </a:prstGeom>
          <a:solidFill>
            <a:srgbClr val="FFFFCC"/>
          </a:solidFill>
          <a:ln w="19050">
            <a:solidFill>
              <a:schemeClr val="tx1"/>
            </a:solidFill>
          </a:ln>
        </p:spPr>
        <p:txBody>
          <a:bodyPr wrap="square" rtlCol="0">
            <a:spAutoFit/>
          </a:bodyPr>
          <a:lstStyle/>
          <a:p>
            <a:r>
              <a:rPr kumimoji="1" lang="en-US" altLang="ja-JP" dirty="0" smtClean="0"/>
              <a:t>3. </a:t>
            </a:r>
            <a:r>
              <a:rPr kumimoji="1" lang="ja-JP" altLang="en-US" dirty="0" smtClean="0"/>
              <a:t>作業用端末 </a:t>
            </a:r>
            <a:r>
              <a:rPr kumimoji="1" lang="en-US" altLang="ja-JP" dirty="0" smtClean="0"/>
              <a:t>(</a:t>
            </a:r>
            <a:r>
              <a:rPr kumimoji="1" lang="ja-JP" altLang="en-US" dirty="0" smtClean="0"/>
              <a:t>手元の </a:t>
            </a:r>
            <a:r>
              <a:rPr kumimoji="1" lang="en-US" altLang="ja-JP" dirty="0" smtClean="0"/>
              <a:t>Windows </a:t>
            </a:r>
            <a:r>
              <a:rPr kumimoji="1" lang="ja-JP" altLang="en-US" dirty="0" smtClean="0"/>
              <a:t>端末</a:t>
            </a:r>
            <a:r>
              <a:rPr kumimoji="1" lang="en-US" altLang="ja-JP" dirty="0" smtClean="0"/>
              <a:t>) </a:t>
            </a:r>
            <a:r>
              <a:rPr kumimoji="1" lang="ja-JP" altLang="en-US" dirty="0" smtClean="0"/>
              <a:t>上</a:t>
            </a:r>
            <a:r>
              <a:rPr lang="ja-JP" altLang="en-US" dirty="0"/>
              <a:t>で、最新版の 「</a:t>
            </a:r>
            <a:r>
              <a:rPr lang="en-US" altLang="ja-JP" dirty="0" err="1"/>
              <a:t>Git</a:t>
            </a:r>
            <a:r>
              <a:rPr lang="en-US" altLang="ja-JP" dirty="0"/>
              <a:t> for Windows</a:t>
            </a:r>
            <a:r>
              <a:rPr lang="ja-JP" altLang="en-US" dirty="0"/>
              <a:t>」</a:t>
            </a:r>
            <a:r>
              <a:rPr lang="en-US" altLang="ja-JP" dirty="0"/>
              <a:t> </a:t>
            </a:r>
            <a:r>
              <a:rPr lang="en-US" altLang="ja-JP" dirty="0" smtClean="0"/>
              <a:t>(x86 </a:t>
            </a:r>
            <a:r>
              <a:rPr lang="ja-JP" altLang="en-US" dirty="0" smtClean="0"/>
              <a:t>版または </a:t>
            </a:r>
            <a:r>
              <a:rPr lang="en-US" altLang="ja-JP" dirty="0" smtClean="0"/>
              <a:t>x64 </a:t>
            </a:r>
            <a:r>
              <a:rPr lang="ja-JP" altLang="en-US" dirty="0"/>
              <a:t>版、インストーラ版</a:t>
            </a:r>
            <a:r>
              <a:rPr lang="en-US" altLang="ja-JP" dirty="0"/>
              <a:t>) </a:t>
            </a:r>
            <a:r>
              <a:rPr lang="ja-JP" altLang="en-US" dirty="0"/>
              <a:t>をダウンロードし、インストールする。</a:t>
            </a:r>
            <a:endParaRPr lang="en-US" altLang="ja-JP" dirty="0"/>
          </a:p>
          <a:p>
            <a:r>
              <a:rPr lang="ja-JP" altLang="en-US" dirty="0" smtClean="0"/>
              <a:t>任意の </a:t>
            </a:r>
            <a:r>
              <a:rPr lang="en-US" altLang="ja-JP" dirty="0" smtClean="0"/>
              <a:t>Web </a:t>
            </a:r>
            <a:r>
              <a:rPr lang="ja-JP" altLang="en-US" dirty="0" smtClean="0"/>
              <a:t>ブラウザで </a:t>
            </a:r>
            <a:r>
              <a:rPr lang="en-US" altLang="ja-JP" dirty="0"/>
              <a:t>https://gitforwindows.org/ </a:t>
            </a:r>
            <a:r>
              <a:rPr lang="ja-JP" altLang="en-US" dirty="0"/>
              <a:t>にアクセスするとよい。</a:t>
            </a:r>
            <a:endParaRPr lang="en-US" altLang="ja-JP" dirty="0"/>
          </a:p>
          <a:p>
            <a:r>
              <a:rPr lang="ja-JP" altLang="en-US" dirty="0"/>
              <a:t>本文書作成時では、「</a:t>
            </a:r>
            <a:r>
              <a:rPr lang="en-US" altLang="ja-JP" dirty="0"/>
              <a:t>Git-2.29.2.3-64-bit.exe</a:t>
            </a:r>
            <a:r>
              <a:rPr lang="ja-JP" altLang="en-US" dirty="0"/>
              <a:t>」というファイルが最新版である。</a:t>
            </a:r>
            <a:endParaRPr lang="en-US" altLang="ja-JP" dirty="0"/>
          </a:p>
          <a:p>
            <a:r>
              <a:rPr lang="ja-JP" altLang="en-US" dirty="0"/>
              <a:t>インストーラのオプションは、すべてデフォルトのままで </a:t>
            </a:r>
            <a:r>
              <a:rPr lang="en-US" altLang="ja-JP" dirty="0"/>
              <a:t>OK </a:t>
            </a:r>
            <a:r>
              <a:rPr lang="ja-JP" altLang="en-US" dirty="0"/>
              <a:t>である</a:t>
            </a:r>
            <a:r>
              <a:rPr lang="ja-JP" altLang="en-US" dirty="0" smtClean="0"/>
              <a:t>。</a:t>
            </a:r>
            <a:endParaRPr lang="en-US" altLang="ja-JP" dirty="0"/>
          </a:p>
        </p:txBody>
      </p:sp>
      <p:pic>
        <p:nvPicPr>
          <p:cNvPr id="6" name="図 5"/>
          <p:cNvPicPr>
            <a:picLocks noChangeAspect="1"/>
          </p:cNvPicPr>
          <p:nvPr/>
        </p:nvPicPr>
        <p:blipFill>
          <a:blip r:embed="rId2"/>
          <a:stretch>
            <a:fillRect/>
          </a:stretch>
        </p:blipFill>
        <p:spPr>
          <a:xfrm>
            <a:off x="10451389" y="1318588"/>
            <a:ext cx="1159914" cy="899573"/>
          </a:xfrm>
          <a:prstGeom prst="rect">
            <a:avLst/>
          </a:prstGeom>
        </p:spPr>
      </p:pic>
      <p:sp>
        <p:nvSpPr>
          <p:cNvPr id="7" name="テキスト ボックス 6"/>
          <p:cNvSpPr txBox="1"/>
          <p:nvPr/>
        </p:nvSpPr>
        <p:spPr>
          <a:xfrm>
            <a:off x="332741" y="2563281"/>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4. </a:t>
            </a:r>
            <a:r>
              <a:rPr kumimoji="1" lang="ja-JP" altLang="en-US" dirty="0" smtClean="0"/>
              <a:t>作業用端末に「</a:t>
            </a:r>
            <a:r>
              <a:rPr kumimoji="1" lang="en-US" altLang="ja-JP" dirty="0" err="1" smtClean="0"/>
              <a:t>Git</a:t>
            </a:r>
            <a:r>
              <a:rPr kumimoji="1" lang="en-US" altLang="ja-JP" dirty="0" smtClean="0"/>
              <a:t> for Windows</a:t>
            </a:r>
            <a:r>
              <a:rPr kumimoji="1" lang="ja-JP" altLang="en-US" dirty="0" smtClean="0"/>
              <a:t>」がインストールされたら、コマンドプロンプトを開き、以下のように </a:t>
            </a:r>
            <a:r>
              <a:rPr kumimoji="1" lang="en-US" altLang="ja-JP" dirty="0" smtClean="0"/>
              <a:t>3 </a:t>
            </a:r>
            <a:r>
              <a:rPr kumimoji="1" lang="ja-JP" altLang="en-US" dirty="0" smtClean="0"/>
              <a:t>行実行する。</a:t>
            </a:r>
            <a:endParaRPr lang="en-US" altLang="ja-JP" dirty="0"/>
          </a:p>
        </p:txBody>
      </p:sp>
      <p:sp>
        <p:nvSpPr>
          <p:cNvPr id="8" name="テキスト ボックス 7"/>
          <p:cNvSpPr txBox="1"/>
          <p:nvPr/>
        </p:nvSpPr>
        <p:spPr>
          <a:xfrm>
            <a:off x="423373" y="3132665"/>
            <a:ext cx="11353780" cy="1015663"/>
          </a:xfrm>
          <a:prstGeom prst="rect">
            <a:avLst/>
          </a:prstGeom>
          <a:solidFill>
            <a:schemeClr val="tx1"/>
          </a:solidFill>
        </p:spPr>
        <p:txBody>
          <a:bodyPr wrap="square" rtlCol="0">
            <a:spAutoFit/>
          </a:bodyPr>
          <a:lstStyle/>
          <a:p>
            <a:r>
              <a:rPr lang="en-US" altLang="ja-JP" sz="1200" dirty="0" err="1" smtClean="0">
                <a:solidFill>
                  <a:schemeClr val="bg1"/>
                </a:solidFill>
                <a:latin typeface="Consolas" panose="020B0609020204030204" pitchFamily="49" charset="0"/>
              </a:rPr>
              <a:t>mkdir</a:t>
            </a:r>
            <a:r>
              <a:rPr lang="en-US" altLang="ja-JP" sz="1200" dirty="0" smtClean="0">
                <a:solidFill>
                  <a:schemeClr val="bg1"/>
                </a:solidFill>
                <a:latin typeface="Consolas" panose="020B0609020204030204" pitchFamily="49" charset="0"/>
              </a:rPr>
              <a:t> c:\controller_src_tmp</a:t>
            </a:r>
          </a:p>
          <a:p>
            <a:endParaRPr lang="en-US" altLang="ja-JP" sz="1200" dirty="0" smtClean="0">
              <a:solidFill>
                <a:schemeClr val="bg1"/>
              </a:solidFill>
              <a:latin typeface="Consolas" panose="020B0609020204030204" pitchFamily="49" charset="0"/>
            </a:endParaRPr>
          </a:p>
          <a:p>
            <a:r>
              <a:rPr lang="en-US" altLang="ja-JP" sz="1200" dirty="0" smtClean="0">
                <a:solidFill>
                  <a:schemeClr val="bg1"/>
                </a:solidFill>
                <a:latin typeface="Consolas" panose="020B0609020204030204" pitchFamily="49" charset="0"/>
              </a:rPr>
              <a:t>cd /d </a:t>
            </a:r>
            <a:r>
              <a:rPr lang="en-US" altLang="ja-JP" sz="1200" dirty="0">
                <a:solidFill>
                  <a:schemeClr val="bg1"/>
                </a:solidFill>
                <a:latin typeface="Consolas" panose="020B0609020204030204" pitchFamily="49" charset="0"/>
              </a:rPr>
              <a:t>c:\</a:t>
            </a:r>
            <a:r>
              <a:rPr lang="en-US" altLang="ja-JP" sz="1200" dirty="0" smtClean="0">
                <a:solidFill>
                  <a:schemeClr val="bg1"/>
                </a:solidFill>
                <a:latin typeface="Consolas" panose="020B0609020204030204" pitchFamily="49" charset="0"/>
              </a:rPr>
              <a:t>controller_src_tmp</a:t>
            </a:r>
          </a:p>
          <a:p>
            <a:endParaRPr lang="en-US" altLang="ja-JP" sz="1200" dirty="0" smtClean="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git</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clone https</a:t>
            </a:r>
            <a:r>
              <a:rPr lang="en-US" altLang="ja-JP" sz="1200" dirty="0" smtClean="0">
                <a:solidFill>
                  <a:schemeClr val="bg1"/>
                </a:solidFill>
                <a:latin typeface="Consolas" panose="020B0609020204030204" pitchFamily="49" charset="0"/>
              </a:rPr>
              <a:t>://github.com/IPA-CyberLab/IPA-DN-ThinController-Private.git </a:t>
            </a:r>
            <a:r>
              <a:rPr lang="en-US" altLang="ja-JP" sz="1200" dirty="0" smtClean="0">
                <a:solidFill>
                  <a:schemeClr val="bg1"/>
                </a:solidFill>
                <a:latin typeface="Consolas" panose="020B0609020204030204" pitchFamily="49" charset="0"/>
              </a:rPr>
              <a:t>--recursive -</a:t>
            </a:r>
            <a:r>
              <a:rPr lang="en-US" altLang="ja-JP" sz="1200" dirty="0">
                <a:solidFill>
                  <a:schemeClr val="bg1"/>
                </a:solidFill>
                <a:latin typeface="Consolas" panose="020B0609020204030204" pitchFamily="49" charset="0"/>
              </a:rPr>
              <a:t>b </a:t>
            </a:r>
            <a:r>
              <a:rPr lang="en-US" altLang="ja-JP" sz="1200" dirty="0" smtClean="0">
                <a:solidFill>
                  <a:schemeClr val="bg1"/>
                </a:solidFill>
                <a:latin typeface="Consolas" panose="020B0609020204030204" pitchFamily="49" charset="0"/>
              </a:rPr>
              <a:t>beta8preview2</a:t>
            </a:r>
            <a:endParaRPr kumimoji="1" lang="ja-JP" altLang="en-US" sz="1200" dirty="0">
              <a:solidFill>
                <a:schemeClr val="bg1"/>
              </a:solidFill>
              <a:latin typeface="Consolas" panose="020B0609020204030204" pitchFamily="49" charset="0"/>
            </a:endParaRPr>
          </a:p>
        </p:txBody>
      </p:sp>
      <p:sp>
        <p:nvSpPr>
          <p:cNvPr id="9" name="テキスト ボックス 8"/>
          <p:cNvSpPr txBox="1"/>
          <p:nvPr/>
        </p:nvSpPr>
        <p:spPr>
          <a:xfrm>
            <a:off x="332741" y="4366507"/>
            <a:ext cx="11444412" cy="1200329"/>
          </a:xfrm>
          <a:prstGeom prst="rect">
            <a:avLst/>
          </a:prstGeom>
          <a:solidFill>
            <a:srgbClr val="FFFFCC"/>
          </a:solidFill>
          <a:ln w="19050">
            <a:solidFill>
              <a:schemeClr val="tx1"/>
            </a:solidFill>
          </a:ln>
        </p:spPr>
        <p:txBody>
          <a:bodyPr wrap="square" rtlCol="0">
            <a:spAutoFit/>
          </a:bodyPr>
          <a:lstStyle/>
          <a:p>
            <a:r>
              <a:rPr kumimoji="1" lang="en-US" altLang="ja-JP" dirty="0" smtClean="0"/>
              <a:t>5. </a:t>
            </a:r>
            <a:r>
              <a:rPr lang="ja-JP" altLang="en-US" dirty="0" smtClean="0"/>
              <a:t>作業用端末上のエクスプローラ</a:t>
            </a:r>
            <a:r>
              <a:rPr kumimoji="1" lang="ja-JP" altLang="en-US" dirty="0" smtClean="0"/>
              <a:t>で</a:t>
            </a:r>
            <a:endParaRPr kumimoji="1" lang="en-US" altLang="ja-JP" dirty="0" smtClean="0"/>
          </a:p>
          <a:p>
            <a:r>
              <a:rPr lang="en-US" altLang="ja-JP" dirty="0" smtClean="0"/>
              <a:t>C</a:t>
            </a:r>
            <a:r>
              <a:rPr lang="en-US" altLang="ja-JP" dirty="0"/>
              <a:t>:\</a:t>
            </a:r>
            <a:r>
              <a:rPr lang="en-US" altLang="ja-JP" dirty="0" smtClean="0"/>
              <a:t>controller_src_tmp\IPA-DN-ThinController-Private\Misc\01_SQL_Server_DB_Scripts\</a:t>
            </a:r>
            <a:endParaRPr lang="en-US" altLang="ja-JP" dirty="0"/>
          </a:p>
          <a:p>
            <a:r>
              <a:rPr lang="ja-JP" altLang="en-US" dirty="0" smtClean="0"/>
              <a:t>フォルダを開く。「</a:t>
            </a:r>
            <a:r>
              <a:rPr lang="en-US" altLang="ja-JP" dirty="0"/>
              <a:t> </a:t>
            </a:r>
            <a:r>
              <a:rPr lang="en-US" altLang="ja-JP" dirty="0" smtClean="0"/>
              <a:t>1_Create_Database_Linux</a:t>
            </a:r>
            <a:r>
              <a:rPr lang="ja-JP" altLang="en-US" dirty="0" smtClean="0"/>
              <a:t>」、「</a:t>
            </a:r>
            <a:r>
              <a:rPr lang="en-US" altLang="ja-JP" dirty="0" smtClean="0"/>
              <a:t>1_Create_Database_Windows</a:t>
            </a:r>
            <a:r>
              <a:rPr lang="ja-JP" altLang="en-US" dirty="0" smtClean="0"/>
              <a:t>」、</a:t>
            </a:r>
            <a:r>
              <a:rPr lang="en-US" altLang="ja-JP" dirty="0" smtClean="0"/>
              <a:t>… </a:t>
            </a:r>
            <a:r>
              <a:rPr lang="ja-JP" altLang="en-US" dirty="0" smtClean="0"/>
              <a:t>などのいくつかの </a:t>
            </a:r>
            <a:r>
              <a:rPr lang="en-US" altLang="ja-JP" dirty="0" smtClean="0"/>
              <a:t>SQL </a:t>
            </a:r>
            <a:r>
              <a:rPr lang="ja-JP" altLang="en-US" dirty="0" smtClean="0"/>
              <a:t>スクリプトファイルがダウンロードできていれば </a:t>
            </a:r>
            <a:r>
              <a:rPr lang="en-US" altLang="ja-JP" dirty="0" smtClean="0"/>
              <a:t>OK </a:t>
            </a:r>
            <a:r>
              <a:rPr lang="ja-JP" altLang="en-US" dirty="0" smtClean="0"/>
              <a:t>である。</a:t>
            </a:r>
            <a:endParaRPr lang="en-US" altLang="ja-JP" dirty="0"/>
          </a:p>
        </p:txBody>
      </p:sp>
      <p:pic>
        <p:nvPicPr>
          <p:cNvPr id="10" name="図 9"/>
          <p:cNvPicPr>
            <a:picLocks noChangeAspect="1"/>
          </p:cNvPicPr>
          <p:nvPr/>
        </p:nvPicPr>
        <p:blipFill>
          <a:blip r:embed="rId3"/>
          <a:stretch>
            <a:fillRect/>
          </a:stretch>
        </p:blipFill>
        <p:spPr>
          <a:xfrm>
            <a:off x="8881821" y="5359223"/>
            <a:ext cx="2346587" cy="1362252"/>
          </a:xfrm>
          <a:prstGeom prst="rect">
            <a:avLst/>
          </a:prstGeom>
        </p:spPr>
      </p:pic>
    </p:spTree>
    <p:extLst>
      <p:ext uri="{BB962C8B-B14F-4D97-AF65-F5344CB8AC3E}">
        <p14:creationId xmlns:p14="http://schemas.microsoft.com/office/powerpoint/2010/main" val="260102948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47</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47518" y="697533"/>
            <a:ext cx="11444412" cy="2585323"/>
          </a:xfrm>
          <a:prstGeom prst="rect">
            <a:avLst/>
          </a:prstGeom>
          <a:solidFill>
            <a:srgbClr val="FFFFCC"/>
          </a:solidFill>
          <a:ln w="19050">
            <a:solidFill>
              <a:schemeClr val="tx1"/>
            </a:solidFill>
          </a:ln>
        </p:spPr>
        <p:txBody>
          <a:bodyPr wrap="square" rtlCol="0">
            <a:spAutoFit/>
          </a:bodyPr>
          <a:lstStyle/>
          <a:p>
            <a:r>
              <a:rPr kumimoji="1" lang="en-US" altLang="ja-JP" dirty="0" smtClean="0"/>
              <a:t>6. </a:t>
            </a:r>
            <a:r>
              <a:rPr lang="en-US" altLang="ja-JP" dirty="0"/>
              <a:t>C:\controller_src_tmp\IPA-DN-ThinController-Private\Misc\01_SQL_Server_DB_Scripts</a:t>
            </a:r>
            <a:r>
              <a:rPr lang="en-US" altLang="ja-JP" dirty="0" smtClean="0"/>
              <a:t>\ </a:t>
            </a:r>
            <a:r>
              <a:rPr lang="ja-JP" altLang="en-US" dirty="0" smtClean="0"/>
              <a:t>にある以下のファイルを </a:t>
            </a:r>
            <a:r>
              <a:rPr lang="en-US" altLang="ja-JP" dirty="0" smtClean="0"/>
              <a:t>1 </a:t>
            </a:r>
            <a:r>
              <a:rPr lang="ja-JP" altLang="en-US" dirty="0" err="1" smtClean="0"/>
              <a:t>つずつ</a:t>
            </a:r>
            <a:r>
              <a:rPr lang="ja-JP" altLang="en-US" dirty="0" smtClean="0"/>
              <a:t>テキストエディタ </a:t>
            </a:r>
            <a:r>
              <a:rPr lang="en-US" altLang="ja-JP" dirty="0" smtClean="0"/>
              <a:t>(</a:t>
            </a:r>
            <a:r>
              <a:rPr lang="ja-JP" altLang="en-US" dirty="0" smtClean="0"/>
              <a:t>メモ帳等でも </a:t>
            </a:r>
            <a:r>
              <a:rPr lang="en-US" altLang="ja-JP" dirty="0" smtClean="0"/>
              <a:t>OK)</a:t>
            </a:r>
            <a:r>
              <a:rPr lang="ja-JP" altLang="en-US" dirty="0" smtClean="0"/>
              <a:t> で開き、</a:t>
            </a:r>
            <a:r>
              <a:rPr lang="en-US" altLang="ja-JP" dirty="0" smtClean="0"/>
              <a:t>2. </a:t>
            </a:r>
            <a:r>
              <a:rPr lang="ja-JP" altLang="en-US" dirty="0" smtClean="0"/>
              <a:t>で接続し起動状態になっている「</a:t>
            </a:r>
            <a:r>
              <a:rPr lang="en-US" altLang="ja-JP" dirty="0" smtClean="0"/>
              <a:t>SQL </a:t>
            </a:r>
            <a:r>
              <a:rPr lang="en-US" altLang="ja-JP" dirty="0"/>
              <a:t>Server Management </a:t>
            </a:r>
            <a:r>
              <a:rPr lang="en-US" altLang="ja-JP" dirty="0" smtClean="0"/>
              <a:t>Studio</a:t>
            </a:r>
            <a:r>
              <a:rPr lang="ja-JP" altLang="en-US" dirty="0" smtClean="0"/>
              <a:t>」の「新しいクエリ」をクリックして開くクエリ入力ボックスにペーストして、「実行」ボタンまたは「</a:t>
            </a:r>
            <a:r>
              <a:rPr lang="en-US" altLang="ja-JP" dirty="0" smtClean="0"/>
              <a:t>F5</a:t>
            </a:r>
            <a:r>
              <a:rPr lang="ja-JP" altLang="en-US" dirty="0" smtClean="0"/>
              <a:t>」キーでクエリを実行する。</a:t>
            </a:r>
            <a:endParaRPr lang="en-US" altLang="ja-JP" dirty="0" smtClean="0"/>
          </a:p>
          <a:p>
            <a:pPr marL="285750" indent="-285750">
              <a:buFont typeface="Arial" panose="020B0604020202020204" pitchFamily="34" charset="0"/>
              <a:buChar char="•"/>
            </a:pPr>
            <a:r>
              <a:rPr lang="en-US" altLang="ja-JP" dirty="0" smtClean="0"/>
              <a:t>1_Create_Database_Windows.sql</a:t>
            </a:r>
          </a:p>
          <a:p>
            <a:pPr marL="285750" indent="-285750">
              <a:buFont typeface="Arial" panose="020B0604020202020204" pitchFamily="34" charset="0"/>
              <a:buChar char="•"/>
            </a:pPr>
            <a:r>
              <a:rPr lang="en-US" altLang="ja-JP" dirty="0" smtClean="0"/>
              <a:t>2_Create_Users</a:t>
            </a:r>
            <a:r>
              <a:rPr lang="en-US" altLang="ja-JP" dirty="0"/>
              <a:t>.sql</a:t>
            </a:r>
            <a:endParaRPr lang="en-US" altLang="ja-JP" dirty="0" smtClean="0"/>
          </a:p>
          <a:p>
            <a:pPr marL="285750" indent="-285750">
              <a:buFont typeface="Arial" panose="020B0604020202020204" pitchFamily="34" charset="0"/>
              <a:buChar char="•"/>
            </a:pPr>
            <a:r>
              <a:rPr lang="en-US" altLang="ja-JP" dirty="0" smtClean="0"/>
              <a:t>3_Create_Tables</a:t>
            </a:r>
            <a:r>
              <a:rPr lang="en-US" altLang="ja-JP" dirty="0"/>
              <a:t>.sql</a:t>
            </a:r>
            <a:endParaRPr lang="en-US" altLang="ja-JP" dirty="0" smtClean="0"/>
          </a:p>
          <a:p>
            <a:pPr marL="285750" indent="-285750">
              <a:buFont typeface="Arial" panose="020B0604020202020204" pitchFamily="34" charset="0"/>
              <a:buChar char="•"/>
            </a:pPr>
            <a:r>
              <a:rPr lang="en-US" altLang="ja-JP" dirty="0" smtClean="0"/>
              <a:t>4_Insert_Initial_Data.sql</a:t>
            </a:r>
          </a:p>
          <a:p>
            <a:r>
              <a:rPr lang="en-US" altLang="ja-JP" dirty="0" smtClean="0"/>
              <a:t>※</a:t>
            </a:r>
            <a:r>
              <a:rPr lang="ja-JP" altLang="en-US" dirty="0" smtClean="0"/>
              <a:t> </a:t>
            </a:r>
            <a:r>
              <a:rPr lang="en-US" altLang="ja-JP" dirty="0" smtClean="0"/>
              <a:t>1 </a:t>
            </a:r>
            <a:r>
              <a:rPr lang="ja-JP" altLang="en-US" dirty="0" smtClean="0"/>
              <a:t>つずつ、上記の順で実行すること。</a:t>
            </a:r>
            <a:r>
              <a:rPr lang="en-US" altLang="ja-JP" dirty="0" smtClean="0"/>
              <a:t>※</a:t>
            </a:r>
            <a:r>
              <a:rPr lang="ja-JP" altLang="en-US" dirty="0"/>
              <a:t> </a:t>
            </a:r>
            <a:r>
              <a:rPr lang="ja-JP" altLang="en-US" dirty="0" smtClean="0"/>
              <a:t>毎回、実行後にエラーが発生していないかよく確認すること。</a:t>
            </a:r>
            <a:r>
              <a:rPr lang="en-US" altLang="ja-JP" dirty="0" smtClean="0"/>
              <a:t/>
            </a:r>
            <a:br>
              <a:rPr lang="en-US" altLang="ja-JP" dirty="0" smtClean="0"/>
            </a:br>
            <a:r>
              <a:rPr lang="en-US" altLang="ja-JP" dirty="0" smtClean="0"/>
              <a:t>※</a:t>
            </a:r>
            <a:r>
              <a:rPr lang="ja-JP" altLang="en-US" dirty="0" smtClean="0"/>
              <a:t> 同じものを </a:t>
            </a:r>
            <a:r>
              <a:rPr lang="en-US" altLang="ja-JP" dirty="0" smtClean="0"/>
              <a:t>2 </a:t>
            </a:r>
            <a:r>
              <a:rPr lang="ja-JP" altLang="en-US" dirty="0" smtClean="0"/>
              <a:t>回重複して実行したりしないように注意すること。</a:t>
            </a:r>
            <a:endParaRPr lang="en-US" altLang="ja-JP" dirty="0"/>
          </a:p>
        </p:txBody>
      </p:sp>
      <p:pic>
        <p:nvPicPr>
          <p:cNvPr id="6" name="図 5"/>
          <p:cNvPicPr>
            <a:picLocks noChangeAspect="1"/>
          </p:cNvPicPr>
          <p:nvPr/>
        </p:nvPicPr>
        <p:blipFill>
          <a:blip r:embed="rId2"/>
          <a:stretch>
            <a:fillRect/>
          </a:stretch>
        </p:blipFill>
        <p:spPr>
          <a:xfrm>
            <a:off x="135672" y="3440678"/>
            <a:ext cx="4365383" cy="2534213"/>
          </a:xfrm>
          <a:prstGeom prst="rect">
            <a:avLst/>
          </a:prstGeom>
        </p:spPr>
      </p:pic>
      <p:pic>
        <p:nvPicPr>
          <p:cNvPr id="7" name="図 6"/>
          <p:cNvPicPr>
            <a:picLocks noChangeAspect="1"/>
          </p:cNvPicPr>
          <p:nvPr/>
        </p:nvPicPr>
        <p:blipFill>
          <a:blip r:embed="rId3"/>
          <a:stretch>
            <a:fillRect/>
          </a:stretch>
        </p:blipFill>
        <p:spPr>
          <a:xfrm>
            <a:off x="6380436" y="3440678"/>
            <a:ext cx="5175688" cy="3280797"/>
          </a:xfrm>
          <a:prstGeom prst="rect">
            <a:avLst/>
          </a:prstGeom>
        </p:spPr>
      </p:pic>
      <p:sp>
        <p:nvSpPr>
          <p:cNvPr id="8" name="正方形/長方形 7"/>
          <p:cNvSpPr/>
          <p:nvPr/>
        </p:nvSpPr>
        <p:spPr>
          <a:xfrm>
            <a:off x="1582516" y="4373887"/>
            <a:ext cx="1712478" cy="78827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右矢印 8"/>
          <p:cNvSpPr/>
          <p:nvPr/>
        </p:nvSpPr>
        <p:spPr>
          <a:xfrm>
            <a:off x="4682358" y="4116718"/>
            <a:ext cx="1174531" cy="5912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4619296" y="4652745"/>
            <a:ext cx="1450428" cy="1815882"/>
          </a:xfrm>
          <a:prstGeom prst="rect">
            <a:avLst/>
          </a:prstGeom>
          <a:noFill/>
        </p:spPr>
        <p:txBody>
          <a:bodyPr wrap="square" rtlCol="0">
            <a:spAutoFit/>
          </a:bodyPr>
          <a:lstStyle/>
          <a:p>
            <a:r>
              <a:rPr kumimoji="1" lang="en-US" altLang="ja-JP" sz="1400" dirty="0" smtClean="0"/>
              <a:t>1 </a:t>
            </a:r>
            <a:r>
              <a:rPr kumimoji="1" lang="ja-JP" altLang="en-US" sz="1400" dirty="0" smtClean="0"/>
              <a:t>つずつ</a:t>
            </a:r>
          </a:p>
          <a:p>
            <a:r>
              <a:rPr kumimoji="1" lang="ja-JP" altLang="en-US" sz="1400" dirty="0" smtClean="0"/>
              <a:t>スクリプトを</a:t>
            </a:r>
            <a:endParaRPr kumimoji="1" lang="en-US" altLang="ja-JP" sz="1400" dirty="0" smtClean="0"/>
          </a:p>
          <a:p>
            <a:r>
              <a:rPr kumimoji="1" lang="ja-JP" altLang="en-US" sz="1400" dirty="0" smtClean="0"/>
              <a:t>実行する。</a:t>
            </a:r>
            <a:endParaRPr kumimoji="1" lang="en-US" altLang="ja-JP" sz="1400" dirty="0" smtClean="0"/>
          </a:p>
          <a:p>
            <a:r>
              <a:rPr lang="en-US" altLang="ja-JP" sz="1400" dirty="0" smtClean="0"/>
              <a:t>(</a:t>
            </a:r>
            <a:r>
              <a:rPr lang="ja-JP" altLang="en-US" sz="1400" dirty="0" smtClean="0"/>
              <a:t>内容をコピー</a:t>
            </a:r>
            <a:r>
              <a:rPr kumimoji="1" lang="ja-JP" altLang="en-US" sz="1400" dirty="0" smtClean="0"/>
              <a:t>して </a:t>
            </a:r>
            <a:r>
              <a:rPr kumimoji="1" lang="en-US" altLang="ja-JP" sz="1400" dirty="0" smtClean="0"/>
              <a:t>SQL Server Management Studio </a:t>
            </a:r>
            <a:r>
              <a:rPr kumimoji="1" lang="ja-JP" altLang="en-US" sz="1400" dirty="0" smtClean="0"/>
              <a:t>に貼り付け実行する。</a:t>
            </a:r>
            <a:r>
              <a:rPr kumimoji="1" lang="en-US" altLang="ja-JP" sz="1400" dirty="0" smtClean="0"/>
              <a:t>)</a:t>
            </a:r>
            <a:endParaRPr kumimoji="1" lang="ja-JP" altLang="en-US" sz="1400" dirty="0"/>
          </a:p>
        </p:txBody>
      </p:sp>
      <p:sp>
        <p:nvSpPr>
          <p:cNvPr id="11" name="正方形/長方形 10"/>
          <p:cNvSpPr/>
          <p:nvPr/>
        </p:nvSpPr>
        <p:spPr>
          <a:xfrm>
            <a:off x="8771590" y="4258606"/>
            <a:ext cx="2784533" cy="209774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57992451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48</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pic>
        <p:nvPicPr>
          <p:cNvPr id="5" name="図 4"/>
          <p:cNvPicPr>
            <a:picLocks noChangeAspect="1"/>
          </p:cNvPicPr>
          <p:nvPr/>
        </p:nvPicPr>
        <p:blipFill>
          <a:blip r:embed="rId2"/>
          <a:stretch>
            <a:fillRect/>
          </a:stretch>
        </p:blipFill>
        <p:spPr>
          <a:xfrm>
            <a:off x="881227" y="2572516"/>
            <a:ext cx="3358603" cy="3783834"/>
          </a:xfrm>
          <a:prstGeom prst="rect">
            <a:avLst/>
          </a:prstGeom>
        </p:spPr>
      </p:pic>
      <p:sp>
        <p:nvSpPr>
          <p:cNvPr id="6" name="テキスト ボックス 5"/>
          <p:cNvSpPr txBox="1"/>
          <p:nvPr/>
        </p:nvSpPr>
        <p:spPr>
          <a:xfrm>
            <a:off x="394815" y="867799"/>
            <a:ext cx="11444412" cy="1477328"/>
          </a:xfrm>
          <a:prstGeom prst="rect">
            <a:avLst/>
          </a:prstGeom>
          <a:solidFill>
            <a:srgbClr val="FFFFCC"/>
          </a:solidFill>
          <a:ln w="19050">
            <a:solidFill>
              <a:schemeClr val="tx1"/>
            </a:solidFill>
          </a:ln>
        </p:spPr>
        <p:txBody>
          <a:bodyPr wrap="square" rtlCol="0">
            <a:spAutoFit/>
          </a:bodyPr>
          <a:lstStyle/>
          <a:p>
            <a:r>
              <a:rPr kumimoji="1" lang="en-US" altLang="ja-JP" dirty="0" smtClean="0"/>
              <a:t>7. </a:t>
            </a:r>
            <a:r>
              <a:rPr kumimoji="1" lang="ja-JP" altLang="en-US" dirty="0" smtClean="0"/>
              <a:t>データベース作成スクリプトを順に実行し終わったら、「</a:t>
            </a:r>
            <a:r>
              <a:rPr lang="en-US" altLang="ja-JP" dirty="0" smtClean="0"/>
              <a:t>SQL </a:t>
            </a:r>
            <a:r>
              <a:rPr lang="en-US" altLang="ja-JP" dirty="0"/>
              <a:t>Server Management </a:t>
            </a:r>
            <a:r>
              <a:rPr lang="en-US" altLang="ja-JP" dirty="0" smtClean="0"/>
              <a:t>Studio</a:t>
            </a:r>
            <a:r>
              <a:rPr lang="ja-JP" altLang="en-US" dirty="0" smtClean="0"/>
              <a:t>」の「オブジェクストエクスプローラ」に新しいデータベース「</a:t>
            </a:r>
            <a:r>
              <a:rPr lang="en-US" altLang="ja-JP" dirty="0" smtClean="0"/>
              <a:t>THINDB</a:t>
            </a:r>
            <a:r>
              <a:rPr lang="ja-JP" altLang="en-US" dirty="0" smtClean="0"/>
              <a:t>」が出現しているはずである。</a:t>
            </a:r>
            <a:r>
              <a:rPr lang="en-US" altLang="ja-JP" dirty="0" smtClean="0"/>
              <a:t>(</a:t>
            </a:r>
            <a:r>
              <a:rPr lang="ja-JP" altLang="en-US" dirty="0" smtClean="0"/>
              <a:t>作成直後は画面を更新するまでオブジェクトが表示されない場合がある。「データベース」フォルダをクリックしてから、「</a:t>
            </a:r>
            <a:r>
              <a:rPr lang="en-US" altLang="ja-JP" dirty="0" smtClean="0"/>
              <a:t>F5</a:t>
            </a:r>
            <a:r>
              <a:rPr lang="ja-JP" altLang="en-US" dirty="0" smtClean="0"/>
              <a:t>」で更新する必要がある場合がある。</a:t>
            </a:r>
            <a:r>
              <a:rPr lang="en-US" altLang="ja-JP" dirty="0" smtClean="0"/>
              <a:t>)</a:t>
            </a:r>
          </a:p>
          <a:p>
            <a:r>
              <a:rPr lang="ja-JP" altLang="en-US" dirty="0" smtClean="0"/>
              <a:t>試しに、「</a:t>
            </a:r>
            <a:r>
              <a:rPr lang="en-US" altLang="ja-JP" dirty="0" smtClean="0"/>
              <a:t>THINDB</a:t>
            </a:r>
            <a:r>
              <a:rPr lang="ja-JP" altLang="en-US" dirty="0" smtClean="0"/>
              <a:t>」→「テーブル」→「</a:t>
            </a:r>
            <a:r>
              <a:rPr lang="en-US" altLang="ja-JP" dirty="0" err="1" smtClean="0"/>
              <a:t>dbo.VAR</a:t>
            </a:r>
            <a:r>
              <a:rPr lang="ja-JP" altLang="en-US" dirty="0" smtClean="0"/>
              <a:t>」テーブルを右クリックし、「上位 </a:t>
            </a:r>
            <a:r>
              <a:rPr lang="en-US" altLang="ja-JP" dirty="0" smtClean="0"/>
              <a:t>1000 </a:t>
            </a:r>
            <a:r>
              <a:rPr lang="ja-JP" altLang="en-US" dirty="0" smtClean="0"/>
              <a:t>行の選択」をクリックしてテーブルの内容を表示してみる。</a:t>
            </a:r>
            <a:endParaRPr lang="en-US" altLang="ja-JP" dirty="0"/>
          </a:p>
        </p:txBody>
      </p:sp>
      <p:sp>
        <p:nvSpPr>
          <p:cNvPr id="7" name="正方形/長方形 6"/>
          <p:cNvSpPr/>
          <p:nvPr/>
        </p:nvSpPr>
        <p:spPr>
          <a:xfrm>
            <a:off x="1275088" y="3806328"/>
            <a:ext cx="648305" cy="14293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1503688" y="5111826"/>
            <a:ext cx="648305" cy="14293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1960888" y="5513846"/>
            <a:ext cx="1546940" cy="24530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右矢印 9"/>
          <p:cNvSpPr/>
          <p:nvPr/>
        </p:nvSpPr>
        <p:spPr>
          <a:xfrm>
            <a:off x="4564117" y="3949262"/>
            <a:ext cx="733097" cy="5675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1" name="図 10"/>
          <p:cNvPicPr>
            <a:picLocks noChangeAspect="1"/>
          </p:cNvPicPr>
          <p:nvPr/>
        </p:nvPicPr>
        <p:blipFill>
          <a:blip r:embed="rId3"/>
          <a:stretch>
            <a:fillRect/>
          </a:stretch>
        </p:blipFill>
        <p:spPr>
          <a:xfrm>
            <a:off x="5471949" y="2628049"/>
            <a:ext cx="6522933" cy="3425910"/>
          </a:xfrm>
          <a:prstGeom prst="rect">
            <a:avLst/>
          </a:prstGeom>
        </p:spPr>
      </p:pic>
      <p:sp>
        <p:nvSpPr>
          <p:cNvPr id="12" name="テキスト ボックス 11"/>
          <p:cNvSpPr txBox="1"/>
          <p:nvPr/>
        </p:nvSpPr>
        <p:spPr>
          <a:xfrm>
            <a:off x="5471949" y="6156435"/>
            <a:ext cx="5358961" cy="646331"/>
          </a:xfrm>
          <a:prstGeom prst="rect">
            <a:avLst/>
          </a:prstGeom>
          <a:noFill/>
        </p:spPr>
        <p:txBody>
          <a:bodyPr wrap="square" rtlCol="0">
            <a:spAutoFit/>
          </a:bodyPr>
          <a:lstStyle/>
          <a:p>
            <a:r>
              <a:rPr kumimoji="1" lang="en-US" altLang="ja-JP" dirty="0" smtClean="0"/>
              <a:t>VAR </a:t>
            </a:r>
            <a:r>
              <a:rPr kumimoji="1" lang="ja-JP" altLang="en-US" dirty="0" smtClean="0"/>
              <a:t>テーブルの内容として ↑ のようなものが表示されれば、</a:t>
            </a:r>
            <a:endParaRPr kumimoji="1" lang="en-US" altLang="ja-JP" dirty="0" smtClean="0"/>
          </a:p>
          <a:p>
            <a:r>
              <a:rPr kumimoji="1" lang="ja-JP" altLang="en-US" dirty="0" smtClean="0"/>
              <a:t>データベース構築は無事に完了している。</a:t>
            </a:r>
            <a:endParaRPr kumimoji="1" lang="ja-JP" altLang="en-US" dirty="0"/>
          </a:p>
        </p:txBody>
      </p:sp>
      <p:sp>
        <p:nvSpPr>
          <p:cNvPr id="13" name="正方形/長方形 12"/>
          <p:cNvSpPr/>
          <p:nvPr/>
        </p:nvSpPr>
        <p:spPr>
          <a:xfrm>
            <a:off x="5413536" y="2572516"/>
            <a:ext cx="6622953" cy="350262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38454810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49</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200" dirty="0" smtClean="0"/>
              <a:t>3-5. </a:t>
            </a:r>
            <a:r>
              <a:rPr kumimoji="1" lang="ja-JP" altLang="en-US" sz="3200" dirty="0" smtClean="0"/>
              <a:t>コントローラのインストール</a:t>
            </a:r>
            <a:endParaRPr kumimoji="1" lang="ja-JP" altLang="en-US" sz="3200" dirty="0"/>
          </a:p>
        </p:txBody>
      </p:sp>
      <p:sp>
        <p:nvSpPr>
          <p:cNvPr id="6" name="テキスト ボックス 5"/>
          <p:cNvSpPr txBox="1"/>
          <p:nvPr/>
        </p:nvSpPr>
        <p:spPr>
          <a:xfrm>
            <a:off x="332741" y="1322436"/>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1. Windows </a:t>
            </a:r>
            <a:r>
              <a:rPr kumimoji="1" lang="ja-JP" altLang="en-US" dirty="0" smtClean="0"/>
              <a:t>サーバー上のリモートデスクトップで、コマンドプロンプト </a:t>
            </a:r>
            <a:r>
              <a:rPr kumimoji="1" lang="en-US" altLang="ja-JP" dirty="0" smtClean="0"/>
              <a:t>(</a:t>
            </a:r>
            <a:r>
              <a:rPr kumimoji="1" lang="en-US" altLang="ja-JP" dirty="0" err="1" smtClean="0"/>
              <a:t>cmd</a:t>
            </a:r>
            <a:r>
              <a:rPr kumimoji="1" lang="en-US" altLang="ja-JP" dirty="0" smtClean="0"/>
              <a:t>) </a:t>
            </a:r>
            <a:r>
              <a:rPr kumimoji="1" lang="ja-JP" altLang="en-US" dirty="0" smtClean="0"/>
              <a:t>を管理者権限で実行し、以下のコマンドを実行する。</a:t>
            </a:r>
            <a:endParaRPr kumimoji="1" lang="en-US" altLang="ja-JP" dirty="0" smtClean="0"/>
          </a:p>
          <a:p>
            <a:r>
              <a:rPr lang="en-US" altLang="ja-JP" dirty="0" smtClean="0"/>
              <a:t>1 </a:t>
            </a:r>
            <a:r>
              <a:rPr lang="ja-JP" altLang="en-US" dirty="0" smtClean="0"/>
              <a:t>行ずつ実行し、エラーが出ていないかどうかよく確認してから、次を実行すること。</a:t>
            </a:r>
          </a:p>
        </p:txBody>
      </p:sp>
      <p:sp>
        <p:nvSpPr>
          <p:cNvPr id="9" name="テキスト ボックス 8"/>
          <p:cNvSpPr txBox="1"/>
          <p:nvPr/>
        </p:nvSpPr>
        <p:spPr>
          <a:xfrm>
            <a:off x="332741" y="2091225"/>
            <a:ext cx="11353780" cy="1754326"/>
          </a:xfrm>
          <a:prstGeom prst="rect">
            <a:avLst/>
          </a:prstGeom>
          <a:solidFill>
            <a:schemeClr val="tx1"/>
          </a:solidFill>
        </p:spPr>
        <p:txBody>
          <a:bodyPr wrap="square" rtlCol="0">
            <a:spAutoFit/>
          </a:bodyPr>
          <a:lstStyle/>
          <a:p>
            <a:r>
              <a:rPr lang="sv-SE" altLang="ja-JP" sz="1200" dirty="0">
                <a:solidFill>
                  <a:schemeClr val="bg1"/>
                </a:solidFill>
                <a:latin typeface="Consolas" panose="020B0609020204030204" pitchFamily="49" charset="0"/>
              </a:rPr>
              <a:t>mkdir c:\</a:t>
            </a:r>
            <a:r>
              <a:rPr lang="sv-SE" altLang="ja-JP" sz="1200" dirty="0" smtClean="0">
                <a:solidFill>
                  <a:schemeClr val="bg1"/>
                </a:solidFill>
                <a:latin typeface="Consolas" panose="020B0609020204030204" pitchFamily="49" charset="0"/>
              </a:rPr>
              <a:t>git\</a:t>
            </a:r>
          </a:p>
          <a:p>
            <a:endParaRPr lang="sv-SE" altLang="ja-JP" sz="1200" dirty="0">
              <a:solidFill>
                <a:schemeClr val="bg1"/>
              </a:solidFill>
              <a:latin typeface="Consolas" panose="020B0609020204030204" pitchFamily="49" charset="0"/>
            </a:endParaRPr>
          </a:p>
          <a:p>
            <a:r>
              <a:rPr lang="sv-SE" altLang="ja-JP" sz="1200" dirty="0">
                <a:solidFill>
                  <a:schemeClr val="bg1"/>
                </a:solidFill>
                <a:latin typeface="Consolas" panose="020B0609020204030204" pitchFamily="49" charset="0"/>
              </a:rPr>
              <a:t>cd /d c:\</a:t>
            </a:r>
            <a:r>
              <a:rPr lang="sv-SE" altLang="ja-JP" sz="1200" dirty="0" smtClean="0">
                <a:solidFill>
                  <a:schemeClr val="bg1"/>
                </a:solidFill>
                <a:latin typeface="Consolas" panose="020B0609020204030204" pitchFamily="49" charset="0"/>
              </a:rPr>
              <a:t>git\</a:t>
            </a:r>
          </a:p>
          <a:p>
            <a:endParaRPr kumimoji="1" lang="sv-SE"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git</a:t>
            </a:r>
            <a:r>
              <a:rPr lang="en-US" altLang="ja-JP" sz="1200" dirty="0">
                <a:solidFill>
                  <a:schemeClr val="bg1"/>
                </a:solidFill>
                <a:latin typeface="Consolas" panose="020B0609020204030204" pitchFamily="49" charset="0"/>
              </a:rPr>
              <a:t> clone https</a:t>
            </a:r>
            <a:r>
              <a:rPr lang="en-US" altLang="ja-JP" sz="1200" dirty="0" smtClean="0">
                <a:solidFill>
                  <a:schemeClr val="bg1"/>
                </a:solidFill>
                <a:latin typeface="Consolas" panose="020B0609020204030204" pitchFamily="49" charset="0"/>
              </a:rPr>
              <a:t>://github.com/IPA-CyberLab/IPA-DN-ThinController-Private.git </a:t>
            </a:r>
            <a:r>
              <a:rPr lang="en-US" altLang="ja-JP" sz="1200" dirty="0">
                <a:solidFill>
                  <a:schemeClr val="bg1"/>
                </a:solidFill>
                <a:latin typeface="Consolas" panose="020B0609020204030204" pitchFamily="49" charset="0"/>
              </a:rPr>
              <a:t>--recursive -b </a:t>
            </a:r>
            <a:r>
              <a:rPr lang="en-US" altLang="ja-JP" sz="1200" dirty="0" smtClean="0">
                <a:solidFill>
                  <a:schemeClr val="bg1"/>
                </a:solidFill>
                <a:latin typeface="Consolas" panose="020B0609020204030204" pitchFamily="49" charset="0"/>
              </a:rPr>
              <a:t>beta8preview2</a:t>
            </a:r>
            <a:endParaRPr lang="en-US" altLang="ja-JP" sz="1200" dirty="0" smtClean="0">
              <a:solidFill>
                <a:schemeClr val="bg1"/>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cd /d C:\</a:t>
            </a:r>
            <a:r>
              <a:rPr lang="en-US" altLang="ja-JP" sz="1200" dirty="0" smtClean="0">
                <a:solidFill>
                  <a:schemeClr val="bg1"/>
                </a:solidFill>
                <a:latin typeface="Consolas" panose="020B0609020204030204" pitchFamily="49" charset="0"/>
              </a:rPr>
              <a:t>git\IPA-DN-ThinController-Private\ThinControllerApp\</a:t>
            </a: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Test</a:t>
            </a:r>
            <a:endParaRPr kumimoji="1" lang="ja-JP" altLang="en-US" sz="1200" dirty="0">
              <a:solidFill>
                <a:schemeClr val="bg1"/>
              </a:solidFill>
              <a:latin typeface="Consolas" panose="020B0609020204030204" pitchFamily="49" charset="0"/>
            </a:endParaRPr>
          </a:p>
        </p:txBody>
      </p:sp>
    </p:spTree>
    <p:extLst>
      <p:ext uri="{BB962C8B-B14F-4D97-AF65-F5344CB8AC3E}">
        <p14:creationId xmlns:p14="http://schemas.microsoft.com/office/powerpoint/2010/main" val="1287750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図 4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92071" y="5974431"/>
            <a:ext cx="569278" cy="569278"/>
          </a:xfrm>
          <a:prstGeom prst="rect">
            <a:avLst/>
          </a:prstGeom>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a:t>
            </a:fld>
            <a:endParaRPr kumimoji="1" lang="ja-JP" altLang="en-US" dirty="0"/>
          </a:p>
        </p:txBody>
      </p:sp>
      <p:sp>
        <p:nvSpPr>
          <p:cNvPr id="4" name="タイトル 3"/>
          <p:cNvSpPr>
            <a:spLocks noGrp="1"/>
          </p:cNvSpPr>
          <p:nvPr>
            <p:ph type="title"/>
          </p:nvPr>
        </p:nvSpPr>
        <p:spPr>
          <a:xfrm>
            <a:off x="154548" y="89765"/>
            <a:ext cx="4270790" cy="1084815"/>
          </a:xfrm>
        </p:spPr>
        <p:txBody>
          <a:bodyPr>
            <a:normAutofit fontScale="90000"/>
          </a:bodyPr>
          <a:lstStyle/>
          <a:p>
            <a:r>
              <a:rPr kumimoji="1" lang="ja-JP" altLang="en-US" sz="3600" b="1" dirty="0" smtClean="0"/>
              <a:t>本ドキュメントの進め方 </a:t>
            </a:r>
            <a:r>
              <a:rPr kumimoji="1" lang="en-US" altLang="ja-JP" sz="3600" b="1" dirty="0" smtClean="0"/>
              <a:t/>
            </a:r>
            <a:br>
              <a:rPr kumimoji="1" lang="en-US" altLang="ja-JP" sz="3600" b="1" dirty="0" smtClean="0"/>
            </a:br>
            <a:r>
              <a:rPr lang="en-US" altLang="ja-JP" sz="3600" b="1" dirty="0" smtClean="0"/>
              <a:t>(</a:t>
            </a:r>
            <a:r>
              <a:rPr lang="ja-JP" altLang="en-US" sz="3600" b="1" dirty="0" smtClean="0"/>
              <a:t>プロになる道</a:t>
            </a:r>
            <a:r>
              <a:rPr lang="en-US" altLang="ja-JP" sz="3600" b="1" dirty="0" smtClean="0"/>
              <a:t>)</a:t>
            </a:r>
            <a:endParaRPr kumimoji="1" lang="ja-JP" altLang="en-US" sz="3600" b="1" dirty="0"/>
          </a:p>
        </p:txBody>
      </p:sp>
      <p:cxnSp>
        <p:nvCxnSpPr>
          <p:cNvPr id="16" name="直線矢印コネクタ 15"/>
          <p:cNvCxnSpPr/>
          <p:nvPr/>
        </p:nvCxnSpPr>
        <p:spPr>
          <a:xfrm>
            <a:off x="4976000" y="465523"/>
            <a:ext cx="0" cy="39723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テキスト ボックス 17"/>
          <p:cNvSpPr txBox="1"/>
          <p:nvPr/>
        </p:nvSpPr>
        <p:spPr>
          <a:xfrm>
            <a:off x="4651227" y="143752"/>
            <a:ext cx="1654003" cy="369332"/>
          </a:xfrm>
          <a:prstGeom prst="rect">
            <a:avLst/>
          </a:prstGeom>
          <a:noFill/>
        </p:spPr>
        <p:txBody>
          <a:bodyPr wrap="square" rtlCol="0">
            <a:spAutoFit/>
          </a:bodyPr>
          <a:lstStyle/>
          <a:p>
            <a:r>
              <a:rPr kumimoji="1" lang="ja-JP" altLang="en-US" dirty="0" smtClean="0"/>
              <a:t>前ページから</a:t>
            </a:r>
            <a:endParaRPr kumimoji="1" lang="ja-JP" altLang="en-US" dirty="0"/>
          </a:p>
        </p:txBody>
      </p:sp>
      <p:pic>
        <p:nvPicPr>
          <p:cNvPr id="32" name="図 3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865931" y="970605"/>
            <a:ext cx="4220123" cy="872748"/>
          </a:xfrm>
          <a:prstGeom prst="rect">
            <a:avLst/>
          </a:prstGeom>
          <a:ln w="19050">
            <a:solidFill>
              <a:schemeClr val="tx1"/>
            </a:solidFill>
          </a:ln>
        </p:spPr>
      </p:pic>
      <p:sp>
        <p:nvSpPr>
          <p:cNvPr id="33" name="テキスト ボックス 32"/>
          <p:cNvSpPr txBox="1"/>
          <p:nvPr/>
        </p:nvSpPr>
        <p:spPr>
          <a:xfrm>
            <a:off x="7350376" y="945314"/>
            <a:ext cx="3058510" cy="923330"/>
          </a:xfrm>
          <a:prstGeom prst="rect">
            <a:avLst/>
          </a:prstGeom>
          <a:solidFill>
            <a:srgbClr val="FFFF00"/>
          </a:solidFill>
        </p:spPr>
        <p:txBody>
          <a:bodyPr wrap="square" rtlCol="0">
            <a:spAutoFit/>
          </a:bodyPr>
          <a:lstStyle/>
          <a:p>
            <a:r>
              <a:rPr kumimoji="1" lang="ja-JP" altLang="en-US" dirty="0" smtClean="0"/>
              <a:t>手順通りに行なうだけで、</a:t>
            </a:r>
            <a:r>
              <a:rPr lang="ja-JP" altLang="en-US" dirty="0"/>
              <a:t>ひとまず、</a:t>
            </a:r>
            <a:r>
              <a:rPr kumimoji="1" lang="ja-JP" altLang="en-US" dirty="0" smtClean="0"/>
              <a:t>最小限のシステムが構築できました！！</a:t>
            </a:r>
          </a:p>
        </p:txBody>
      </p:sp>
      <p:pic>
        <p:nvPicPr>
          <p:cNvPr id="34" name="図 3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94762" y="27022"/>
            <a:ext cx="1138136" cy="943583"/>
          </a:xfrm>
          <a:prstGeom prst="rect">
            <a:avLst/>
          </a:prstGeom>
        </p:spPr>
      </p:pic>
      <p:cxnSp>
        <p:nvCxnSpPr>
          <p:cNvPr id="24" name="直線矢印コネクタ 23"/>
          <p:cNvCxnSpPr/>
          <p:nvPr/>
        </p:nvCxnSpPr>
        <p:spPr>
          <a:xfrm>
            <a:off x="4976000" y="1936663"/>
            <a:ext cx="0" cy="29061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テキスト ボックス 27"/>
          <p:cNvSpPr txBox="1"/>
          <p:nvPr/>
        </p:nvSpPr>
        <p:spPr>
          <a:xfrm>
            <a:off x="2997424" y="2317420"/>
            <a:ext cx="3957145" cy="461665"/>
          </a:xfrm>
          <a:prstGeom prst="rect">
            <a:avLst/>
          </a:prstGeom>
          <a:solidFill>
            <a:schemeClr val="accent4">
              <a:lumMod val="40000"/>
              <a:lumOff val="60000"/>
            </a:schemeClr>
          </a:solidFill>
        </p:spPr>
        <p:txBody>
          <a:bodyPr wrap="square" rtlCol="0" anchor="ctr">
            <a:spAutoFit/>
          </a:bodyPr>
          <a:lstStyle/>
          <a:p>
            <a:pPr algn="ctr"/>
            <a:r>
              <a:rPr lang="en-US" altLang="ja-JP" sz="2400" dirty="0"/>
              <a:t>7. </a:t>
            </a:r>
            <a:r>
              <a:rPr lang="ja-JP" altLang="en-US" sz="2400" dirty="0"/>
              <a:t>コントローラの冗長化</a:t>
            </a:r>
            <a:endParaRPr kumimoji="1" lang="ja-JP" altLang="en-US" sz="2400" dirty="0"/>
          </a:p>
        </p:txBody>
      </p:sp>
      <p:sp>
        <p:nvSpPr>
          <p:cNvPr id="31" name="テキスト ボックス 30"/>
          <p:cNvSpPr txBox="1"/>
          <p:nvPr/>
        </p:nvSpPr>
        <p:spPr>
          <a:xfrm>
            <a:off x="2997421" y="3260101"/>
            <a:ext cx="3957145" cy="461665"/>
          </a:xfrm>
          <a:prstGeom prst="rect">
            <a:avLst/>
          </a:prstGeom>
          <a:solidFill>
            <a:schemeClr val="accent4">
              <a:lumMod val="40000"/>
              <a:lumOff val="60000"/>
            </a:schemeClr>
          </a:solidFill>
        </p:spPr>
        <p:txBody>
          <a:bodyPr wrap="square" rtlCol="0" anchor="ctr">
            <a:spAutoFit/>
          </a:bodyPr>
          <a:lstStyle/>
          <a:p>
            <a:pPr algn="ctr"/>
            <a:r>
              <a:rPr lang="en-US" altLang="ja-JP" sz="2400" dirty="0"/>
              <a:t>8. </a:t>
            </a:r>
            <a:r>
              <a:rPr lang="ja-JP" altLang="en-US" sz="2400" dirty="0"/>
              <a:t>高度な構築・運用手法</a:t>
            </a:r>
            <a:endParaRPr kumimoji="1" lang="ja-JP" altLang="en-US" sz="2400" dirty="0"/>
          </a:p>
        </p:txBody>
      </p:sp>
      <p:cxnSp>
        <p:nvCxnSpPr>
          <p:cNvPr id="35" name="直線矢印コネクタ 34"/>
          <p:cNvCxnSpPr/>
          <p:nvPr/>
        </p:nvCxnSpPr>
        <p:spPr>
          <a:xfrm>
            <a:off x="4975996" y="2915959"/>
            <a:ext cx="0" cy="26013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矢印コネクタ 35"/>
          <p:cNvCxnSpPr/>
          <p:nvPr/>
        </p:nvCxnSpPr>
        <p:spPr>
          <a:xfrm>
            <a:off x="4978950" y="3804878"/>
            <a:ext cx="0" cy="29061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テキスト ボックス 36"/>
          <p:cNvSpPr txBox="1"/>
          <p:nvPr/>
        </p:nvSpPr>
        <p:spPr>
          <a:xfrm>
            <a:off x="2997423" y="4237081"/>
            <a:ext cx="3957145" cy="461665"/>
          </a:xfrm>
          <a:prstGeom prst="rect">
            <a:avLst/>
          </a:prstGeom>
          <a:solidFill>
            <a:schemeClr val="accent4">
              <a:lumMod val="40000"/>
              <a:lumOff val="60000"/>
            </a:schemeClr>
          </a:solidFill>
        </p:spPr>
        <p:txBody>
          <a:bodyPr wrap="square" rtlCol="0" anchor="ctr">
            <a:spAutoFit/>
          </a:bodyPr>
          <a:lstStyle/>
          <a:p>
            <a:pPr algn="ctr"/>
            <a:r>
              <a:rPr lang="en-US" altLang="ja-JP" sz="2400" dirty="0"/>
              <a:t>9. </a:t>
            </a:r>
            <a:r>
              <a:rPr lang="ja-JP" altLang="en-US" sz="2400" dirty="0"/>
              <a:t>セキュリティ設定</a:t>
            </a:r>
            <a:endParaRPr kumimoji="1" lang="ja-JP" altLang="en-US" sz="2400" dirty="0"/>
          </a:p>
        </p:txBody>
      </p:sp>
      <p:cxnSp>
        <p:nvCxnSpPr>
          <p:cNvPr id="38" name="直線矢印コネクタ 37"/>
          <p:cNvCxnSpPr/>
          <p:nvPr/>
        </p:nvCxnSpPr>
        <p:spPr>
          <a:xfrm>
            <a:off x="4975993" y="4792056"/>
            <a:ext cx="0" cy="26013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テキスト ボックス 38"/>
          <p:cNvSpPr txBox="1"/>
          <p:nvPr/>
        </p:nvSpPr>
        <p:spPr>
          <a:xfrm>
            <a:off x="2991511" y="5194532"/>
            <a:ext cx="3957145" cy="830997"/>
          </a:xfrm>
          <a:prstGeom prst="rect">
            <a:avLst/>
          </a:prstGeom>
          <a:solidFill>
            <a:schemeClr val="accent4">
              <a:lumMod val="40000"/>
              <a:lumOff val="60000"/>
            </a:schemeClr>
          </a:solidFill>
        </p:spPr>
        <p:txBody>
          <a:bodyPr wrap="square" rtlCol="0" anchor="ctr">
            <a:spAutoFit/>
          </a:bodyPr>
          <a:lstStyle/>
          <a:p>
            <a:pPr algn="ctr"/>
            <a:r>
              <a:rPr lang="en-US" altLang="ja-JP" sz="2400" dirty="0"/>
              <a:t>10. </a:t>
            </a:r>
            <a:r>
              <a:rPr lang="ja-JP" altLang="en-US" sz="2400" dirty="0"/>
              <a:t>シン・テレワークシステム パブリック版の運用ノウハウ</a:t>
            </a:r>
            <a:endParaRPr kumimoji="1" lang="ja-JP" altLang="en-US" sz="2400" dirty="0"/>
          </a:p>
        </p:txBody>
      </p:sp>
      <p:cxnSp>
        <p:nvCxnSpPr>
          <p:cNvPr id="40" name="直線矢印コネクタ 39"/>
          <p:cNvCxnSpPr/>
          <p:nvPr/>
        </p:nvCxnSpPr>
        <p:spPr>
          <a:xfrm>
            <a:off x="4975996" y="6037532"/>
            <a:ext cx="0" cy="26013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テキスト ボックス 43"/>
          <p:cNvSpPr txBox="1"/>
          <p:nvPr/>
        </p:nvSpPr>
        <p:spPr>
          <a:xfrm>
            <a:off x="7081344" y="2261668"/>
            <a:ext cx="4427483" cy="584775"/>
          </a:xfrm>
          <a:prstGeom prst="rect">
            <a:avLst/>
          </a:prstGeom>
          <a:solidFill>
            <a:srgbClr val="FFFF00"/>
          </a:solidFill>
        </p:spPr>
        <p:txBody>
          <a:bodyPr wrap="square" rtlCol="0">
            <a:spAutoFit/>
          </a:bodyPr>
          <a:lstStyle/>
          <a:p>
            <a:r>
              <a:rPr kumimoji="1" lang="ja-JP" altLang="en-US" sz="1600" dirty="0" smtClean="0"/>
              <a:t>コントローラを </a:t>
            </a:r>
            <a:r>
              <a:rPr kumimoji="1" lang="en-US" altLang="ja-JP" sz="1600" dirty="0" smtClean="0"/>
              <a:t>2 </a:t>
            </a:r>
            <a:r>
              <a:rPr kumimoji="1" lang="ja-JP" altLang="en-US" sz="1600" dirty="0" smtClean="0"/>
              <a:t>台に増やして、冗長化してみましょう。</a:t>
            </a:r>
            <a:endParaRPr kumimoji="1" lang="en-US" altLang="ja-JP" sz="1600" dirty="0" smtClean="0"/>
          </a:p>
          <a:p>
            <a:r>
              <a:rPr lang="en-US" altLang="ja-JP" sz="1600" dirty="0" smtClean="0"/>
              <a:t>AWS </a:t>
            </a:r>
            <a:r>
              <a:rPr lang="ja-JP" altLang="en-US" sz="1600" dirty="0" smtClean="0"/>
              <a:t>上でもできます。</a:t>
            </a:r>
            <a:endParaRPr kumimoji="1" lang="ja-JP" altLang="en-US" sz="1600" dirty="0" smtClean="0"/>
          </a:p>
        </p:txBody>
      </p:sp>
      <p:sp>
        <p:nvSpPr>
          <p:cNvPr id="45" name="テキスト ボックス 44"/>
          <p:cNvSpPr txBox="1"/>
          <p:nvPr/>
        </p:nvSpPr>
        <p:spPr>
          <a:xfrm>
            <a:off x="7081343" y="2977353"/>
            <a:ext cx="4427483" cy="1077218"/>
          </a:xfrm>
          <a:prstGeom prst="rect">
            <a:avLst/>
          </a:prstGeom>
          <a:solidFill>
            <a:srgbClr val="FFFF00"/>
          </a:solidFill>
        </p:spPr>
        <p:txBody>
          <a:bodyPr wrap="square" rtlCol="0">
            <a:spAutoFit/>
          </a:bodyPr>
          <a:lstStyle/>
          <a:p>
            <a:r>
              <a:rPr kumimoji="1" lang="ja-JP" altLang="en-US" sz="1600" dirty="0" smtClean="0"/>
              <a:t>高度な設定等を行なってみましょう。</a:t>
            </a:r>
            <a:endParaRPr kumimoji="1" lang="en-US" altLang="ja-JP" sz="1600" dirty="0" smtClean="0"/>
          </a:p>
          <a:p>
            <a:r>
              <a:rPr kumimoji="1" lang="ja-JP" altLang="en-US" sz="1600" dirty="0" smtClean="0"/>
              <a:t>また、安定したサービス運用を実現するために、必要な情報 </a:t>
            </a:r>
            <a:r>
              <a:rPr kumimoji="1" lang="en-US" altLang="ja-JP" sz="1600" dirty="0" smtClean="0"/>
              <a:t>(</a:t>
            </a:r>
            <a:r>
              <a:rPr kumimoji="1" lang="ja-JP" altLang="en-US" sz="1600" dirty="0" smtClean="0"/>
              <a:t>システムの健康状態</a:t>
            </a:r>
            <a:r>
              <a:rPr kumimoji="1" lang="en-US" altLang="ja-JP" sz="1600" dirty="0" smtClean="0"/>
              <a:t>) </a:t>
            </a:r>
            <a:r>
              <a:rPr kumimoji="1" lang="ja-JP" altLang="en-US" sz="1600" dirty="0" smtClean="0"/>
              <a:t>を取得したり、バックアップしたりする方法を試してみましょう。</a:t>
            </a:r>
          </a:p>
        </p:txBody>
      </p:sp>
      <p:sp>
        <p:nvSpPr>
          <p:cNvPr id="46" name="テキスト ボックス 45"/>
          <p:cNvSpPr txBox="1"/>
          <p:nvPr/>
        </p:nvSpPr>
        <p:spPr>
          <a:xfrm>
            <a:off x="7050088" y="4203739"/>
            <a:ext cx="4427483" cy="830997"/>
          </a:xfrm>
          <a:prstGeom prst="rect">
            <a:avLst/>
          </a:prstGeom>
          <a:solidFill>
            <a:srgbClr val="FFFF00"/>
          </a:solidFill>
        </p:spPr>
        <p:txBody>
          <a:bodyPr wrap="square" rtlCol="0">
            <a:spAutoFit/>
          </a:bodyPr>
          <a:lstStyle/>
          <a:p>
            <a:r>
              <a:rPr kumimoji="1" lang="ja-JP" altLang="en-US" sz="1600" dirty="0" smtClean="0"/>
              <a:t>外部に提供するサービスを本格的に構築する前に、システムの初期パスワードを変更するなど、セキュリティ設定を行ないましょう。</a:t>
            </a:r>
          </a:p>
        </p:txBody>
      </p:sp>
      <p:sp>
        <p:nvSpPr>
          <p:cNvPr id="47" name="テキスト ボックス 46"/>
          <p:cNvSpPr txBox="1"/>
          <p:nvPr/>
        </p:nvSpPr>
        <p:spPr>
          <a:xfrm>
            <a:off x="7050087" y="5116144"/>
            <a:ext cx="4427483" cy="830997"/>
          </a:xfrm>
          <a:prstGeom prst="rect">
            <a:avLst/>
          </a:prstGeom>
          <a:solidFill>
            <a:srgbClr val="FFFF00"/>
          </a:solidFill>
        </p:spPr>
        <p:txBody>
          <a:bodyPr wrap="square" rtlCol="0">
            <a:spAutoFit/>
          </a:bodyPr>
          <a:lstStyle/>
          <a:p>
            <a:r>
              <a:rPr kumimoji="1" lang="ja-JP" altLang="en-US" sz="1600" dirty="0" smtClean="0"/>
              <a:t>「</a:t>
            </a:r>
            <a:r>
              <a:rPr kumimoji="1" lang="en-US" altLang="ja-JP" sz="1600" dirty="0" smtClean="0"/>
              <a:t>NTT </a:t>
            </a:r>
            <a:r>
              <a:rPr kumimoji="1" lang="ja-JP" altLang="en-US" sz="1600" dirty="0" smtClean="0"/>
              <a:t>東日本 </a:t>
            </a:r>
            <a:r>
              <a:rPr kumimoji="1" lang="en-US" altLang="ja-JP" sz="1600" dirty="0" smtClean="0"/>
              <a:t>- IPA </a:t>
            </a:r>
            <a:r>
              <a:rPr kumimoji="1" lang="ja-JP" altLang="en-US" sz="1600" dirty="0" smtClean="0"/>
              <a:t>シン・テレワークシステム」のパブリック版 </a:t>
            </a:r>
            <a:r>
              <a:rPr kumimoji="1" lang="en-US" altLang="ja-JP" sz="1600" dirty="0" smtClean="0"/>
              <a:t>(</a:t>
            </a:r>
            <a:r>
              <a:rPr kumimoji="1" lang="ja-JP" altLang="en-US" sz="1600" dirty="0" smtClean="0"/>
              <a:t>無償公開版</a:t>
            </a:r>
            <a:r>
              <a:rPr kumimoji="1" lang="en-US" altLang="ja-JP" sz="1600" dirty="0" smtClean="0"/>
              <a:t>) </a:t>
            </a:r>
            <a:r>
              <a:rPr kumimoji="1" lang="ja-JP" altLang="en-US" sz="1600" dirty="0" smtClean="0"/>
              <a:t>の運用ノウハウをもとにすれば、全く同じものを誰でも作ることができます。</a:t>
            </a:r>
          </a:p>
        </p:txBody>
      </p:sp>
      <p:pic>
        <p:nvPicPr>
          <p:cNvPr id="49" name="図 4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17959" y="6091976"/>
            <a:ext cx="807396" cy="768485"/>
          </a:xfrm>
          <a:prstGeom prst="rect">
            <a:avLst/>
          </a:prstGeom>
        </p:spPr>
      </p:pic>
      <p:pic>
        <p:nvPicPr>
          <p:cNvPr id="51" name="図 5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69256" y="6063021"/>
            <a:ext cx="1080963" cy="723413"/>
          </a:xfrm>
          <a:prstGeom prst="rect">
            <a:avLst/>
          </a:prstGeom>
        </p:spPr>
      </p:pic>
      <p:sp>
        <p:nvSpPr>
          <p:cNvPr id="52" name="テキスト ボックス 51"/>
          <p:cNvSpPr txBox="1"/>
          <p:nvPr/>
        </p:nvSpPr>
        <p:spPr>
          <a:xfrm>
            <a:off x="7081342" y="5988776"/>
            <a:ext cx="4427483" cy="830997"/>
          </a:xfrm>
          <a:prstGeom prst="rect">
            <a:avLst/>
          </a:prstGeom>
          <a:solidFill>
            <a:srgbClr val="FFFF00"/>
          </a:solidFill>
          <a:ln w="28575">
            <a:solidFill>
              <a:schemeClr val="tx1">
                <a:lumMod val="65000"/>
                <a:lumOff val="35000"/>
              </a:schemeClr>
            </a:solidFill>
          </a:ln>
        </p:spPr>
        <p:txBody>
          <a:bodyPr wrap="square" rtlCol="0">
            <a:spAutoFit/>
          </a:bodyPr>
          <a:lstStyle/>
          <a:p>
            <a:r>
              <a:rPr kumimoji="1" lang="ja-JP" altLang="en-US" sz="1600" b="1" dirty="0" smtClean="0"/>
              <a:t>おめでとうございます。ついに、パブリック版に匹敵するか、それを超える新しいサービスを構築することができるようになりました。</a:t>
            </a:r>
          </a:p>
        </p:txBody>
      </p:sp>
      <p:pic>
        <p:nvPicPr>
          <p:cNvPr id="53" name="図 5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25527" y="6091976"/>
            <a:ext cx="945497" cy="548998"/>
          </a:xfrm>
          <a:prstGeom prst="rect">
            <a:avLst/>
          </a:prstGeom>
        </p:spPr>
      </p:pic>
      <p:pic>
        <p:nvPicPr>
          <p:cNvPr id="54" name="図 5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116195" y="5610030"/>
            <a:ext cx="988122" cy="656445"/>
          </a:xfrm>
          <a:prstGeom prst="rect">
            <a:avLst/>
          </a:prstGeom>
        </p:spPr>
      </p:pic>
      <p:grpSp>
        <p:nvGrpSpPr>
          <p:cNvPr id="57" name="Group 4338"/>
          <p:cNvGrpSpPr>
            <a:grpSpLocks/>
          </p:cNvGrpSpPr>
          <p:nvPr/>
        </p:nvGrpSpPr>
        <p:grpSpPr bwMode="auto">
          <a:xfrm>
            <a:off x="1398275" y="1939178"/>
            <a:ext cx="501869" cy="756484"/>
            <a:chOff x="536" y="997"/>
            <a:chExt cx="492" cy="685"/>
          </a:xfrm>
        </p:grpSpPr>
        <p:sp>
          <p:nvSpPr>
            <p:cNvPr id="58"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9"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0"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1"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2"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3"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64"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5"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6"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7"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8"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9"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0"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1"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2"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3"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4"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75"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6"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7"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8"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79"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80"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81"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grpSp>
        <p:nvGrpSpPr>
          <p:cNvPr id="82" name="Group 4338"/>
          <p:cNvGrpSpPr>
            <a:grpSpLocks/>
          </p:cNvGrpSpPr>
          <p:nvPr/>
        </p:nvGrpSpPr>
        <p:grpSpPr bwMode="auto">
          <a:xfrm>
            <a:off x="2007868" y="1936663"/>
            <a:ext cx="501869" cy="756484"/>
            <a:chOff x="536" y="997"/>
            <a:chExt cx="492" cy="685"/>
          </a:xfrm>
        </p:grpSpPr>
        <p:sp>
          <p:nvSpPr>
            <p:cNvPr id="83"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4"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5"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6"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7"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8"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89"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0"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1"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2"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93"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94"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5"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6"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7"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8"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9"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00"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1"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2"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3"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04"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05"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06"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17" name="テキスト ボックス 16"/>
          <p:cNvSpPr txBox="1"/>
          <p:nvPr/>
        </p:nvSpPr>
        <p:spPr>
          <a:xfrm>
            <a:off x="1615391" y="2779085"/>
            <a:ext cx="1176655" cy="369332"/>
          </a:xfrm>
          <a:prstGeom prst="rect">
            <a:avLst/>
          </a:prstGeom>
          <a:noFill/>
        </p:spPr>
        <p:txBody>
          <a:bodyPr wrap="square" rtlCol="0">
            <a:spAutoFit/>
          </a:bodyPr>
          <a:lstStyle/>
          <a:p>
            <a:r>
              <a:rPr kumimoji="1" lang="ja-JP" altLang="en-US" dirty="0" smtClean="0"/>
              <a:t>冗長化</a:t>
            </a:r>
            <a:endParaRPr kumimoji="1" lang="ja-JP" altLang="en-US" dirty="0"/>
          </a:p>
        </p:txBody>
      </p:sp>
      <p:pic>
        <p:nvPicPr>
          <p:cNvPr id="107" name="Picture 22"/>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688362" y="6169618"/>
            <a:ext cx="638584" cy="6538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9" name="図 108"/>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485256" y="6074531"/>
            <a:ext cx="749030" cy="700391"/>
          </a:xfrm>
          <a:prstGeom prst="rect">
            <a:avLst/>
          </a:prstGeom>
        </p:spPr>
      </p:pic>
      <p:pic>
        <p:nvPicPr>
          <p:cNvPr id="110" name="図 109"/>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776747" y="6041551"/>
            <a:ext cx="824302" cy="789955"/>
          </a:xfrm>
          <a:prstGeom prst="rect">
            <a:avLst/>
          </a:prstGeom>
        </p:spPr>
      </p:pic>
      <p:pic>
        <p:nvPicPr>
          <p:cNvPr id="111" name="図 110"/>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104946" y="6037532"/>
            <a:ext cx="703728" cy="694820"/>
          </a:xfrm>
          <a:prstGeom prst="rect">
            <a:avLst/>
          </a:prstGeom>
        </p:spPr>
      </p:pic>
      <p:pic>
        <p:nvPicPr>
          <p:cNvPr id="21" name="図 20"/>
          <p:cNvPicPr>
            <a:picLocks noChangeAspect="1"/>
          </p:cNvPicPr>
          <p:nvPr/>
        </p:nvPicPr>
        <p:blipFill>
          <a:blip r:embed="rId13"/>
          <a:stretch>
            <a:fillRect/>
          </a:stretch>
        </p:blipFill>
        <p:spPr>
          <a:xfrm>
            <a:off x="1432251" y="3454443"/>
            <a:ext cx="1282821" cy="1124614"/>
          </a:xfrm>
          <a:prstGeom prst="rect">
            <a:avLst/>
          </a:prstGeom>
        </p:spPr>
      </p:pic>
      <p:sp>
        <p:nvSpPr>
          <p:cNvPr id="116" name="テキスト ボックス 115"/>
          <p:cNvSpPr txBox="1"/>
          <p:nvPr/>
        </p:nvSpPr>
        <p:spPr>
          <a:xfrm>
            <a:off x="1398275" y="4661757"/>
            <a:ext cx="1393771" cy="646331"/>
          </a:xfrm>
          <a:prstGeom prst="rect">
            <a:avLst/>
          </a:prstGeom>
          <a:noFill/>
        </p:spPr>
        <p:txBody>
          <a:bodyPr wrap="square" rtlCol="0">
            <a:spAutoFit/>
          </a:bodyPr>
          <a:lstStyle/>
          <a:p>
            <a:r>
              <a:rPr kumimoji="1" lang="ja-JP" altLang="en-US" dirty="0" smtClean="0"/>
              <a:t>高度な運用</a:t>
            </a:r>
            <a:endParaRPr kumimoji="1" lang="en-US" altLang="ja-JP" dirty="0" smtClean="0"/>
          </a:p>
          <a:p>
            <a:r>
              <a:rPr kumimoji="1" lang="ja-JP" altLang="en-US" dirty="0" smtClean="0"/>
              <a:t>手法</a:t>
            </a:r>
            <a:endParaRPr kumimoji="1" lang="ja-JP" altLang="en-US" dirty="0"/>
          </a:p>
        </p:txBody>
      </p:sp>
    </p:spTree>
    <p:extLst>
      <p:ext uri="{BB962C8B-B14F-4D97-AF65-F5344CB8AC3E}">
        <p14:creationId xmlns:p14="http://schemas.microsoft.com/office/powerpoint/2010/main" val="223733054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50</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pic>
        <p:nvPicPr>
          <p:cNvPr id="5" name="図 4"/>
          <p:cNvPicPr>
            <a:picLocks noChangeAspect="1"/>
          </p:cNvPicPr>
          <p:nvPr/>
        </p:nvPicPr>
        <p:blipFill>
          <a:blip r:embed="rId2"/>
          <a:stretch>
            <a:fillRect/>
          </a:stretch>
        </p:blipFill>
        <p:spPr>
          <a:xfrm>
            <a:off x="468797" y="3077179"/>
            <a:ext cx="5230437" cy="2735428"/>
          </a:xfrm>
          <a:prstGeom prst="rect">
            <a:avLst/>
          </a:prstGeom>
        </p:spPr>
      </p:pic>
      <p:sp>
        <p:nvSpPr>
          <p:cNvPr id="7" name="テキスト ボックス 6"/>
          <p:cNvSpPr txBox="1"/>
          <p:nvPr/>
        </p:nvSpPr>
        <p:spPr>
          <a:xfrm>
            <a:off x="332741" y="790489"/>
            <a:ext cx="11444412" cy="2031325"/>
          </a:xfrm>
          <a:prstGeom prst="rect">
            <a:avLst/>
          </a:prstGeom>
          <a:solidFill>
            <a:srgbClr val="FFFFCC"/>
          </a:solidFill>
          <a:ln w="19050">
            <a:solidFill>
              <a:schemeClr val="tx1"/>
            </a:solidFill>
          </a:ln>
        </p:spPr>
        <p:txBody>
          <a:bodyPr wrap="square" rtlCol="0">
            <a:spAutoFit/>
          </a:bodyPr>
          <a:lstStyle/>
          <a:p>
            <a:r>
              <a:rPr kumimoji="1" lang="en-US" altLang="ja-JP" dirty="0" smtClean="0"/>
              <a:t>2. 1 </a:t>
            </a:r>
            <a:r>
              <a:rPr kumimoji="1" lang="ja-JP" altLang="en-US" dirty="0" smtClean="0"/>
              <a:t>の最後の「</a:t>
            </a:r>
            <a:r>
              <a:rPr lang="en-US" altLang="ja-JP" dirty="0" err="1" smtClean="0"/>
              <a:t>dotnet</a:t>
            </a:r>
            <a:r>
              <a:rPr lang="en-US" altLang="ja-JP" dirty="0" smtClean="0"/>
              <a:t> </a:t>
            </a:r>
            <a:r>
              <a:rPr lang="en-US" altLang="ja-JP" dirty="0"/>
              <a:t>run -c Release Daemon </a:t>
            </a:r>
            <a:r>
              <a:rPr lang="en-US" altLang="ja-JP" dirty="0" smtClean="0"/>
              <a:t>Test</a:t>
            </a:r>
            <a:r>
              <a:rPr lang="ja-JP" altLang="en-US" dirty="0" smtClean="0"/>
              <a:t>」コマンドを実行すると、コントローラのプログラムがコンパイルされ、テストモードで実行が開始される。</a:t>
            </a:r>
            <a:r>
              <a:rPr lang="en-US" altLang="ja-JP" dirty="0" smtClean="0"/>
              <a:t>(</a:t>
            </a:r>
            <a:r>
              <a:rPr lang="ja-JP" altLang="en-US" dirty="0" smtClean="0"/>
              <a:t>初回起動時や、サーバーの </a:t>
            </a:r>
            <a:r>
              <a:rPr lang="en-US" altLang="ja-JP" dirty="0" smtClean="0"/>
              <a:t>CPU </a:t>
            </a:r>
            <a:r>
              <a:rPr lang="ja-JP" altLang="en-US" dirty="0" err="1" smtClean="0"/>
              <a:t>やメ</a:t>
            </a:r>
            <a:r>
              <a:rPr lang="ja-JP" altLang="en-US" dirty="0" smtClean="0"/>
              <a:t>モリの空き容量によっては、かなり時間がかかることがある。</a:t>
            </a:r>
            <a:r>
              <a:rPr lang="en-US" altLang="ja-JP" dirty="0" smtClean="0"/>
              <a:t>)</a:t>
            </a:r>
          </a:p>
          <a:p>
            <a:r>
              <a:rPr lang="ja-JP" altLang="en-US" dirty="0" smtClean="0"/>
              <a:t>エラーメッセージ等はリアルタイムでコンソール上に表示される。エラーが発生していないかどうかよく確認する。</a:t>
            </a:r>
            <a:endParaRPr lang="en-US" altLang="ja-JP" dirty="0" smtClean="0"/>
          </a:p>
          <a:p>
            <a:r>
              <a:rPr lang="en-US" altLang="ja-JP" dirty="0" smtClean="0"/>
              <a:t>(</a:t>
            </a:r>
            <a:r>
              <a:rPr lang="ja-JP" altLang="en-US" dirty="0" smtClean="0"/>
              <a:t>これまでの手順に誤りがなければ、エラーは発生せず、以下のように、数秒おきに動作状況のメッセージが表示される。もし、</a:t>
            </a:r>
            <a:r>
              <a:rPr lang="en-US" altLang="ja-JP" dirty="0" smtClean="0"/>
              <a:t>SQL Server </a:t>
            </a:r>
            <a:r>
              <a:rPr lang="ja-JP" altLang="en-US" dirty="0" smtClean="0"/>
              <a:t>関係のデータベースエラーが発生していれば、</a:t>
            </a:r>
            <a:r>
              <a:rPr lang="en-US" altLang="ja-JP" dirty="0" smtClean="0"/>
              <a:t>SQL Server </a:t>
            </a:r>
            <a:r>
              <a:rPr lang="ja-JP" altLang="en-US" dirty="0" smtClean="0"/>
              <a:t>の設定が誤っていることになるので、これまでの手順を確認をする。</a:t>
            </a:r>
            <a:r>
              <a:rPr lang="en-US" altLang="ja-JP" dirty="0" smtClean="0"/>
              <a:t>)</a:t>
            </a:r>
          </a:p>
          <a:p>
            <a:r>
              <a:rPr lang="ja-JP" altLang="en-US" dirty="0" smtClean="0"/>
              <a:t>しばらく動作させてみて、エラーが表示されなければ、</a:t>
            </a:r>
            <a:r>
              <a:rPr lang="en-US" altLang="ja-JP" dirty="0" smtClean="0"/>
              <a:t>Enter </a:t>
            </a:r>
            <a:r>
              <a:rPr lang="ja-JP" altLang="en-US" dirty="0" smtClean="0"/>
              <a:t>キーを押してテスト実行を終了する。</a:t>
            </a:r>
          </a:p>
        </p:txBody>
      </p:sp>
      <p:pic>
        <p:nvPicPr>
          <p:cNvPr id="8" name="図 7"/>
          <p:cNvPicPr>
            <a:picLocks noChangeAspect="1"/>
          </p:cNvPicPr>
          <p:nvPr/>
        </p:nvPicPr>
        <p:blipFill>
          <a:blip r:embed="rId3"/>
          <a:stretch>
            <a:fillRect/>
          </a:stretch>
        </p:blipFill>
        <p:spPr>
          <a:xfrm>
            <a:off x="6791160" y="3143344"/>
            <a:ext cx="5103923" cy="2669263"/>
          </a:xfrm>
          <a:prstGeom prst="rect">
            <a:avLst/>
          </a:prstGeom>
        </p:spPr>
      </p:pic>
      <p:sp>
        <p:nvSpPr>
          <p:cNvPr id="9" name="右矢印 8"/>
          <p:cNvSpPr/>
          <p:nvPr/>
        </p:nvSpPr>
        <p:spPr>
          <a:xfrm>
            <a:off x="6054947" y="4265140"/>
            <a:ext cx="551792" cy="42566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938048" y="5812607"/>
            <a:ext cx="4012324" cy="646331"/>
          </a:xfrm>
          <a:prstGeom prst="rect">
            <a:avLst/>
          </a:prstGeom>
          <a:noFill/>
        </p:spPr>
        <p:txBody>
          <a:bodyPr wrap="square" rtlCol="0">
            <a:spAutoFit/>
          </a:bodyPr>
          <a:lstStyle/>
          <a:p>
            <a:r>
              <a:rPr kumimoji="1" lang="ja-JP" altLang="en-US" dirty="0" smtClean="0"/>
              <a:t>テスト動作モードで </a:t>
            </a:r>
            <a:r>
              <a:rPr kumimoji="1" lang="en-US" altLang="ja-JP" dirty="0" smtClean="0"/>
              <a:t>DB </a:t>
            </a:r>
            <a:r>
              <a:rPr kumimoji="1" lang="ja-JP" altLang="en-US" dirty="0" smtClean="0"/>
              <a:t>エラー等が表示されていないかどうか見てみる。</a:t>
            </a:r>
            <a:endParaRPr kumimoji="1" lang="ja-JP" altLang="en-US" dirty="0"/>
          </a:p>
        </p:txBody>
      </p:sp>
      <p:sp>
        <p:nvSpPr>
          <p:cNvPr id="11" name="テキスト ボックス 10"/>
          <p:cNvSpPr txBox="1"/>
          <p:nvPr/>
        </p:nvSpPr>
        <p:spPr>
          <a:xfrm>
            <a:off x="6865883" y="5892581"/>
            <a:ext cx="4012324" cy="646331"/>
          </a:xfrm>
          <a:prstGeom prst="rect">
            <a:avLst/>
          </a:prstGeom>
          <a:noFill/>
        </p:spPr>
        <p:txBody>
          <a:bodyPr wrap="square" rtlCol="0">
            <a:spAutoFit/>
          </a:bodyPr>
          <a:lstStyle/>
          <a:p>
            <a:r>
              <a:rPr kumimoji="1" lang="ja-JP" altLang="en-US" dirty="0" smtClean="0"/>
              <a:t>問題無ければ、</a:t>
            </a:r>
            <a:r>
              <a:rPr kumimoji="1" lang="en-US" altLang="ja-JP" dirty="0" smtClean="0"/>
              <a:t>Enter </a:t>
            </a:r>
            <a:r>
              <a:rPr kumimoji="1" lang="ja-JP" altLang="en-US" dirty="0" smtClean="0"/>
              <a:t>キーを押して終了する。</a:t>
            </a:r>
            <a:endParaRPr kumimoji="1" lang="ja-JP" altLang="en-US" dirty="0"/>
          </a:p>
        </p:txBody>
      </p:sp>
      <p:sp>
        <p:nvSpPr>
          <p:cNvPr id="12" name="正方形/長方形 11"/>
          <p:cNvSpPr/>
          <p:nvPr/>
        </p:nvSpPr>
        <p:spPr>
          <a:xfrm>
            <a:off x="468796" y="3427994"/>
            <a:ext cx="5120079" cy="230277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86254137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51</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3. 1</a:t>
            </a:r>
            <a:r>
              <a:rPr kumimoji="1" lang="ja-JP" altLang="en-US" dirty="0" smtClean="0"/>
              <a:t> に引き続いて、</a:t>
            </a:r>
            <a:r>
              <a:rPr lang="ja-JP" altLang="en-US" dirty="0"/>
              <a:t>コマンドプロンプト上</a:t>
            </a:r>
            <a:r>
              <a:rPr lang="ja-JP" altLang="en-US" dirty="0" smtClean="0"/>
              <a:t>で、以下</a:t>
            </a:r>
            <a:r>
              <a:rPr lang="ja-JP" altLang="en-US" dirty="0"/>
              <a:t>のコマンドを実行する。</a:t>
            </a:r>
            <a:endParaRPr lang="en-US" altLang="ja-JP" dirty="0"/>
          </a:p>
          <a:p>
            <a:r>
              <a:rPr lang="en-US" altLang="ja-JP" dirty="0"/>
              <a:t>1 </a:t>
            </a:r>
            <a:r>
              <a:rPr lang="ja-JP" altLang="en-US" dirty="0"/>
              <a:t>行ずつ実行し、エラーが出ていないかどうかよく確認してから、次を実行すること</a:t>
            </a:r>
            <a:r>
              <a:rPr lang="ja-JP" altLang="en-US" dirty="0" smtClean="0"/>
              <a:t>。</a:t>
            </a:r>
            <a:endParaRPr lang="ja-JP" altLang="en-US" dirty="0"/>
          </a:p>
        </p:txBody>
      </p:sp>
      <p:sp>
        <p:nvSpPr>
          <p:cNvPr id="6" name="テキスト ボックス 5"/>
          <p:cNvSpPr txBox="1"/>
          <p:nvPr/>
        </p:nvSpPr>
        <p:spPr>
          <a:xfrm>
            <a:off x="332741" y="1789595"/>
            <a:ext cx="11353780" cy="646331"/>
          </a:xfrm>
          <a:prstGeom prst="rect">
            <a:avLst/>
          </a:prstGeom>
          <a:solidFill>
            <a:schemeClr val="tx1"/>
          </a:solidFill>
        </p:spPr>
        <p:txBody>
          <a:bodyPr wrap="square" rtlCol="0">
            <a:spAutoFit/>
          </a:bodyPr>
          <a:lstStyle/>
          <a:p>
            <a:r>
              <a:rPr lang="en-US" altLang="ja-JP" sz="1200" dirty="0" smtClean="0">
                <a:solidFill>
                  <a:schemeClr val="bg1"/>
                </a:solidFill>
                <a:latin typeface="Consolas" panose="020B0609020204030204" pitchFamily="49" charset="0"/>
              </a:rPr>
              <a:t>cd </a:t>
            </a:r>
            <a:r>
              <a:rPr lang="en-US" altLang="ja-JP" sz="1200" dirty="0">
                <a:solidFill>
                  <a:schemeClr val="bg1"/>
                </a:solidFill>
                <a:latin typeface="Consolas" panose="020B0609020204030204" pitchFamily="49" charset="0"/>
              </a:rPr>
              <a:t>/d C:\</a:t>
            </a:r>
            <a:r>
              <a:rPr lang="en-US" altLang="ja-JP" sz="1200" dirty="0" smtClean="0">
                <a:solidFill>
                  <a:schemeClr val="bg1"/>
                </a:solidFill>
                <a:latin typeface="Consolas" panose="020B0609020204030204" pitchFamily="49" charset="0"/>
              </a:rPr>
              <a:t>git\IPA-DN-ThinController-Private\ThinControllerApp\</a:t>
            </a: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a:t>
            </a:r>
            <a:r>
              <a:rPr lang="en-US" altLang="ja-JP" sz="1200" dirty="0" err="1">
                <a:solidFill>
                  <a:schemeClr val="bg1"/>
                </a:solidFill>
                <a:latin typeface="Consolas" panose="020B0609020204030204" pitchFamily="49" charset="0"/>
              </a:rPr>
              <a:t>WinInstall</a:t>
            </a:r>
            <a:endParaRPr kumimoji="1" lang="ja-JP" altLang="en-US" sz="1200" dirty="0">
              <a:solidFill>
                <a:schemeClr val="bg1"/>
              </a:solidFill>
              <a:latin typeface="Consolas" panose="020B0609020204030204" pitchFamily="49" charset="0"/>
            </a:endParaRPr>
          </a:p>
        </p:txBody>
      </p:sp>
      <p:pic>
        <p:nvPicPr>
          <p:cNvPr id="7" name="図 6"/>
          <p:cNvPicPr>
            <a:picLocks noChangeAspect="1"/>
          </p:cNvPicPr>
          <p:nvPr/>
        </p:nvPicPr>
        <p:blipFill>
          <a:blip r:embed="rId2"/>
          <a:stretch>
            <a:fillRect/>
          </a:stretch>
        </p:blipFill>
        <p:spPr>
          <a:xfrm>
            <a:off x="2619375" y="2889218"/>
            <a:ext cx="7867650" cy="914400"/>
          </a:xfrm>
          <a:prstGeom prst="rect">
            <a:avLst/>
          </a:prstGeom>
        </p:spPr>
      </p:pic>
      <p:sp>
        <p:nvSpPr>
          <p:cNvPr id="8" name="下矢印 7"/>
          <p:cNvSpPr/>
          <p:nvPr/>
        </p:nvSpPr>
        <p:spPr>
          <a:xfrm>
            <a:off x="3996559" y="2464692"/>
            <a:ext cx="417786" cy="34684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4619297" y="2464692"/>
            <a:ext cx="7157856" cy="369332"/>
          </a:xfrm>
          <a:prstGeom prst="rect">
            <a:avLst/>
          </a:prstGeom>
          <a:noFill/>
        </p:spPr>
        <p:txBody>
          <a:bodyPr wrap="square" rtlCol="0">
            <a:spAutoFit/>
          </a:bodyPr>
          <a:lstStyle/>
          <a:p>
            <a:r>
              <a:rPr kumimoji="1" lang="ja-JP" altLang="en-US" dirty="0" smtClean="0"/>
              <a:t>最終行の </a:t>
            </a:r>
            <a:r>
              <a:rPr kumimoji="1" lang="en-US" altLang="ja-JP" dirty="0" err="1" smtClean="0"/>
              <a:t>WinInstall</a:t>
            </a:r>
            <a:r>
              <a:rPr kumimoji="1" lang="en-US" altLang="ja-JP" dirty="0" smtClean="0"/>
              <a:t> </a:t>
            </a:r>
            <a:r>
              <a:rPr kumimoji="1" lang="ja-JP" altLang="en-US" dirty="0" smtClean="0"/>
              <a:t>コマンドを実行し、以下の結果が表示されれば </a:t>
            </a:r>
            <a:r>
              <a:rPr kumimoji="1" lang="en-US" altLang="ja-JP" dirty="0" smtClean="0"/>
              <a:t>OK</a:t>
            </a:r>
            <a:r>
              <a:rPr kumimoji="1" lang="ja-JP" altLang="en-US" dirty="0" err="1" smtClean="0"/>
              <a:t>。</a:t>
            </a:r>
            <a:endParaRPr kumimoji="1" lang="ja-JP" altLang="en-US" dirty="0"/>
          </a:p>
        </p:txBody>
      </p:sp>
      <p:sp>
        <p:nvSpPr>
          <p:cNvPr id="10" name="テキスト ボックス 9"/>
          <p:cNvSpPr txBox="1"/>
          <p:nvPr/>
        </p:nvSpPr>
        <p:spPr>
          <a:xfrm>
            <a:off x="332741" y="3929323"/>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4. </a:t>
            </a:r>
            <a:r>
              <a:rPr kumimoji="1" lang="ja-JP" altLang="en-US" dirty="0" smtClean="0"/>
              <a:t>スタートメニューの「</a:t>
            </a:r>
            <a:r>
              <a:rPr kumimoji="1" lang="en-US" altLang="ja-JP" dirty="0" smtClean="0"/>
              <a:t>Windows Administrative Tools</a:t>
            </a:r>
            <a:r>
              <a:rPr kumimoji="1" lang="ja-JP" altLang="en-US" dirty="0" smtClean="0"/>
              <a:t>」→「</a:t>
            </a:r>
            <a:r>
              <a:rPr kumimoji="1" lang="en-US" altLang="ja-JP" dirty="0" smtClean="0"/>
              <a:t>Services</a:t>
            </a:r>
            <a:r>
              <a:rPr kumimoji="1" lang="ja-JP" altLang="en-US" dirty="0" smtClean="0"/>
              <a:t>」で「</a:t>
            </a:r>
            <a:r>
              <a:rPr lang="en-US" altLang="ja-JP" dirty="0" err="1" smtClean="0"/>
              <a:t>IPA.App.ThinControllerApp</a:t>
            </a:r>
            <a:r>
              <a:rPr lang="ja-JP" altLang="en-US" dirty="0" smtClean="0"/>
              <a:t>」サービスがインストールされ、「</a:t>
            </a:r>
            <a:r>
              <a:rPr lang="en-US" altLang="ja-JP" dirty="0" smtClean="0"/>
              <a:t>Status</a:t>
            </a:r>
            <a:r>
              <a:rPr lang="ja-JP" altLang="en-US" dirty="0" smtClean="0"/>
              <a:t>」が「</a:t>
            </a:r>
            <a:r>
              <a:rPr lang="en-US" altLang="ja-JP" dirty="0" smtClean="0"/>
              <a:t>Running</a:t>
            </a:r>
            <a:r>
              <a:rPr lang="ja-JP" altLang="en-US" dirty="0" smtClean="0"/>
              <a:t>」、「</a:t>
            </a:r>
            <a:r>
              <a:rPr lang="en-US" altLang="ja-JP" dirty="0" smtClean="0"/>
              <a:t>Startup Type</a:t>
            </a:r>
            <a:r>
              <a:rPr lang="ja-JP" altLang="en-US" dirty="0" smtClean="0"/>
              <a:t>」が「</a:t>
            </a:r>
            <a:r>
              <a:rPr lang="en-US" altLang="ja-JP" dirty="0" smtClean="0"/>
              <a:t>Automatic</a:t>
            </a:r>
            <a:r>
              <a:rPr lang="ja-JP" altLang="en-US" dirty="0" smtClean="0"/>
              <a:t>」となっていることを確認する。</a:t>
            </a:r>
            <a:endParaRPr lang="ja-JP" altLang="en-US" dirty="0"/>
          </a:p>
        </p:txBody>
      </p:sp>
      <p:pic>
        <p:nvPicPr>
          <p:cNvPr id="11" name="図 10"/>
          <p:cNvPicPr>
            <a:picLocks noChangeAspect="1"/>
          </p:cNvPicPr>
          <p:nvPr/>
        </p:nvPicPr>
        <p:blipFill>
          <a:blip r:embed="rId3"/>
          <a:stretch>
            <a:fillRect/>
          </a:stretch>
        </p:blipFill>
        <p:spPr>
          <a:xfrm>
            <a:off x="2249869" y="4690427"/>
            <a:ext cx="6360731" cy="2100612"/>
          </a:xfrm>
          <a:prstGeom prst="rect">
            <a:avLst/>
          </a:prstGeom>
        </p:spPr>
      </p:pic>
      <p:sp>
        <p:nvSpPr>
          <p:cNvPr id="12" name="正方形/長方形 11"/>
          <p:cNvSpPr/>
          <p:nvPr/>
        </p:nvSpPr>
        <p:spPr>
          <a:xfrm>
            <a:off x="2599392" y="2884044"/>
            <a:ext cx="7979270" cy="98638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p:cNvSpPr/>
          <p:nvPr/>
        </p:nvSpPr>
        <p:spPr>
          <a:xfrm>
            <a:off x="4467606" y="5493239"/>
            <a:ext cx="3454565" cy="30414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98362698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52</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2585323"/>
          </a:xfrm>
          <a:prstGeom prst="rect">
            <a:avLst/>
          </a:prstGeom>
          <a:solidFill>
            <a:srgbClr val="FFFFCC"/>
          </a:solidFill>
          <a:ln w="19050">
            <a:solidFill>
              <a:schemeClr val="tx1"/>
            </a:solidFill>
          </a:ln>
        </p:spPr>
        <p:txBody>
          <a:bodyPr wrap="square" rtlCol="0">
            <a:spAutoFit/>
          </a:bodyPr>
          <a:lstStyle/>
          <a:p>
            <a:r>
              <a:rPr kumimoji="1" lang="en-US" altLang="ja-JP" dirty="0" smtClean="0"/>
              <a:t>5. </a:t>
            </a:r>
            <a:r>
              <a:rPr lang="ja-JP" altLang="en-US" dirty="0" smtClean="0"/>
              <a:t>手元</a:t>
            </a:r>
            <a:r>
              <a:rPr lang="ja-JP" altLang="en-US" dirty="0"/>
              <a:t>の作業用端末から、コントローラ</a:t>
            </a:r>
            <a:r>
              <a:rPr kumimoji="1" lang="ja-JP" altLang="en-US" dirty="0" smtClean="0"/>
              <a:t>管理画面 </a:t>
            </a:r>
            <a:r>
              <a:rPr kumimoji="1" lang="en-US" altLang="ja-JP" dirty="0" smtClean="0"/>
              <a:t>(</a:t>
            </a:r>
            <a:r>
              <a:rPr kumimoji="1" lang="ja-JP" altLang="en-US" dirty="0" smtClean="0"/>
              <a:t>組み込み </a:t>
            </a:r>
            <a:r>
              <a:rPr kumimoji="1" lang="en-US" altLang="ja-JP" dirty="0" smtClean="0"/>
              <a:t>HTML</a:t>
            </a:r>
            <a:r>
              <a:rPr kumimoji="1" lang="ja-JP" altLang="en-US" dirty="0" smtClean="0"/>
              <a:t> サーバー</a:t>
            </a:r>
            <a:r>
              <a:rPr kumimoji="1" lang="en-US" altLang="ja-JP" dirty="0" smtClean="0"/>
              <a:t>)</a:t>
            </a:r>
            <a:r>
              <a:rPr kumimoji="1" lang="ja-JP" altLang="en-US" dirty="0" smtClean="0"/>
              <a:t> へのアクセスをする。</a:t>
            </a:r>
            <a:endParaRPr kumimoji="1" lang="en-US" altLang="ja-JP" dirty="0" smtClean="0"/>
          </a:p>
          <a:p>
            <a:r>
              <a:rPr kumimoji="1" lang="ja-JP" altLang="en-US" dirty="0" smtClean="0"/>
              <a:t>以下の </a:t>
            </a:r>
            <a:r>
              <a:rPr kumimoji="1" lang="en-US" altLang="ja-JP" dirty="0" smtClean="0"/>
              <a:t>2 </a:t>
            </a:r>
            <a:r>
              <a:rPr kumimoji="1" lang="ja-JP" altLang="en-US" dirty="0" smtClean="0"/>
              <a:t>つの </a:t>
            </a:r>
            <a:r>
              <a:rPr kumimoji="1" lang="en-US" altLang="ja-JP" dirty="0" smtClean="0"/>
              <a:t>URL </a:t>
            </a:r>
            <a:r>
              <a:rPr kumimoji="1" lang="ja-JP" altLang="en-US" dirty="0" smtClean="0"/>
              <a:t>のうちいずれかに接続する。</a:t>
            </a:r>
            <a:endParaRPr kumimoji="1" lang="en-US" altLang="ja-JP" dirty="0" smtClean="0"/>
          </a:p>
          <a:p>
            <a:pPr marL="285750" indent="-285750">
              <a:buFont typeface="Arial" panose="020B0604020202020204" pitchFamily="34" charset="0"/>
              <a:buChar char="•"/>
            </a:pPr>
            <a:r>
              <a:rPr lang="en-US" altLang="ja-JP" dirty="0"/>
              <a:t>http</a:t>
            </a:r>
            <a:r>
              <a:rPr lang="en-US" altLang="ja-JP" dirty="0" smtClean="0"/>
              <a:t>://&lt;</a:t>
            </a:r>
            <a:r>
              <a:rPr lang="ja-JP" altLang="en-US" dirty="0" smtClean="0"/>
              <a:t>コントローラのグローバル </a:t>
            </a:r>
            <a:r>
              <a:rPr lang="en-US" altLang="ja-JP" dirty="0" smtClean="0"/>
              <a:t>IPv4 </a:t>
            </a:r>
            <a:r>
              <a:rPr lang="ja-JP" altLang="en-US" dirty="0" smtClean="0"/>
              <a:t>アドレス</a:t>
            </a:r>
            <a:r>
              <a:rPr lang="en-US" altLang="ja-JP" dirty="0" smtClean="0"/>
              <a:t>&gt;:88/admin/</a:t>
            </a:r>
          </a:p>
          <a:p>
            <a:pPr marL="285750" indent="-285750">
              <a:buFont typeface="Arial" panose="020B0604020202020204" pitchFamily="34" charset="0"/>
              <a:buChar char="•"/>
            </a:pPr>
            <a:r>
              <a:rPr lang="en-US" altLang="ja-JP" dirty="0"/>
              <a:t>https</a:t>
            </a:r>
            <a:r>
              <a:rPr lang="en-US" altLang="ja-JP" dirty="0" smtClean="0"/>
              <a:t>://</a:t>
            </a:r>
            <a:r>
              <a:rPr lang="en-US" altLang="ja-JP" dirty="0"/>
              <a:t>&lt;</a:t>
            </a:r>
            <a:r>
              <a:rPr lang="ja-JP" altLang="en-US" dirty="0"/>
              <a:t>コントローラのグローバル </a:t>
            </a:r>
            <a:r>
              <a:rPr lang="en-US" altLang="ja-JP" dirty="0"/>
              <a:t>IPv4 </a:t>
            </a:r>
            <a:r>
              <a:rPr lang="ja-JP" altLang="en-US" dirty="0"/>
              <a:t>アドレス</a:t>
            </a:r>
            <a:r>
              <a:rPr lang="en-US" altLang="ja-JP" dirty="0"/>
              <a:t>&gt;</a:t>
            </a:r>
            <a:r>
              <a:rPr lang="en-US" altLang="ja-JP" dirty="0" smtClean="0"/>
              <a:t>:</a:t>
            </a:r>
            <a:r>
              <a:rPr lang="en-US" altLang="ja-JP" dirty="0"/>
              <a:t>8443/admin</a:t>
            </a:r>
            <a:r>
              <a:rPr lang="en-US" altLang="ja-JP" dirty="0" smtClean="0"/>
              <a:t>/   ※ SSL </a:t>
            </a:r>
            <a:r>
              <a:rPr lang="ja-JP" altLang="en-US" dirty="0" smtClean="0"/>
              <a:t>の場合、証明書エラーが表示されるが無視をする。</a:t>
            </a:r>
            <a:endParaRPr lang="en-US" altLang="ja-JP" dirty="0" smtClean="0"/>
          </a:p>
          <a:p>
            <a:endParaRPr lang="en-US" altLang="ja-JP" dirty="0"/>
          </a:p>
          <a:p>
            <a:r>
              <a:rPr lang="ja-JP" altLang="en-US" dirty="0" smtClean="0"/>
              <a:t>以下の </a:t>
            </a:r>
            <a:r>
              <a:rPr lang="en-US" altLang="ja-JP" dirty="0" smtClean="0"/>
              <a:t>HTML </a:t>
            </a:r>
            <a:r>
              <a:rPr lang="ja-JP" altLang="en-US" dirty="0" smtClean="0"/>
              <a:t>ログイン画面が表示されるので、</a:t>
            </a:r>
            <a:endParaRPr lang="en-US" altLang="ja-JP" dirty="0" smtClean="0"/>
          </a:p>
          <a:p>
            <a:pPr marL="285750" indent="-285750">
              <a:buFont typeface="Arial" panose="020B0604020202020204" pitchFamily="34" charset="0"/>
              <a:buChar char="•"/>
            </a:pPr>
            <a:r>
              <a:rPr lang="ja-JP" altLang="en-US" dirty="0" smtClean="0"/>
              <a:t>ユーザー名</a:t>
            </a:r>
            <a:r>
              <a:rPr lang="en-US" altLang="ja-JP" dirty="0"/>
              <a:t>: </a:t>
            </a:r>
            <a:r>
              <a:rPr lang="en-US" altLang="ja-JP" dirty="0" smtClean="0"/>
              <a:t>admin</a:t>
            </a:r>
          </a:p>
          <a:p>
            <a:pPr marL="285750" indent="-285750">
              <a:buFont typeface="Arial" panose="020B0604020202020204" pitchFamily="34" charset="0"/>
              <a:buChar char="•"/>
            </a:pPr>
            <a:r>
              <a:rPr lang="ja-JP" altLang="en-US" dirty="0" smtClean="0"/>
              <a:t>パスワード</a:t>
            </a:r>
            <a:r>
              <a:rPr lang="en-US" altLang="ja-JP" dirty="0"/>
              <a:t>: </a:t>
            </a:r>
            <a:r>
              <a:rPr lang="en-US" altLang="ja-JP" dirty="0" err="1" smtClean="0"/>
              <a:t>ipantt</a:t>
            </a:r>
            <a:r>
              <a:rPr lang="en-US" altLang="ja-JP" dirty="0" smtClean="0"/>
              <a:t>  (</a:t>
            </a:r>
            <a:r>
              <a:rPr lang="ja-JP" altLang="en-US" dirty="0" smtClean="0"/>
              <a:t>初期パスワード</a:t>
            </a:r>
            <a:r>
              <a:rPr lang="en-US" altLang="ja-JP" dirty="0" smtClean="0"/>
              <a:t>)</a:t>
            </a:r>
          </a:p>
          <a:p>
            <a:r>
              <a:rPr lang="ja-JP" altLang="en-US" dirty="0" smtClean="0"/>
              <a:t>でログインする。</a:t>
            </a:r>
            <a:endParaRPr lang="ja-JP" altLang="en-US" dirty="0"/>
          </a:p>
        </p:txBody>
      </p:sp>
      <p:pic>
        <p:nvPicPr>
          <p:cNvPr id="14" name="図 13"/>
          <p:cNvPicPr>
            <a:picLocks noChangeAspect="1"/>
          </p:cNvPicPr>
          <p:nvPr/>
        </p:nvPicPr>
        <p:blipFill>
          <a:blip r:embed="rId2"/>
          <a:stretch>
            <a:fillRect/>
          </a:stretch>
        </p:blipFill>
        <p:spPr>
          <a:xfrm>
            <a:off x="939713" y="3964515"/>
            <a:ext cx="6449271" cy="2693897"/>
          </a:xfrm>
          <a:prstGeom prst="rect">
            <a:avLst/>
          </a:prstGeom>
          <a:ln w="28575">
            <a:solidFill>
              <a:schemeClr val="tx1"/>
            </a:solidFill>
          </a:ln>
        </p:spPr>
      </p:pic>
    </p:spTree>
    <p:extLst>
      <p:ext uri="{BB962C8B-B14F-4D97-AF65-F5344CB8AC3E}">
        <p14:creationId xmlns:p14="http://schemas.microsoft.com/office/powerpoint/2010/main" val="307242574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53</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6. </a:t>
            </a:r>
            <a:r>
              <a:rPr kumimoji="1" lang="ja-JP" altLang="en-US" dirty="0" smtClean="0"/>
              <a:t>コントローラ管理画面を一通り見廻ってみる。</a:t>
            </a:r>
            <a:endParaRPr lang="ja-JP" altLang="en-US" dirty="0"/>
          </a:p>
        </p:txBody>
      </p:sp>
      <p:pic>
        <p:nvPicPr>
          <p:cNvPr id="7" name="図 6"/>
          <p:cNvPicPr>
            <a:picLocks noChangeAspect="1"/>
          </p:cNvPicPr>
          <p:nvPr/>
        </p:nvPicPr>
        <p:blipFill>
          <a:blip r:embed="rId2"/>
          <a:stretch>
            <a:fillRect/>
          </a:stretch>
        </p:blipFill>
        <p:spPr>
          <a:xfrm>
            <a:off x="592225" y="1825745"/>
            <a:ext cx="4424033" cy="1159045"/>
          </a:xfrm>
          <a:prstGeom prst="rect">
            <a:avLst/>
          </a:prstGeom>
        </p:spPr>
      </p:pic>
      <p:sp>
        <p:nvSpPr>
          <p:cNvPr id="8" name="テキスト ボックス 7"/>
          <p:cNvSpPr txBox="1"/>
          <p:nvPr/>
        </p:nvSpPr>
        <p:spPr>
          <a:xfrm>
            <a:off x="465083" y="1537795"/>
            <a:ext cx="4678318" cy="369332"/>
          </a:xfrm>
          <a:prstGeom prst="rect">
            <a:avLst/>
          </a:prstGeom>
          <a:noFill/>
        </p:spPr>
        <p:txBody>
          <a:bodyPr wrap="square" rtlCol="0">
            <a:spAutoFit/>
          </a:bodyPr>
          <a:lstStyle/>
          <a:p>
            <a:r>
              <a:rPr kumimoji="1" lang="ja-JP" altLang="en-US" dirty="0" smtClean="0"/>
              <a:t>「ゲートウェイ一覧」には、まだ何もないはずである。</a:t>
            </a:r>
            <a:endParaRPr kumimoji="1" lang="ja-JP" altLang="en-US" dirty="0"/>
          </a:p>
        </p:txBody>
      </p:sp>
      <p:pic>
        <p:nvPicPr>
          <p:cNvPr id="9" name="図 8"/>
          <p:cNvPicPr>
            <a:picLocks noChangeAspect="1"/>
          </p:cNvPicPr>
          <p:nvPr/>
        </p:nvPicPr>
        <p:blipFill>
          <a:blip r:embed="rId3"/>
          <a:stretch>
            <a:fillRect/>
          </a:stretch>
        </p:blipFill>
        <p:spPr>
          <a:xfrm>
            <a:off x="569579" y="3583300"/>
            <a:ext cx="4678318" cy="1522660"/>
          </a:xfrm>
          <a:prstGeom prst="rect">
            <a:avLst/>
          </a:prstGeom>
        </p:spPr>
      </p:pic>
      <p:sp>
        <p:nvSpPr>
          <p:cNvPr id="10" name="テキスト ボックス 9"/>
          <p:cNvSpPr txBox="1"/>
          <p:nvPr/>
        </p:nvSpPr>
        <p:spPr>
          <a:xfrm>
            <a:off x="465083" y="2949574"/>
            <a:ext cx="4887310" cy="646331"/>
          </a:xfrm>
          <a:prstGeom prst="rect">
            <a:avLst/>
          </a:prstGeom>
          <a:noFill/>
        </p:spPr>
        <p:txBody>
          <a:bodyPr wrap="square" rtlCol="0">
            <a:spAutoFit/>
          </a:bodyPr>
          <a:lstStyle/>
          <a:p>
            <a:r>
              <a:rPr kumimoji="1" lang="ja-JP" altLang="en-US" dirty="0" smtClean="0"/>
              <a:t>「設定変数一覧」は、前のステップで </a:t>
            </a:r>
            <a:r>
              <a:rPr kumimoji="1" lang="en-US" altLang="ja-JP" dirty="0" smtClean="0"/>
              <a:t>DB </a:t>
            </a:r>
            <a:r>
              <a:rPr kumimoji="1" lang="ja-JP" altLang="en-US" dirty="0" smtClean="0"/>
              <a:t>上の「</a:t>
            </a:r>
            <a:r>
              <a:rPr kumimoji="1" lang="en-US" altLang="ja-JP" dirty="0" smtClean="0"/>
              <a:t>VAR</a:t>
            </a:r>
            <a:r>
              <a:rPr kumimoji="1" lang="ja-JP" altLang="en-US" dirty="0" smtClean="0"/>
              <a:t>」テーブルを表示した際の内容と同じものが表示される。</a:t>
            </a:r>
            <a:endParaRPr kumimoji="1" lang="ja-JP" altLang="en-US" dirty="0"/>
          </a:p>
        </p:txBody>
      </p:sp>
      <p:sp>
        <p:nvSpPr>
          <p:cNvPr id="12" name="テキスト ボックス 11"/>
          <p:cNvSpPr txBox="1"/>
          <p:nvPr/>
        </p:nvSpPr>
        <p:spPr>
          <a:xfrm>
            <a:off x="465083" y="5188277"/>
            <a:ext cx="4887310" cy="954107"/>
          </a:xfrm>
          <a:prstGeom prst="rect">
            <a:avLst/>
          </a:prstGeom>
          <a:noFill/>
        </p:spPr>
        <p:txBody>
          <a:bodyPr wrap="square" rtlCol="0">
            <a:spAutoFit/>
          </a:bodyPr>
          <a:lstStyle/>
          <a:p>
            <a:r>
              <a:rPr kumimoji="1" lang="ja-JP" altLang="en-US" sz="1400" dirty="0" smtClean="0"/>
              <a:t>「稼働ステータス」には、稼働中のコントローラの内部状態、</a:t>
            </a:r>
            <a:r>
              <a:rPr kumimoji="1" lang="en-US" altLang="ja-JP" sz="1400" dirty="0" smtClean="0"/>
              <a:t>CPU </a:t>
            </a:r>
            <a:r>
              <a:rPr kumimoji="1" lang="ja-JP" altLang="en-US" sz="1400" dirty="0" err="1" smtClean="0"/>
              <a:t>やメ</a:t>
            </a:r>
            <a:r>
              <a:rPr kumimoji="1" lang="ja-JP" altLang="en-US" sz="1400" dirty="0" smtClean="0"/>
              <a:t>モリの使用量など役立つ情報が色々表示される。「</a:t>
            </a:r>
            <a:r>
              <a:rPr lang="en-US" altLang="ja-JP" sz="1400" dirty="0" err="1" smtClean="0"/>
              <a:t>Sys_Thin_IsDatabaseConnected</a:t>
            </a:r>
            <a:r>
              <a:rPr lang="ja-JP" altLang="en-US" sz="1400" dirty="0" smtClean="0"/>
              <a:t>」が「</a:t>
            </a:r>
            <a:r>
              <a:rPr lang="en-US" altLang="ja-JP" sz="1400" dirty="0" smtClean="0"/>
              <a:t>1</a:t>
            </a:r>
            <a:r>
              <a:rPr lang="ja-JP" altLang="en-US" sz="1400" dirty="0" smtClean="0"/>
              <a:t>」になっていることを確認する。</a:t>
            </a:r>
            <a:endParaRPr kumimoji="1" lang="ja-JP" altLang="en-US" sz="1400" dirty="0"/>
          </a:p>
        </p:txBody>
      </p:sp>
      <p:pic>
        <p:nvPicPr>
          <p:cNvPr id="13" name="図 12"/>
          <p:cNvPicPr>
            <a:picLocks noChangeAspect="1"/>
          </p:cNvPicPr>
          <p:nvPr/>
        </p:nvPicPr>
        <p:blipFill>
          <a:blip r:embed="rId4"/>
          <a:stretch>
            <a:fillRect/>
          </a:stretch>
        </p:blipFill>
        <p:spPr>
          <a:xfrm>
            <a:off x="1346916" y="6030967"/>
            <a:ext cx="2914650" cy="819150"/>
          </a:xfrm>
          <a:prstGeom prst="rect">
            <a:avLst/>
          </a:prstGeom>
        </p:spPr>
      </p:pic>
      <p:sp>
        <p:nvSpPr>
          <p:cNvPr id="14" name="正方形/長方形 13"/>
          <p:cNvSpPr/>
          <p:nvPr/>
        </p:nvSpPr>
        <p:spPr>
          <a:xfrm>
            <a:off x="1227792" y="6478584"/>
            <a:ext cx="3454565" cy="30414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p:cNvSpPr txBox="1"/>
          <p:nvPr/>
        </p:nvSpPr>
        <p:spPr>
          <a:xfrm>
            <a:off x="6307265" y="1490820"/>
            <a:ext cx="5450830" cy="2308324"/>
          </a:xfrm>
          <a:prstGeom prst="rect">
            <a:avLst/>
          </a:prstGeom>
          <a:noFill/>
        </p:spPr>
        <p:txBody>
          <a:bodyPr wrap="square" rtlCol="0">
            <a:spAutoFit/>
          </a:bodyPr>
          <a:lstStyle/>
          <a:p>
            <a:r>
              <a:rPr lang="ja-JP" altLang="en-US" dirty="0"/>
              <a:t>「システム管理者用 仮想</a:t>
            </a:r>
            <a:r>
              <a:rPr lang="ja-JP" altLang="en-US" dirty="0" smtClean="0"/>
              <a:t>ファイルブラウザ」は、なかなか興味深い。ここでは、コントローラのフォルダ上の物理ファイルに容易にアクセスできる。</a:t>
            </a:r>
          </a:p>
          <a:p>
            <a:r>
              <a:rPr kumimoji="1" lang="ja-JP" altLang="en-US" dirty="0" smtClean="0"/>
              <a:t>たとえば、「</a:t>
            </a:r>
            <a:r>
              <a:rPr kumimoji="1" lang="en-US" altLang="ja-JP" dirty="0" smtClean="0"/>
              <a:t>Log/</a:t>
            </a:r>
            <a:r>
              <a:rPr kumimoji="1" lang="ja-JP" altLang="en-US" dirty="0" smtClean="0"/>
              <a:t>」フォルダを開くことにより、最近のログファイルの内容をリアルタイムに </a:t>
            </a:r>
            <a:r>
              <a:rPr kumimoji="1" lang="en-US" altLang="ja-JP" dirty="0" smtClean="0"/>
              <a:t>Web </a:t>
            </a:r>
            <a:r>
              <a:rPr kumimoji="1" lang="ja-JP" altLang="en-US" dirty="0" smtClean="0"/>
              <a:t>ブラウザで確認することができる。</a:t>
            </a:r>
          </a:p>
          <a:p>
            <a:r>
              <a:rPr kumimoji="1" lang="ja-JP" altLang="en-US" dirty="0" smtClean="0"/>
              <a:t>すなわち、コントローラで何らかの問題が発生している場合のログの確認は、ほぼこの </a:t>
            </a:r>
            <a:r>
              <a:rPr kumimoji="1" lang="en-US" altLang="ja-JP" dirty="0" smtClean="0"/>
              <a:t>HTML </a:t>
            </a:r>
            <a:r>
              <a:rPr kumimoji="1" lang="ja-JP" altLang="en-US" dirty="0" smtClean="0"/>
              <a:t>ページで快適に行なうことが可能である。</a:t>
            </a:r>
            <a:endParaRPr kumimoji="1" lang="ja-JP" altLang="en-US" dirty="0"/>
          </a:p>
        </p:txBody>
      </p:sp>
      <p:pic>
        <p:nvPicPr>
          <p:cNvPr id="16" name="図 15"/>
          <p:cNvPicPr>
            <a:picLocks noChangeAspect="1"/>
          </p:cNvPicPr>
          <p:nvPr/>
        </p:nvPicPr>
        <p:blipFill>
          <a:blip r:embed="rId5"/>
          <a:stretch>
            <a:fillRect/>
          </a:stretch>
        </p:blipFill>
        <p:spPr>
          <a:xfrm>
            <a:off x="6979297" y="3850446"/>
            <a:ext cx="4393685" cy="2505904"/>
          </a:xfrm>
          <a:prstGeom prst="rect">
            <a:avLst/>
          </a:prstGeom>
        </p:spPr>
      </p:pic>
      <p:sp>
        <p:nvSpPr>
          <p:cNvPr id="17" name="正方形/長方形 16"/>
          <p:cNvSpPr/>
          <p:nvPr/>
        </p:nvSpPr>
        <p:spPr>
          <a:xfrm>
            <a:off x="7305398" y="5188277"/>
            <a:ext cx="3454565" cy="30414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15384141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54</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1200329"/>
          </a:xfrm>
          <a:prstGeom prst="rect">
            <a:avLst/>
          </a:prstGeom>
          <a:solidFill>
            <a:srgbClr val="FFFFCC"/>
          </a:solidFill>
          <a:ln w="19050">
            <a:solidFill>
              <a:schemeClr val="tx1"/>
            </a:solidFill>
          </a:ln>
        </p:spPr>
        <p:txBody>
          <a:bodyPr wrap="square" rtlCol="0">
            <a:spAutoFit/>
          </a:bodyPr>
          <a:lstStyle/>
          <a:p>
            <a:r>
              <a:rPr kumimoji="1" lang="en-US" altLang="ja-JP" dirty="0" smtClean="0"/>
              <a:t>7. </a:t>
            </a:r>
            <a:r>
              <a:rPr lang="ja-JP" altLang="en-US" dirty="0" smtClean="0"/>
              <a:t>サービスポート</a:t>
            </a:r>
            <a:r>
              <a:rPr lang="ja-JP" altLang="en-US" dirty="0"/>
              <a:t>への</a:t>
            </a:r>
            <a:r>
              <a:rPr lang="ja-JP" altLang="en-US" dirty="0" smtClean="0"/>
              <a:t>アクセスを行ない、コントローラとしての機能が正常に動作していることを確認する。</a:t>
            </a:r>
            <a:endParaRPr lang="en-US" altLang="ja-JP" dirty="0" smtClean="0"/>
          </a:p>
          <a:p>
            <a:r>
              <a:rPr lang="ja-JP" altLang="en-US" dirty="0"/>
              <a:t>以下</a:t>
            </a:r>
            <a:r>
              <a:rPr lang="ja-JP" altLang="en-US" dirty="0" smtClean="0"/>
              <a:t>の  </a:t>
            </a:r>
            <a:r>
              <a:rPr lang="en-US" altLang="ja-JP" dirty="0" smtClean="0"/>
              <a:t>URL </a:t>
            </a:r>
            <a:r>
              <a:rPr lang="ja-JP" altLang="en-US" dirty="0" smtClean="0"/>
              <a:t>に</a:t>
            </a:r>
            <a:r>
              <a:rPr lang="ja-JP" altLang="en-US" dirty="0"/>
              <a:t>接続する。</a:t>
            </a:r>
            <a:endParaRPr lang="en-US" altLang="ja-JP" dirty="0"/>
          </a:p>
          <a:p>
            <a:pPr marL="285750" indent="-285750">
              <a:buFont typeface="Arial" panose="020B0604020202020204" pitchFamily="34" charset="0"/>
              <a:buChar char="•"/>
            </a:pPr>
            <a:r>
              <a:rPr lang="en-US" altLang="ja-JP" dirty="0" smtClean="0"/>
              <a:t>https</a:t>
            </a:r>
            <a:r>
              <a:rPr lang="en-US" altLang="ja-JP" dirty="0"/>
              <a:t>://&lt;</a:t>
            </a:r>
            <a:r>
              <a:rPr lang="ja-JP" altLang="en-US" dirty="0"/>
              <a:t>コントローラのグローバル </a:t>
            </a:r>
            <a:r>
              <a:rPr lang="en-US" altLang="ja-JP" dirty="0"/>
              <a:t>IPv4 </a:t>
            </a:r>
            <a:r>
              <a:rPr lang="ja-JP" altLang="en-US" dirty="0"/>
              <a:t>アドレス</a:t>
            </a:r>
            <a:r>
              <a:rPr lang="en-US" altLang="ja-JP" dirty="0" smtClean="0"/>
              <a:t>&gt;/</a:t>
            </a:r>
            <a:r>
              <a:rPr lang="en-US" altLang="ja-JP" dirty="0" err="1" smtClean="0"/>
              <a:t>thincontrol</a:t>
            </a:r>
            <a:r>
              <a:rPr lang="en-US" altLang="ja-JP" dirty="0" smtClean="0"/>
              <a:t>/  ※ </a:t>
            </a:r>
            <a:r>
              <a:rPr lang="ja-JP" altLang="en-US" dirty="0" smtClean="0"/>
              <a:t>証明書</a:t>
            </a:r>
            <a:r>
              <a:rPr lang="ja-JP" altLang="en-US" dirty="0"/>
              <a:t>エラーが表示されるが無視をする。</a:t>
            </a:r>
            <a:endParaRPr lang="en-US" altLang="ja-JP" dirty="0"/>
          </a:p>
          <a:p>
            <a:r>
              <a:rPr lang="en-US" altLang="ja-JP" dirty="0" smtClean="0"/>
              <a:t>      ※</a:t>
            </a:r>
            <a:r>
              <a:rPr lang="ja-JP" altLang="en-US" dirty="0" smtClean="0"/>
              <a:t> </a:t>
            </a:r>
            <a:r>
              <a:rPr lang="en-US" altLang="ja-JP" dirty="0" smtClean="0"/>
              <a:t>URL </a:t>
            </a:r>
            <a:r>
              <a:rPr lang="ja-JP" altLang="en-US" dirty="0" smtClean="0"/>
              <a:t>の最後の「</a:t>
            </a:r>
            <a:r>
              <a:rPr lang="en-US" altLang="ja-JP" dirty="0" smtClean="0"/>
              <a:t>/</a:t>
            </a:r>
            <a:r>
              <a:rPr lang="ja-JP" altLang="en-US" dirty="0" smtClean="0"/>
              <a:t>」の入力を忘れないようにする。</a:t>
            </a:r>
            <a:endParaRPr lang="ja-JP" altLang="en-US" dirty="0"/>
          </a:p>
        </p:txBody>
      </p:sp>
      <p:pic>
        <p:nvPicPr>
          <p:cNvPr id="2" name="図 1"/>
          <p:cNvPicPr>
            <a:picLocks noChangeAspect="1"/>
          </p:cNvPicPr>
          <p:nvPr/>
        </p:nvPicPr>
        <p:blipFill>
          <a:blip r:embed="rId2"/>
          <a:stretch>
            <a:fillRect/>
          </a:stretch>
        </p:blipFill>
        <p:spPr>
          <a:xfrm>
            <a:off x="897485" y="2585435"/>
            <a:ext cx="5667375" cy="3629025"/>
          </a:xfrm>
          <a:prstGeom prst="rect">
            <a:avLst/>
          </a:prstGeom>
        </p:spPr>
      </p:pic>
      <p:sp>
        <p:nvSpPr>
          <p:cNvPr id="6" name="テキスト ボックス 5"/>
          <p:cNvSpPr txBox="1"/>
          <p:nvPr/>
        </p:nvSpPr>
        <p:spPr>
          <a:xfrm>
            <a:off x="2191406" y="6214460"/>
            <a:ext cx="8111359" cy="369332"/>
          </a:xfrm>
          <a:prstGeom prst="rect">
            <a:avLst/>
          </a:prstGeom>
          <a:noFill/>
        </p:spPr>
        <p:txBody>
          <a:bodyPr wrap="square" rtlCol="0">
            <a:spAutoFit/>
          </a:bodyPr>
          <a:lstStyle/>
          <a:p>
            <a:r>
              <a:rPr kumimoji="1" lang="en-US" altLang="ja-JP" dirty="0" smtClean="0"/>
              <a:t>“PACK”</a:t>
            </a:r>
            <a:r>
              <a:rPr kumimoji="1" lang="ja-JP" altLang="en-US" dirty="0" smtClean="0"/>
              <a:t> で始まる </a:t>
            </a:r>
            <a:r>
              <a:rPr kumimoji="1" lang="en-US" altLang="ja-JP" dirty="0" smtClean="0"/>
              <a:t>1</a:t>
            </a:r>
            <a:r>
              <a:rPr kumimoji="1" lang="ja-JP" altLang="en-US" dirty="0" smtClean="0"/>
              <a:t> ～ </a:t>
            </a:r>
            <a:r>
              <a:rPr kumimoji="1" lang="en-US" altLang="ja-JP" dirty="0" smtClean="0"/>
              <a:t>2 </a:t>
            </a:r>
            <a:r>
              <a:rPr kumimoji="1" lang="ja-JP" altLang="en-US" dirty="0" smtClean="0"/>
              <a:t>行程度の文字列が表示されれば、問題なく稼働している。</a:t>
            </a:r>
            <a:endParaRPr kumimoji="1" lang="ja-JP" altLang="en-US" dirty="0"/>
          </a:p>
        </p:txBody>
      </p:sp>
    </p:spTree>
    <p:extLst>
      <p:ext uri="{BB962C8B-B14F-4D97-AF65-F5344CB8AC3E}">
        <p14:creationId xmlns:p14="http://schemas.microsoft.com/office/powerpoint/2010/main" val="99088285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55</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4524315"/>
          </a:xfrm>
          <a:prstGeom prst="rect">
            <a:avLst/>
          </a:prstGeom>
          <a:solidFill>
            <a:srgbClr val="FFFFCC"/>
          </a:solidFill>
          <a:ln w="19050">
            <a:solidFill>
              <a:schemeClr val="tx1"/>
            </a:solidFill>
          </a:ln>
        </p:spPr>
        <p:txBody>
          <a:bodyPr wrap="square" rtlCol="0">
            <a:spAutoFit/>
          </a:bodyPr>
          <a:lstStyle/>
          <a:p>
            <a:r>
              <a:rPr kumimoji="1" lang="en-US" altLang="ja-JP" dirty="0" smtClean="0"/>
              <a:t>8. Windows </a:t>
            </a:r>
            <a:r>
              <a:rPr kumimoji="1" lang="ja-JP" altLang="en-US" dirty="0" smtClean="0"/>
              <a:t>サーバーを再起動し、再起動後も、サービスが正しく立ち上がって稼働することを確認する。</a:t>
            </a:r>
            <a:endParaRPr kumimoji="1" lang="en-US" altLang="ja-JP" dirty="0" smtClean="0"/>
          </a:p>
          <a:p>
            <a:endParaRPr lang="en-US" altLang="ja-JP" dirty="0"/>
          </a:p>
          <a:p>
            <a:r>
              <a:rPr lang="ja-JP" altLang="en-US" dirty="0" smtClean="0"/>
              <a:t>再起動後の確認ポイント</a:t>
            </a:r>
            <a:r>
              <a:rPr lang="en-US" altLang="ja-JP" dirty="0" smtClean="0"/>
              <a:t/>
            </a:r>
            <a:br>
              <a:rPr lang="en-US" altLang="ja-JP" dirty="0" smtClean="0"/>
            </a:br>
            <a:endParaRPr lang="en-US" altLang="ja-JP" dirty="0" smtClean="0"/>
          </a:p>
          <a:p>
            <a:pPr marL="342900" indent="-342900">
              <a:buFont typeface="+mj-lt"/>
              <a:buAutoNum type="arabicPeriod"/>
            </a:pPr>
            <a:r>
              <a:rPr lang="ja-JP" altLang="en-US" dirty="0" smtClean="0"/>
              <a:t>以下の管理用画面にアクセスできること。</a:t>
            </a:r>
            <a:r>
              <a:rPr lang="en-US" altLang="ja-JP" dirty="0" smtClean="0"/>
              <a:t/>
            </a:r>
            <a:br>
              <a:rPr lang="en-US" altLang="ja-JP" dirty="0" smtClean="0"/>
            </a:br>
            <a:r>
              <a:rPr lang="en-US" altLang="ja-JP" dirty="0" smtClean="0"/>
              <a:t>http</a:t>
            </a:r>
            <a:r>
              <a:rPr lang="en-US" altLang="ja-JP" dirty="0"/>
              <a:t>://&lt;</a:t>
            </a:r>
            <a:r>
              <a:rPr lang="ja-JP" altLang="en-US" dirty="0"/>
              <a:t>コントローラのグローバル </a:t>
            </a:r>
            <a:r>
              <a:rPr lang="en-US" altLang="ja-JP" dirty="0"/>
              <a:t>IPv4 </a:t>
            </a:r>
            <a:r>
              <a:rPr lang="ja-JP" altLang="en-US" dirty="0"/>
              <a:t>アドレス</a:t>
            </a:r>
            <a:r>
              <a:rPr lang="en-US" altLang="ja-JP" dirty="0"/>
              <a:t>&gt;:</a:t>
            </a:r>
            <a:r>
              <a:rPr lang="en-US" altLang="ja-JP" dirty="0" smtClean="0"/>
              <a:t>88/admin/</a:t>
            </a:r>
            <a:br>
              <a:rPr lang="en-US" altLang="ja-JP" dirty="0" smtClean="0"/>
            </a:br>
            <a:r>
              <a:rPr lang="en-US" altLang="ja-JP" dirty="0" smtClean="0"/>
              <a:t>https</a:t>
            </a:r>
            <a:r>
              <a:rPr lang="en-US" altLang="ja-JP" dirty="0"/>
              <a:t>://&lt;</a:t>
            </a:r>
            <a:r>
              <a:rPr lang="ja-JP" altLang="en-US" dirty="0"/>
              <a:t>コントローラのグローバル </a:t>
            </a:r>
            <a:r>
              <a:rPr lang="en-US" altLang="ja-JP" dirty="0"/>
              <a:t>IPv4 </a:t>
            </a:r>
            <a:r>
              <a:rPr lang="ja-JP" altLang="en-US" dirty="0"/>
              <a:t>アドレス</a:t>
            </a:r>
            <a:r>
              <a:rPr lang="en-US" altLang="ja-JP" dirty="0"/>
              <a:t>&gt;:8443/admin/ </a:t>
            </a:r>
            <a:r>
              <a:rPr lang="en-US" altLang="ja-JP" dirty="0" smtClean="0"/>
              <a:t/>
            </a:r>
            <a:br>
              <a:rPr lang="en-US" altLang="ja-JP" dirty="0" smtClean="0"/>
            </a:br>
            <a:endParaRPr lang="en-US" altLang="ja-JP" dirty="0" smtClean="0"/>
          </a:p>
          <a:p>
            <a:pPr marL="342900" indent="-342900">
              <a:buFont typeface="+mj-lt"/>
              <a:buAutoNum type="arabicPeriod"/>
            </a:pPr>
            <a:r>
              <a:rPr lang="ja-JP" altLang="en-US" dirty="0" smtClean="0"/>
              <a:t>管理用画面にアクセス後、</a:t>
            </a:r>
            <a:r>
              <a:rPr lang="ja-JP" altLang="en-US" dirty="0"/>
              <a:t>「稼働ステータス」</a:t>
            </a:r>
            <a:r>
              <a:rPr lang="ja-JP" altLang="en-US" dirty="0" smtClean="0"/>
              <a:t>に、</a:t>
            </a:r>
            <a:r>
              <a:rPr lang="ja-JP" altLang="en-US" dirty="0"/>
              <a:t>稼働中のコントローラの内部状態、</a:t>
            </a:r>
            <a:r>
              <a:rPr lang="en-US" altLang="ja-JP" dirty="0"/>
              <a:t>CPU </a:t>
            </a:r>
            <a:r>
              <a:rPr lang="ja-JP" altLang="en-US" dirty="0" err="1"/>
              <a:t>やメ</a:t>
            </a:r>
            <a:r>
              <a:rPr lang="ja-JP" altLang="en-US" dirty="0"/>
              <a:t>モリの使用量など役立つ情報が色々表示</a:t>
            </a:r>
            <a:r>
              <a:rPr lang="ja-JP" altLang="en-US" dirty="0" smtClean="0"/>
              <a:t>されており、「</a:t>
            </a:r>
            <a:r>
              <a:rPr lang="en-US" altLang="ja-JP" dirty="0" err="1"/>
              <a:t>Sys_Thin_IsDatabaseConnected</a:t>
            </a:r>
            <a:r>
              <a:rPr lang="ja-JP" altLang="en-US" dirty="0"/>
              <a:t>」が「</a:t>
            </a:r>
            <a:r>
              <a:rPr lang="en-US" altLang="ja-JP" dirty="0"/>
              <a:t>1</a:t>
            </a:r>
            <a:r>
              <a:rPr lang="ja-JP" altLang="en-US" dirty="0"/>
              <a:t>」になっている</a:t>
            </a:r>
            <a:r>
              <a:rPr lang="ja-JP" altLang="en-US" dirty="0" smtClean="0"/>
              <a:t>こと。</a:t>
            </a:r>
            <a:r>
              <a:rPr lang="en-US" altLang="ja-JP" dirty="0" smtClean="0"/>
              <a:t/>
            </a:r>
            <a:br>
              <a:rPr lang="en-US" altLang="ja-JP" dirty="0" smtClean="0"/>
            </a:br>
            <a:r>
              <a:rPr lang="en-US" altLang="ja-JP" dirty="0" smtClean="0"/>
              <a:t>※ SQL Server </a:t>
            </a:r>
            <a:r>
              <a:rPr lang="ja-JP" altLang="en-US" dirty="0" err="1" smtClean="0"/>
              <a:t>への</a:t>
            </a:r>
            <a:r>
              <a:rPr lang="ja-JP" altLang="en-US" dirty="0" smtClean="0"/>
              <a:t>接続に失敗している場合、「</a:t>
            </a:r>
            <a:r>
              <a:rPr lang="en-US" altLang="ja-JP" dirty="0" smtClean="0"/>
              <a:t>0</a:t>
            </a:r>
            <a:r>
              <a:rPr lang="ja-JP" altLang="en-US" dirty="0" smtClean="0"/>
              <a:t>」となる。</a:t>
            </a:r>
            <a:r>
              <a:rPr lang="en-US" altLang="ja-JP" dirty="0" smtClean="0"/>
              <a:t/>
            </a:r>
            <a:br>
              <a:rPr lang="en-US" altLang="ja-JP" dirty="0" smtClean="0"/>
            </a:br>
            <a:endParaRPr lang="ja-JP" altLang="en-US" dirty="0"/>
          </a:p>
          <a:p>
            <a:pPr marL="342900" indent="-342900">
              <a:buFont typeface="+mj-lt"/>
              <a:buAutoNum type="arabicPeriod"/>
            </a:pPr>
            <a:r>
              <a:rPr lang="ja-JP" altLang="en-US" dirty="0" smtClean="0"/>
              <a:t>以下のサービスポートにアクセスできること。</a:t>
            </a:r>
            <a:r>
              <a:rPr lang="en-US" altLang="ja-JP" dirty="0" smtClean="0"/>
              <a:t/>
            </a:r>
            <a:br>
              <a:rPr lang="en-US" altLang="ja-JP" dirty="0" smtClean="0"/>
            </a:br>
            <a:r>
              <a:rPr lang="en-US" altLang="ja-JP" dirty="0" smtClean="0"/>
              <a:t>https</a:t>
            </a:r>
            <a:r>
              <a:rPr lang="en-US" altLang="ja-JP" dirty="0"/>
              <a:t>://&lt;</a:t>
            </a:r>
            <a:r>
              <a:rPr lang="ja-JP" altLang="en-US" dirty="0"/>
              <a:t>コントローラのグローバル </a:t>
            </a:r>
            <a:r>
              <a:rPr lang="en-US" altLang="ja-JP" dirty="0"/>
              <a:t>IPv4 </a:t>
            </a:r>
            <a:r>
              <a:rPr lang="ja-JP" altLang="en-US" dirty="0"/>
              <a:t>アドレス</a:t>
            </a:r>
            <a:r>
              <a:rPr lang="en-US" altLang="ja-JP" dirty="0"/>
              <a:t>&gt;/</a:t>
            </a:r>
            <a:r>
              <a:rPr lang="en-US" altLang="ja-JP" dirty="0" err="1"/>
              <a:t>thincontrol</a:t>
            </a:r>
            <a:r>
              <a:rPr lang="en-US" altLang="ja-JP" dirty="0" smtClean="0"/>
              <a:t>/</a:t>
            </a:r>
            <a:br>
              <a:rPr lang="en-US" altLang="ja-JP" dirty="0" smtClean="0"/>
            </a:br>
            <a:r>
              <a:rPr lang="ja-JP" altLang="en-US" dirty="0"/>
              <a:t>“</a:t>
            </a:r>
            <a:r>
              <a:rPr lang="en-US" altLang="ja-JP" dirty="0"/>
              <a:t>PACK” </a:t>
            </a:r>
            <a:r>
              <a:rPr lang="ja-JP" altLang="en-US" dirty="0"/>
              <a:t>で始まる </a:t>
            </a:r>
            <a:r>
              <a:rPr lang="en-US" altLang="ja-JP" dirty="0"/>
              <a:t>1 </a:t>
            </a:r>
            <a:r>
              <a:rPr lang="ja-JP" altLang="en-US" dirty="0"/>
              <a:t>～ </a:t>
            </a:r>
            <a:r>
              <a:rPr lang="en-US" altLang="ja-JP" dirty="0"/>
              <a:t>2 </a:t>
            </a:r>
            <a:r>
              <a:rPr lang="ja-JP" altLang="en-US" dirty="0"/>
              <a:t>行程度の文字列が表示されれば、問題なく稼働している。</a:t>
            </a:r>
            <a:r>
              <a:rPr lang="en-US" altLang="ja-JP" dirty="0" smtClean="0"/>
              <a:t/>
            </a:r>
            <a:br>
              <a:rPr lang="en-US" altLang="ja-JP" dirty="0" smtClean="0"/>
            </a:br>
            <a:endParaRPr lang="ja-JP" altLang="en-US" dirty="0"/>
          </a:p>
        </p:txBody>
      </p:sp>
    </p:spTree>
    <p:extLst>
      <p:ext uri="{BB962C8B-B14F-4D97-AF65-F5344CB8AC3E}">
        <p14:creationId xmlns:p14="http://schemas.microsoft.com/office/powerpoint/2010/main" val="405079701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473120"/>
          </a:xfrm>
        </p:spPr>
        <p:txBody>
          <a:bodyPr/>
          <a:lstStyle/>
          <a:p>
            <a:r>
              <a:rPr kumimoji="1" lang="ja-JP" altLang="en-US" dirty="0" smtClean="0"/>
              <a:t>コントローラはデーモン </a:t>
            </a:r>
            <a:r>
              <a:rPr kumimoji="1" lang="en-US" altLang="ja-JP" dirty="0" smtClean="0"/>
              <a:t>(</a:t>
            </a:r>
            <a:r>
              <a:rPr kumimoji="1" lang="ja-JP" altLang="en-US" dirty="0" smtClean="0"/>
              <a:t>サービス</a:t>
            </a:r>
            <a:r>
              <a:rPr kumimoji="1" lang="en-US" altLang="ja-JP" dirty="0" smtClean="0"/>
              <a:t>) </a:t>
            </a:r>
            <a:r>
              <a:rPr kumimoji="1" lang="ja-JP" altLang="en-US" dirty="0" smtClean="0"/>
              <a:t>としてバックグラウンドで常時起動している。</a:t>
            </a:r>
          </a:p>
          <a:p>
            <a:r>
              <a:rPr kumimoji="1" lang="ja-JP" altLang="en-US" dirty="0" smtClean="0"/>
              <a:t>何らかの原因で停止 </a:t>
            </a:r>
            <a:r>
              <a:rPr kumimoji="1" lang="en-US" altLang="ja-JP" dirty="0" smtClean="0"/>
              <a:t>/ </a:t>
            </a:r>
            <a:r>
              <a:rPr kumimoji="1" lang="ja-JP" altLang="en-US" dirty="0" smtClean="0"/>
              <a:t>開始したい場合は、以下のコマンドを利用する。</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56</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dirty="0" smtClean="0"/>
              <a:t>3-6. </a:t>
            </a:r>
            <a:r>
              <a:rPr lang="ja-JP" altLang="en-US" dirty="0" smtClean="0"/>
              <a:t>コントローラデーモンの停止 </a:t>
            </a:r>
            <a:r>
              <a:rPr lang="en-US" altLang="ja-JP" dirty="0" smtClean="0"/>
              <a:t>/ </a:t>
            </a:r>
            <a:r>
              <a:rPr lang="ja-JP" altLang="en-US" dirty="0" smtClean="0"/>
              <a:t>開始</a:t>
            </a:r>
            <a:endParaRPr kumimoji="1" lang="ja-JP" altLang="en-US" dirty="0"/>
          </a:p>
        </p:txBody>
      </p:sp>
      <p:sp>
        <p:nvSpPr>
          <p:cNvPr id="5" name="テキスト ボックス 4"/>
          <p:cNvSpPr txBox="1"/>
          <p:nvPr/>
        </p:nvSpPr>
        <p:spPr>
          <a:xfrm>
            <a:off x="428461" y="2554606"/>
            <a:ext cx="11353780" cy="461665"/>
          </a:xfrm>
          <a:prstGeom prst="rect">
            <a:avLst/>
          </a:prstGeom>
          <a:solidFill>
            <a:schemeClr val="tx1"/>
          </a:solidFill>
        </p:spPr>
        <p:txBody>
          <a:bodyPr wrap="square" rtlCol="0">
            <a:spAutoFit/>
          </a:bodyPr>
          <a:lstStyle/>
          <a:p>
            <a:r>
              <a:rPr lang="en-US" altLang="ja-JP" sz="2400" dirty="0">
                <a:solidFill>
                  <a:schemeClr val="bg1"/>
                </a:solidFill>
                <a:latin typeface="Consolas" panose="020B0609020204030204" pitchFamily="49" charset="0"/>
              </a:rPr>
              <a:t>net stop </a:t>
            </a:r>
            <a:r>
              <a:rPr lang="en-US" altLang="ja-JP" sz="2400" dirty="0" err="1">
                <a:solidFill>
                  <a:schemeClr val="bg1"/>
                </a:solidFill>
                <a:latin typeface="Consolas" panose="020B0609020204030204" pitchFamily="49" charset="0"/>
              </a:rPr>
              <a:t>IPA.App.ThinControllerApp</a:t>
            </a:r>
            <a:endParaRPr kumimoji="1" lang="ja-JP" altLang="en-US" sz="2400" dirty="0">
              <a:solidFill>
                <a:schemeClr val="bg1"/>
              </a:solidFill>
              <a:latin typeface="Consolas" panose="020B0609020204030204" pitchFamily="49" charset="0"/>
            </a:endParaRPr>
          </a:p>
        </p:txBody>
      </p:sp>
      <p:sp>
        <p:nvSpPr>
          <p:cNvPr id="6" name="テキスト ボックス 5"/>
          <p:cNvSpPr txBox="1"/>
          <p:nvPr/>
        </p:nvSpPr>
        <p:spPr>
          <a:xfrm>
            <a:off x="428461" y="2126849"/>
            <a:ext cx="5123793" cy="369332"/>
          </a:xfrm>
          <a:prstGeom prst="rect">
            <a:avLst/>
          </a:prstGeom>
          <a:noFill/>
        </p:spPr>
        <p:txBody>
          <a:bodyPr wrap="square" rtlCol="0">
            <a:spAutoFit/>
          </a:bodyPr>
          <a:lstStyle/>
          <a:p>
            <a:r>
              <a:rPr kumimoji="1" lang="ja-JP" altLang="en-US" dirty="0" smtClean="0"/>
              <a:t>停止の場合</a:t>
            </a:r>
            <a:r>
              <a:rPr kumimoji="1" lang="en-US" altLang="ja-JP" dirty="0" smtClean="0"/>
              <a:t>:</a:t>
            </a:r>
            <a:endParaRPr kumimoji="1" lang="ja-JP" altLang="en-US" dirty="0"/>
          </a:p>
        </p:txBody>
      </p:sp>
      <p:sp>
        <p:nvSpPr>
          <p:cNvPr id="7" name="テキスト ボックス 6"/>
          <p:cNvSpPr txBox="1"/>
          <p:nvPr/>
        </p:nvSpPr>
        <p:spPr>
          <a:xfrm>
            <a:off x="428461" y="3470716"/>
            <a:ext cx="11353780" cy="461665"/>
          </a:xfrm>
          <a:prstGeom prst="rect">
            <a:avLst/>
          </a:prstGeom>
          <a:solidFill>
            <a:schemeClr val="tx1"/>
          </a:solidFill>
        </p:spPr>
        <p:txBody>
          <a:bodyPr wrap="square" rtlCol="0">
            <a:spAutoFit/>
          </a:bodyPr>
          <a:lstStyle/>
          <a:p>
            <a:r>
              <a:rPr lang="en-US" altLang="ja-JP" sz="2400" dirty="0">
                <a:solidFill>
                  <a:schemeClr val="bg1"/>
                </a:solidFill>
                <a:latin typeface="Consolas" panose="020B0609020204030204" pitchFamily="49" charset="0"/>
              </a:rPr>
              <a:t>net </a:t>
            </a:r>
            <a:r>
              <a:rPr lang="en-US" altLang="ja-JP" sz="2400" dirty="0" smtClean="0">
                <a:solidFill>
                  <a:schemeClr val="bg1"/>
                </a:solidFill>
                <a:latin typeface="Consolas" panose="020B0609020204030204" pitchFamily="49" charset="0"/>
              </a:rPr>
              <a:t>start </a:t>
            </a:r>
            <a:r>
              <a:rPr lang="en-US" altLang="ja-JP" sz="2400" dirty="0" err="1">
                <a:solidFill>
                  <a:schemeClr val="bg1"/>
                </a:solidFill>
                <a:latin typeface="Consolas" panose="020B0609020204030204" pitchFamily="49" charset="0"/>
              </a:rPr>
              <a:t>IPA.App.ThinControllerApp</a:t>
            </a:r>
            <a:endParaRPr kumimoji="1" lang="ja-JP" altLang="en-US" sz="2400" dirty="0">
              <a:solidFill>
                <a:schemeClr val="bg1"/>
              </a:solidFill>
              <a:latin typeface="Consolas" panose="020B0609020204030204" pitchFamily="49" charset="0"/>
            </a:endParaRPr>
          </a:p>
        </p:txBody>
      </p:sp>
      <p:sp>
        <p:nvSpPr>
          <p:cNvPr id="8" name="テキスト ボックス 7"/>
          <p:cNvSpPr txBox="1"/>
          <p:nvPr/>
        </p:nvSpPr>
        <p:spPr>
          <a:xfrm>
            <a:off x="428460" y="3063638"/>
            <a:ext cx="5123793" cy="369332"/>
          </a:xfrm>
          <a:prstGeom prst="rect">
            <a:avLst/>
          </a:prstGeom>
          <a:noFill/>
        </p:spPr>
        <p:txBody>
          <a:bodyPr wrap="square" rtlCol="0">
            <a:spAutoFit/>
          </a:bodyPr>
          <a:lstStyle/>
          <a:p>
            <a:r>
              <a:rPr kumimoji="1" lang="ja-JP" altLang="en-US" dirty="0" smtClean="0"/>
              <a:t>開始の場合</a:t>
            </a:r>
            <a:r>
              <a:rPr kumimoji="1" lang="en-US" altLang="ja-JP" dirty="0" smtClean="0"/>
              <a:t>:</a:t>
            </a:r>
            <a:endParaRPr kumimoji="1" lang="ja-JP" altLang="en-US" dirty="0"/>
          </a:p>
        </p:txBody>
      </p:sp>
      <p:sp>
        <p:nvSpPr>
          <p:cNvPr id="9" name="テキスト ボックス 8"/>
          <p:cNvSpPr txBox="1"/>
          <p:nvPr/>
        </p:nvSpPr>
        <p:spPr>
          <a:xfrm>
            <a:off x="428459" y="4027726"/>
            <a:ext cx="5123793" cy="369332"/>
          </a:xfrm>
          <a:prstGeom prst="rect">
            <a:avLst/>
          </a:prstGeom>
          <a:noFill/>
        </p:spPr>
        <p:txBody>
          <a:bodyPr wrap="square" rtlCol="0">
            <a:spAutoFit/>
          </a:bodyPr>
          <a:lstStyle/>
          <a:p>
            <a:r>
              <a:rPr kumimoji="1" lang="ja-JP" altLang="en-US" dirty="0" smtClean="0"/>
              <a:t>現在のデーモンの状態の確認方法</a:t>
            </a:r>
            <a:r>
              <a:rPr kumimoji="1" lang="en-US" altLang="ja-JP" dirty="0" smtClean="0"/>
              <a:t>:</a:t>
            </a:r>
            <a:endParaRPr kumimoji="1" lang="ja-JP" altLang="en-US" dirty="0"/>
          </a:p>
        </p:txBody>
      </p:sp>
      <p:sp>
        <p:nvSpPr>
          <p:cNvPr id="10" name="テキスト ボックス 9"/>
          <p:cNvSpPr txBox="1"/>
          <p:nvPr/>
        </p:nvSpPr>
        <p:spPr>
          <a:xfrm>
            <a:off x="939712" y="4291790"/>
            <a:ext cx="10616411" cy="646331"/>
          </a:xfrm>
          <a:prstGeom prst="rect">
            <a:avLst/>
          </a:prstGeom>
          <a:noFill/>
          <a:ln w="19050">
            <a:noFill/>
          </a:ln>
        </p:spPr>
        <p:txBody>
          <a:bodyPr wrap="square" rtlCol="0">
            <a:spAutoFit/>
          </a:bodyPr>
          <a:lstStyle/>
          <a:p>
            <a:r>
              <a:rPr kumimoji="1" lang="ja-JP" altLang="en-US" dirty="0" smtClean="0"/>
              <a:t>スタートメニューの「</a:t>
            </a:r>
            <a:r>
              <a:rPr kumimoji="1" lang="en-US" altLang="ja-JP" dirty="0" smtClean="0"/>
              <a:t>Windows Administrative Tools</a:t>
            </a:r>
            <a:r>
              <a:rPr kumimoji="1" lang="ja-JP" altLang="en-US" dirty="0" smtClean="0"/>
              <a:t>」→「</a:t>
            </a:r>
            <a:r>
              <a:rPr kumimoji="1" lang="en-US" altLang="ja-JP" dirty="0" smtClean="0"/>
              <a:t>Services</a:t>
            </a:r>
            <a:r>
              <a:rPr kumimoji="1" lang="ja-JP" altLang="en-US" dirty="0" smtClean="0"/>
              <a:t>」で「</a:t>
            </a:r>
            <a:r>
              <a:rPr lang="en-US" altLang="ja-JP" dirty="0" err="1" smtClean="0"/>
              <a:t>IPA.App.ThinControllerApp</a:t>
            </a:r>
            <a:r>
              <a:rPr lang="ja-JP" altLang="en-US" dirty="0" smtClean="0"/>
              <a:t>」サービスがインストールされている。「</a:t>
            </a:r>
            <a:r>
              <a:rPr lang="en-US" altLang="ja-JP" dirty="0" smtClean="0"/>
              <a:t>Status</a:t>
            </a:r>
            <a:r>
              <a:rPr lang="ja-JP" altLang="en-US" dirty="0" smtClean="0"/>
              <a:t>」が「</a:t>
            </a:r>
            <a:r>
              <a:rPr lang="en-US" altLang="ja-JP" dirty="0" smtClean="0"/>
              <a:t>Running</a:t>
            </a:r>
            <a:r>
              <a:rPr lang="ja-JP" altLang="en-US" dirty="0" smtClean="0"/>
              <a:t>」</a:t>
            </a:r>
            <a:r>
              <a:rPr lang="ja-JP" altLang="en-US" dirty="0" err="1" smtClean="0"/>
              <a:t>か</a:t>
            </a:r>
            <a:r>
              <a:rPr lang="ja-JP" altLang="en-US" dirty="0" smtClean="0"/>
              <a:t>否かを確認する。</a:t>
            </a:r>
            <a:endParaRPr lang="ja-JP" altLang="en-US" dirty="0"/>
          </a:p>
        </p:txBody>
      </p:sp>
      <p:pic>
        <p:nvPicPr>
          <p:cNvPr id="11" name="図 10"/>
          <p:cNvPicPr>
            <a:picLocks noChangeAspect="1"/>
          </p:cNvPicPr>
          <p:nvPr/>
        </p:nvPicPr>
        <p:blipFill>
          <a:blip r:embed="rId2"/>
          <a:stretch>
            <a:fillRect/>
          </a:stretch>
        </p:blipFill>
        <p:spPr>
          <a:xfrm>
            <a:off x="4165379" y="4991814"/>
            <a:ext cx="5293931" cy="1748305"/>
          </a:xfrm>
          <a:prstGeom prst="rect">
            <a:avLst/>
          </a:prstGeom>
        </p:spPr>
      </p:pic>
      <p:sp>
        <p:nvSpPr>
          <p:cNvPr id="12" name="正方形/長方形 11"/>
          <p:cNvSpPr/>
          <p:nvPr/>
        </p:nvSpPr>
        <p:spPr>
          <a:xfrm>
            <a:off x="5752496" y="5620408"/>
            <a:ext cx="3454565" cy="30310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96684392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コンテンツ プレースホルダー 12"/>
          <p:cNvSpPr>
            <a:spLocks noGrp="1"/>
          </p:cNvSpPr>
          <p:nvPr>
            <p:ph idx="1"/>
          </p:nvPr>
        </p:nvSpPr>
        <p:spPr/>
        <p:txBody>
          <a:bodyPr/>
          <a:lstStyle/>
          <a:p>
            <a:endParaRPr kumimoji="1" lang="ja-JP" altLang="en-US"/>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57</a:t>
            </a:fld>
            <a:endParaRPr kumimoji="1" lang="ja-JP" altLang="en-US" dirty="0"/>
          </a:p>
        </p:txBody>
      </p:sp>
      <p:sp>
        <p:nvSpPr>
          <p:cNvPr id="12" name="タイトル 11"/>
          <p:cNvSpPr>
            <a:spLocks noGrp="1"/>
          </p:cNvSpPr>
          <p:nvPr>
            <p:ph type="title"/>
          </p:nvPr>
        </p:nvSpPr>
        <p:spPr/>
        <p:txBody>
          <a:bodyPr>
            <a:normAutofit fontScale="90000"/>
          </a:bodyPr>
          <a:lstStyle/>
          <a:p>
            <a:r>
              <a:rPr kumimoji="1" lang="en-US" altLang="ja-JP" dirty="0" smtClean="0"/>
              <a:t>3-7. </a:t>
            </a:r>
            <a:r>
              <a:rPr kumimoji="1" lang="ja-JP" altLang="en-US" dirty="0" smtClean="0"/>
              <a:t>将来のコントローラのソースコードの更新手順</a:t>
            </a:r>
            <a:endParaRPr kumimoji="1" lang="ja-JP" altLang="en-US" dirty="0"/>
          </a:p>
        </p:txBody>
      </p:sp>
      <p:sp>
        <p:nvSpPr>
          <p:cNvPr id="6" name="テキスト ボックス 5"/>
          <p:cNvSpPr txBox="1"/>
          <p:nvPr/>
        </p:nvSpPr>
        <p:spPr>
          <a:xfrm>
            <a:off x="387920" y="1082151"/>
            <a:ext cx="11444412" cy="923330"/>
          </a:xfrm>
          <a:prstGeom prst="rect">
            <a:avLst/>
          </a:prstGeom>
          <a:solidFill>
            <a:srgbClr val="FFFFCC"/>
          </a:solidFill>
          <a:ln w="19050">
            <a:solidFill>
              <a:schemeClr val="tx1"/>
            </a:solidFill>
          </a:ln>
        </p:spPr>
        <p:txBody>
          <a:bodyPr wrap="square" rtlCol="0">
            <a:spAutoFit/>
          </a:bodyPr>
          <a:lstStyle/>
          <a:p>
            <a:r>
              <a:rPr lang="en-US" altLang="ja-JP" dirty="0" smtClean="0"/>
              <a:t>【</a:t>
            </a:r>
            <a:r>
              <a:rPr lang="ja-JP" altLang="en-US" dirty="0" smtClean="0"/>
              <a:t>参考</a:t>
            </a:r>
            <a:r>
              <a:rPr lang="en-US" altLang="ja-JP" dirty="0" smtClean="0"/>
              <a:t>】</a:t>
            </a:r>
          </a:p>
          <a:p>
            <a:r>
              <a:rPr lang="ja-JP" altLang="en-US" dirty="0" smtClean="0"/>
              <a:t>将来、コントローラのソースコードがアップデートされた場合は、サーバー上のコマンドプロンプトで以下の手順で更新を行なうことが可能である。</a:t>
            </a:r>
          </a:p>
        </p:txBody>
      </p:sp>
      <p:sp>
        <p:nvSpPr>
          <p:cNvPr id="7" name="テキスト ボックス 6"/>
          <p:cNvSpPr txBox="1"/>
          <p:nvPr/>
        </p:nvSpPr>
        <p:spPr>
          <a:xfrm>
            <a:off x="387920" y="3068686"/>
            <a:ext cx="11353780" cy="2492990"/>
          </a:xfrm>
          <a:prstGeom prst="rect">
            <a:avLst/>
          </a:prstGeom>
          <a:solidFill>
            <a:schemeClr val="tx1"/>
          </a:solidFill>
        </p:spPr>
        <p:txBody>
          <a:bodyPr wrap="square" rtlCol="0">
            <a:spAutoFit/>
          </a:bodyPr>
          <a:lstStyle/>
          <a:p>
            <a:r>
              <a:rPr lang="en-US" altLang="ja-JP" sz="1200" dirty="0" smtClean="0">
                <a:solidFill>
                  <a:schemeClr val="bg1"/>
                </a:solidFill>
                <a:latin typeface="Consolas" panose="020B0609020204030204" pitchFamily="49" charset="0"/>
              </a:rPr>
              <a:t>net stop </a:t>
            </a:r>
            <a:r>
              <a:rPr lang="en-US" altLang="ja-JP" sz="1200" dirty="0" err="1" smtClean="0">
                <a:solidFill>
                  <a:schemeClr val="bg1"/>
                </a:solidFill>
                <a:latin typeface="Consolas" panose="020B0609020204030204" pitchFamily="49" charset="0"/>
              </a:rPr>
              <a:t>IPA.App.ThinControllerApp</a:t>
            </a:r>
            <a:r>
              <a:rPr lang="en-US" altLang="ja-JP" sz="1200" dirty="0" smtClean="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a:t>
            </a:r>
            <a:r>
              <a:rPr lang="ja-JP" altLang="en-US" sz="1200" dirty="0" smtClean="0">
                <a:solidFill>
                  <a:srgbClr val="99FFCC"/>
                </a:solidFill>
                <a:latin typeface="Consolas" panose="020B0609020204030204" pitchFamily="49" charset="0"/>
              </a:rPr>
              <a:t>サービスを必ず停止させること。</a:t>
            </a:r>
            <a:endParaRPr lang="en-US" altLang="ja-JP" sz="1200" dirty="0">
              <a:solidFill>
                <a:srgbClr val="99FFCC"/>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smtClean="0">
                <a:solidFill>
                  <a:schemeClr val="bg1"/>
                </a:solidFill>
                <a:latin typeface="Consolas" panose="020B0609020204030204" pitchFamily="49" charset="0"/>
              </a:rPr>
              <a:t>cd </a:t>
            </a:r>
            <a:r>
              <a:rPr lang="en-US" altLang="ja-JP" sz="1200" dirty="0">
                <a:solidFill>
                  <a:schemeClr val="bg1"/>
                </a:solidFill>
                <a:latin typeface="Consolas" panose="020B0609020204030204" pitchFamily="49" charset="0"/>
              </a:rPr>
              <a:t>/d C:\</a:t>
            </a:r>
            <a:r>
              <a:rPr lang="en-US" altLang="ja-JP" sz="1200" dirty="0" smtClean="0">
                <a:solidFill>
                  <a:schemeClr val="bg1"/>
                </a:solidFill>
                <a:latin typeface="Consolas" panose="020B0609020204030204" pitchFamily="49" charset="0"/>
              </a:rPr>
              <a:t>git\IPA-DN-ThinController-Private\ThinControllerApp\</a:t>
            </a: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git</a:t>
            </a:r>
            <a:r>
              <a:rPr lang="en-US" altLang="ja-JP" sz="1200" dirty="0">
                <a:solidFill>
                  <a:schemeClr val="bg1"/>
                </a:solidFill>
                <a:latin typeface="Consolas" panose="020B0609020204030204" pitchFamily="49" charset="0"/>
              </a:rPr>
              <a:t> pull origin </a:t>
            </a:r>
            <a:r>
              <a:rPr lang="en-US" altLang="ja-JP" sz="1200" dirty="0" err="1" smtClean="0">
                <a:solidFill>
                  <a:srgbClr val="FFFF00"/>
                </a:solidFill>
                <a:latin typeface="Consolas" panose="020B0609020204030204" pitchFamily="49" charset="0"/>
              </a:rPr>
              <a:t>betaXXpreviewXX</a:t>
            </a:r>
            <a:r>
              <a:rPr lang="en-US" altLang="ja-JP" sz="1200" dirty="0" smtClean="0">
                <a:solidFill>
                  <a:srgbClr val="FFFF00"/>
                </a:solidFill>
                <a:latin typeface="Consolas" panose="020B0609020204030204" pitchFamily="49" charset="0"/>
              </a:rPr>
              <a:t> </a:t>
            </a:r>
            <a:r>
              <a:rPr lang="ja-JP" altLang="en-US" sz="1200" dirty="0" smtClean="0">
                <a:solidFill>
                  <a:srgbClr val="99FFCC"/>
                </a:solidFill>
                <a:latin typeface="Consolas" panose="020B0609020204030204" pitchFamily="49" charset="0"/>
              </a:rPr>
              <a:t>← 更新後の新しいリリースタグ </a:t>
            </a:r>
            <a:r>
              <a:rPr lang="en-US" altLang="ja-JP" sz="1200" dirty="0" smtClean="0">
                <a:solidFill>
                  <a:srgbClr val="99FFCC"/>
                </a:solidFill>
                <a:latin typeface="Consolas" panose="020B0609020204030204" pitchFamily="49" charset="0"/>
              </a:rPr>
              <a:t>(</a:t>
            </a:r>
            <a:r>
              <a:rPr lang="ja-JP" altLang="en-US" sz="1200" dirty="0" smtClean="0">
                <a:solidFill>
                  <a:srgbClr val="99FFCC"/>
                </a:solidFill>
                <a:latin typeface="Consolas" panose="020B0609020204030204" pitchFamily="49" charset="0"/>
              </a:rPr>
              <a:t>本ドキュメントにおける</a:t>
            </a:r>
            <a:r>
              <a:rPr lang="ja-JP" altLang="en-US" sz="1200" dirty="0" smtClean="0">
                <a:solidFill>
                  <a:srgbClr val="99FFCC"/>
                </a:solidFill>
                <a:latin typeface="Consolas" panose="020B0609020204030204" pitchFamily="49" charset="0"/>
              </a:rPr>
              <a:t>「</a:t>
            </a:r>
            <a:r>
              <a:rPr lang="en-US" altLang="ja-JP" sz="1200" dirty="0" smtClean="0">
                <a:solidFill>
                  <a:srgbClr val="99FFCC"/>
                </a:solidFill>
                <a:latin typeface="Consolas" panose="020B0609020204030204" pitchFamily="49" charset="0"/>
              </a:rPr>
              <a:t>beta8preview2</a:t>
            </a:r>
            <a:r>
              <a:rPr lang="ja-JP" altLang="en-US" sz="1200" dirty="0" smtClean="0">
                <a:solidFill>
                  <a:srgbClr val="99FFCC"/>
                </a:solidFill>
                <a:latin typeface="Consolas" panose="020B0609020204030204" pitchFamily="49" charset="0"/>
              </a:rPr>
              <a:t>」</a:t>
            </a:r>
            <a:r>
              <a:rPr lang="ja-JP" altLang="en-US" sz="1200" dirty="0" smtClean="0">
                <a:solidFill>
                  <a:srgbClr val="99FFCC"/>
                </a:solidFill>
                <a:latin typeface="Consolas" panose="020B0609020204030204" pitchFamily="49" charset="0"/>
              </a:rPr>
              <a:t>に相当する文字列の新しいバージョンの文字列</a:t>
            </a:r>
            <a:r>
              <a:rPr lang="en-US" altLang="ja-JP" sz="1200" dirty="0" smtClean="0">
                <a:solidFill>
                  <a:srgbClr val="99FFCC"/>
                </a:solidFill>
                <a:latin typeface="Consolas" panose="020B0609020204030204" pitchFamily="49" charset="0"/>
              </a:rPr>
              <a:t>)</a:t>
            </a: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git</a:t>
            </a:r>
            <a:r>
              <a:rPr lang="en-US" altLang="ja-JP" sz="1200" dirty="0">
                <a:solidFill>
                  <a:schemeClr val="bg1"/>
                </a:solidFill>
                <a:latin typeface="Consolas" panose="020B0609020204030204" pitchFamily="49" charset="0"/>
              </a:rPr>
              <a:t> submodule update --</a:t>
            </a:r>
            <a:r>
              <a:rPr lang="en-US" altLang="ja-JP" sz="1200" dirty="0" err="1">
                <a:solidFill>
                  <a:schemeClr val="bg1"/>
                </a:solidFill>
                <a:latin typeface="Consolas" panose="020B0609020204030204" pitchFamily="49" charset="0"/>
              </a:rPr>
              <a:t>init</a:t>
            </a:r>
            <a:r>
              <a:rPr lang="en-US" altLang="ja-JP" sz="1200" dirty="0">
                <a:solidFill>
                  <a:schemeClr val="bg1"/>
                </a:solidFill>
                <a:latin typeface="Consolas" panose="020B0609020204030204" pitchFamily="49" charset="0"/>
              </a:rPr>
              <a:t> </a:t>
            </a:r>
            <a:r>
              <a:rPr lang="en-US" altLang="ja-JP" sz="1200" dirty="0" smtClean="0">
                <a:solidFill>
                  <a:schemeClr val="bg1"/>
                </a:solidFill>
                <a:latin typeface="Consolas" panose="020B0609020204030204" pitchFamily="49" charset="0"/>
              </a:rPr>
              <a:t>--recursive</a:t>
            </a:r>
          </a:p>
          <a:p>
            <a:endParaRPr kumimoji="1" lang="en-US" altLang="ja-JP" sz="1200" dirty="0" smtClean="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clean -c </a:t>
            </a:r>
            <a:r>
              <a:rPr lang="en-US" altLang="ja-JP" sz="1200" dirty="0" smtClean="0">
                <a:solidFill>
                  <a:schemeClr val="bg1"/>
                </a:solidFill>
                <a:latin typeface="Consolas" panose="020B0609020204030204" pitchFamily="49" charset="0"/>
              </a:rPr>
              <a:t>Release </a:t>
            </a:r>
            <a:r>
              <a:rPr lang="ja-JP" altLang="en-US" sz="1200" dirty="0">
                <a:solidFill>
                  <a:srgbClr val="99FFCC"/>
                </a:solidFill>
                <a:latin typeface="Consolas" panose="020B0609020204030204" pitchFamily="49" charset="0"/>
              </a:rPr>
              <a:t>← </a:t>
            </a:r>
            <a:r>
              <a:rPr lang="ja-JP" altLang="en-US" sz="1200" dirty="0" smtClean="0">
                <a:solidFill>
                  <a:srgbClr val="99FFCC"/>
                </a:solidFill>
                <a:latin typeface="Consolas" panose="020B0609020204030204" pitchFamily="49" charset="0"/>
              </a:rPr>
              <a:t>以前コンパイルされたプログラム </a:t>
            </a:r>
            <a:r>
              <a:rPr lang="en-US" altLang="ja-JP" sz="1200" dirty="0" smtClean="0">
                <a:solidFill>
                  <a:srgbClr val="99FFCC"/>
                </a:solidFill>
                <a:latin typeface="Consolas" panose="020B0609020204030204" pitchFamily="49" charset="0"/>
              </a:rPr>
              <a:t>(</a:t>
            </a:r>
            <a:r>
              <a:rPr lang="ja-JP" altLang="en-US" sz="1200" dirty="0" smtClean="0">
                <a:solidFill>
                  <a:srgbClr val="99FFCC"/>
                </a:solidFill>
                <a:latin typeface="Consolas" panose="020B0609020204030204" pitchFamily="49" charset="0"/>
              </a:rPr>
              <a:t>実行可能ファイル</a:t>
            </a:r>
            <a:r>
              <a:rPr lang="en-US" altLang="ja-JP" sz="1200" dirty="0" smtClean="0">
                <a:solidFill>
                  <a:srgbClr val="99FFCC"/>
                </a:solidFill>
                <a:latin typeface="Consolas" panose="020B0609020204030204" pitchFamily="49" charset="0"/>
              </a:rPr>
              <a:t>)</a:t>
            </a:r>
            <a:r>
              <a:rPr lang="ja-JP" altLang="en-US" sz="1200" dirty="0" smtClean="0">
                <a:solidFill>
                  <a:srgbClr val="99FFCC"/>
                </a:solidFill>
                <a:latin typeface="Consolas" panose="020B0609020204030204" pitchFamily="49" charset="0"/>
              </a:rPr>
              <a:t> を一旦削除する。</a:t>
            </a:r>
            <a:endParaRPr lang="en-US" altLang="ja-JP" sz="1200" dirty="0" smtClean="0">
              <a:solidFill>
                <a:schemeClr val="bg1"/>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a:t>
            </a:r>
            <a:r>
              <a:rPr lang="en-US" altLang="ja-JP" sz="1200" dirty="0" smtClean="0">
                <a:solidFill>
                  <a:schemeClr val="bg1"/>
                </a:solidFill>
                <a:latin typeface="Consolas" panose="020B0609020204030204" pitchFamily="49" charset="0"/>
              </a:rPr>
              <a:t>Test </a:t>
            </a:r>
            <a:r>
              <a:rPr lang="ja-JP" altLang="en-US" sz="1200" dirty="0">
                <a:solidFill>
                  <a:srgbClr val="99FFCC"/>
                </a:solidFill>
                <a:latin typeface="Consolas" panose="020B0609020204030204" pitchFamily="49" charset="0"/>
              </a:rPr>
              <a:t>← </a:t>
            </a:r>
            <a:r>
              <a:rPr lang="ja-JP" altLang="en-US" sz="1200" dirty="0" smtClean="0">
                <a:solidFill>
                  <a:srgbClr val="99FFCC"/>
                </a:solidFill>
                <a:latin typeface="Consolas" panose="020B0609020204030204" pitchFamily="49" charset="0"/>
              </a:rPr>
              <a:t>テスト実行を必ず </a:t>
            </a:r>
            <a:r>
              <a:rPr lang="en-US" altLang="ja-JP" sz="1200" dirty="0" smtClean="0">
                <a:solidFill>
                  <a:srgbClr val="99FFCC"/>
                </a:solidFill>
                <a:latin typeface="Consolas" panose="020B0609020204030204" pitchFamily="49" charset="0"/>
              </a:rPr>
              <a:t>1 </a:t>
            </a:r>
            <a:r>
              <a:rPr lang="ja-JP" altLang="en-US" sz="1200" dirty="0" smtClean="0">
                <a:solidFill>
                  <a:srgbClr val="99FFCC"/>
                </a:solidFill>
                <a:latin typeface="Consolas" panose="020B0609020204030204" pitchFamily="49" charset="0"/>
              </a:rPr>
              <a:t>回行なう。これにより、プログラムが再コンパイルされる。テスト実行は、</a:t>
            </a:r>
            <a:r>
              <a:rPr lang="en-US" altLang="ja-JP" sz="1200" dirty="0" smtClean="0">
                <a:solidFill>
                  <a:srgbClr val="99FFCC"/>
                </a:solidFill>
                <a:latin typeface="Consolas" panose="020B0609020204030204" pitchFamily="49" charset="0"/>
              </a:rPr>
              <a:t>Enter </a:t>
            </a:r>
            <a:r>
              <a:rPr lang="ja-JP" altLang="en-US" sz="1200" dirty="0" smtClean="0">
                <a:solidFill>
                  <a:srgbClr val="99FFCC"/>
                </a:solidFill>
                <a:latin typeface="Consolas" panose="020B0609020204030204" pitchFamily="49" charset="0"/>
              </a:rPr>
              <a:t>キーで終了する。</a:t>
            </a:r>
            <a:endParaRPr lang="en-US" altLang="ja-JP" sz="1200" dirty="0" smtClean="0">
              <a:solidFill>
                <a:schemeClr val="bg1"/>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net </a:t>
            </a:r>
            <a:r>
              <a:rPr lang="en-US" altLang="ja-JP" sz="1200" dirty="0" smtClean="0">
                <a:solidFill>
                  <a:schemeClr val="bg1"/>
                </a:solidFill>
                <a:latin typeface="Consolas" panose="020B0609020204030204" pitchFamily="49" charset="0"/>
              </a:rPr>
              <a:t>start </a:t>
            </a:r>
            <a:r>
              <a:rPr lang="en-US" altLang="ja-JP" sz="1200" dirty="0" err="1" smtClean="0">
                <a:solidFill>
                  <a:schemeClr val="bg1"/>
                </a:solidFill>
                <a:latin typeface="Consolas" panose="020B0609020204030204" pitchFamily="49" charset="0"/>
              </a:rPr>
              <a:t>IPA.App.ThinControllerApp</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a:t>
            </a:r>
            <a:r>
              <a:rPr lang="ja-JP" altLang="en-US" sz="1200" dirty="0" smtClean="0">
                <a:solidFill>
                  <a:srgbClr val="99FFCC"/>
                </a:solidFill>
                <a:latin typeface="Consolas" panose="020B0609020204030204" pitchFamily="49" charset="0"/>
              </a:rPr>
              <a:t>を再開する。</a:t>
            </a:r>
            <a:endParaRPr kumimoji="1" lang="ja-JP" altLang="en-US" sz="1200" dirty="0">
              <a:solidFill>
                <a:schemeClr val="bg1"/>
              </a:solidFill>
              <a:latin typeface="Consolas" panose="020B0609020204030204" pitchFamily="49" charset="0"/>
            </a:endParaRPr>
          </a:p>
        </p:txBody>
      </p:sp>
      <p:sp>
        <p:nvSpPr>
          <p:cNvPr id="8" name="テキスト ボックス 7"/>
          <p:cNvSpPr txBox="1"/>
          <p:nvPr/>
        </p:nvSpPr>
        <p:spPr>
          <a:xfrm>
            <a:off x="387920" y="2664372"/>
            <a:ext cx="4806818" cy="369332"/>
          </a:xfrm>
          <a:prstGeom prst="rect">
            <a:avLst/>
          </a:prstGeom>
          <a:noFill/>
        </p:spPr>
        <p:txBody>
          <a:bodyPr wrap="square" rtlCol="0">
            <a:spAutoFit/>
          </a:bodyPr>
          <a:lstStyle/>
          <a:p>
            <a:r>
              <a:rPr lang="en-US" altLang="ja-JP" dirty="0" smtClean="0"/>
              <a:t>2. </a:t>
            </a:r>
            <a:r>
              <a:rPr lang="ja-JP" altLang="en-US" dirty="0" smtClean="0"/>
              <a:t>以下の方法でアップデートする。</a:t>
            </a:r>
            <a:endParaRPr kumimoji="1" lang="ja-JP" altLang="en-US" dirty="0"/>
          </a:p>
        </p:txBody>
      </p:sp>
      <p:sp>
        <p:nvSpPr>
          <p:cNvPr id="9" name="テキスト ボックス 8"/>
          <p:cNvSpPr txBox="1"/>
          <p:nvPr/>
        </p:nvSpPr>
        <p:spPr>
          <a:xfrm>
            <a:off x="387920" y="5774347"/>
            <a:ext cx="11585990" cy="646331"/>
          </a:xfrm>
          <a:prstGeom prst="rect">
            <a:avLst/>
          </a:prstGeom>
          <a:noFill/>
        </p:spPr>
        <p:txBody>
          <a:bodyPr wrap="square" rtlCol="0">
            <a:spAutoFit/>
          </a:bodyPr>
          <a:lstStyle/>
          <a:p>
            <a:r>
              <a:rPr lang="en-US" altLang="ja-JP" dirty="0" smtClean="0"/>
              <a:t>3. </a:t>
            </a:r>
            <a:r>
              <a:rPr lang="ja-JP" altLang="en-US" dirty="0" smtClean="0"/>
              <a:t>正常動作を確認する。万一、バージョンアップ後、何らかの不具合が発生した場合は、原因究明のためにログファイルを収集した上で、ロールバックする。</a:t>
            </a:r>
            <a:endParaRPr kumimoji="1" lang="ja-JP" altLang="en-US" dirty="0"/>
          </a:p>
        </p:txBody>
      </p:sp>
      <p:sp>
        <p:nvSpPr>
          <p:cNvPr id="11" name="テキスト ボックス 10"/>
          <p:cNvSpPr txBox="1"/>
          <p:nvPr/>
        </p:nvSpPr>
        <p:spPr>
          <a:xfrm>
            <a:off x="387920" y="2113080"/>
            <a:ext cx="11353780" cy="369332"/>
          </a:xfrm>
          <a:prstGeom prst="rect">
            <a:avLst/>
          </a:prstGeom>
          <a:noFill/>
        </p:spPr>
        <p:txBody>
          <a:bodyPr wrap="square" rtlCol="0">
            <a:spAutoFit/>
          </a:bodyPr>
          <a:lstStyle/>
          <a:p>
            <a:r>
              <a:rPr lang="en-US" altLang="ja-JP" dirty="0" smtClean="0"/>
              <a:t>1. </a:t>
            </a:r>
            <a:r>
              <a:rPr lang="ja-JP" altLang="en-US" dirty="0" smtClean="0"/>
              <a:t>「</a:t>
            </a:r>
            <a:r>
              <a:rPr lang="en-US" altLang="ja-JP" dirty="0" smtClean="0"/>
              <a:t>C</a:t>
            </a:r>
            <a:r>
              <a:rPr lang="en-US" altLang="ja-JP" dirty="0"/>
              <a:t>:\</a:t>
            </a:r>
            <a:r>
              <a:rPr lang="en-US" altLang="ja-JP" dirty="0" smtClean="0"/>
              <a:t>git\IPA-DN-ThinController-Private\ThinControllerApp\</a:t>
            </a:r>
            <a:r>
              <a:rPr lang="ja-JP" altLang="en-US" dirty="0" smtClean="0"/>
              <a:t>」ディレクトリ全体をバックアップする。</a:t>
            </a:r>
            <a:endParaRPr kumimoji="1" lang="ja-JP" altLang="en-US" dirty="0"/>
          </a:p>
        </p:txBody>
      </p:sp>
    </p:spTree>
    <p:extLst>
      <p:ext uri="{BB962C8B-B14F-4D97-AF65-F5344CB8AC3E}">
        <p14:creationId xmlns:p14="http://schemas.microsoft.com/office/powerpoint/2010/main" val="120907242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55013" y="3760523"/>
            <a:ext cx="1747461" cy="1721380"/>
          </a:xfrm>
          <a:prstGeom prst="rect">
            <a:avLst/>
          </a:prstGeom>
        </p:spPr>
      </p:pic>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58</a:t>
            </a:fld>
            <a:endParaRPr kumimoji="1" lang="ja-JP" altLang="en-US" dirty="0"/>
          </a:p>
        </p:txBody>
      </p:sp>
      <p:sp>
        <p:nvSpPr>
          <p:cNvPr id="3" name="テキスト ボックス 2"/>
          <p:cNvSpPr txBox="1"/>
          <p:nvPr/>
        </p:nvSpPr>
        <p:spPr>
          <a:xfrm>
            <a:off x="275896" y="683628"/>
            <a:ext cx="11603421" cy="2123658"/>
          </a:xfrm>
          <a:prstGeom prst="rect">
            <a:avLst/>
          </a:prstGeom>
          <a:solidFill>
            <a:schemeClr val="accent2">
              <a:lumMod val="60000"/>
              <a:lumOff val="40000"/>
            </a:schemeClr>
          </a:solidFill>
        </p:spPr>
        <p:txBody>
          <a:bodyPr wrap="square" rtlCol="0" anchor="ctr">
            <a:spAutoFit/>
          </a:bodyPr>
          <a:lstStyle/>
          <a:p>
            <a:pPr algn="ctr"/>
            <a:r>
              <a:rPr kumimoji="1" lang="en-US" altLang="ja-JP" sz="6600" dirty="0" smtClean="0"/>
              <a:t>4.</a:t>
            </a:r>
            <a:r>
              <a:rPr lang="ja-JP" altLang="en-US" sz="6600" dirty="0" smtClean="0"/>
              <a:t>コントローラ</a:t>
            </a:r>
            <a:r>
              <a:rPr lang="ja-JP" altLang="en-US" sz="6600" dirty="0"/>
              <a:t>を構築</a:t>
            </a:r>
            <a:r>
              <a:rPr lang="ja-JP" altLang="en-US" sz="6600" dirty="0" smtClean="0"/>
              <a:t>しよう</a:t>
            </a:r>
            <a:endParaRPr lang="en-US" altLang="ja-JP" sz="6600" dirty="0" smtClean="0"/>
          </a:p>
          <a:p>
            <a:pPr algn="ctr"/>
            <a:r>
              <a:rPr lang="en-US" altLang="ja-JP" sz="6600" dirty="0" smtClean="0"/>
              <a:t>(Linux </a:t>
            </a:r>
            <a:r>
              <a:rPr lang="ja-JP" altLang="en-US" sz="6600" dirty="0" smtClean="0"/>
              <a:t>利用編</a:t>
            </a:r>
            <a:r>
              <a:rPr lang="en-US" altLang="ja-JP" sz="6600" dirty="0" smtClean="0"/>
              <a:t>)</a:t>
            </a:r>
            <a:endParaRPr kumimoji="1" lang="ja-JP" altLang="en-US" sz="6600" dirty="0"/>
          </a:p>
        </p:txBody>
      </p:sp>
      <p:pic>
        <p:nvPicPr>
          <p:cNvPr id="7" name="図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27811" y="4414641"/>
            <a:ext cx="2387068" cy="2119487"/>
          </a:xfrm>
          <a:prstGeom prst="rect">
            <a:avLst/>
          </a:prstGeom>
        </p:spPr>
      </p:pic>
      <p:pic>
        <p:nvPicPr>
          <p:cNvPr id="6" name="図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976530" y="4357843"/>
            <a:ext cx="738349" cy="1296063"/>
          </a:xfrm>
          <a:prstGeom prst="rect">
            <a:avLst/>
          </a:prstGeom>
        </p:spPr>
      </p:pic>
      <p:pic>
        <p:nvPicPr>
          <p:cNvPr id="11" name="図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0728269">
            <a:off x="10727773" y="4368069"/>
            <a:ext cx="1226148" cy="814574"/>
          </a:xfrm>
          <a:prstGeom prst="rect">
            <a:avLst/>
          </a:prstGeom>
        </p:spPr>
      </p:pic>
    </p:spTree>
    <p:extLst>
      <p:ext uri="{BB962C8B-B14F-4D97-AF65-F5344CB8AC3E}">
        <p14:creationId xmlns:p14="http://schemas.microsoft.com/office/powerpoint/2010/main" val="119501998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545146"/>
            <a:ext cx="11545223" cy="4918715"/>
          </a:xfrm>
        </p:spPr>
        <p:txBody>
          <a:bodyPr>
            <a:normAutofit fontScale="92500" lnSpcReduction="20000"/>
          </a:bodyPr>
          <a:lstStyle/>
          <a:p>
            <a:pPr marL="514350" indent="-514350">
              <a:buFont typeface="+mj-lt"/>
              <a:buAutoNum type="arabicPeriod"/>
            </a:pPr>
            <a:r>
              <a:rPr lang="en-US" altLang="ja-JP" sz="4000" dirty="0" smtClean="0"/>
              <a:t>Linux </a:t>
            </a:r>
            <a:r>
              <a:rPr lang="ja-JP" altLang="en-US" sz="4000" dirty="0" smtClean="0"/>
              <a:t>サーバーの準備とインターネットへの接続</a:t>
            </a:r>
            <a:r>
              <a:rPr lang="en-US" altLang="ja-JP" sz="4000" dirty="0" smtClean="0"/>
              <a:t/>
            </a:r>
            <a:br>
              <a:rPr lang="en-US" altLang="ja-JP" sz="4000" dirty="0" smtClean="0"/>
            </a:br>
            <a:r>
              <a:rPr lang="en-US" altLang="ja-JP" sz="4000" dirty="0" smtClean="0">
                <a:solidFill>
                  <a:schemeClr val="accent6">
                    <a:lumMod val="75000"/>
                  </a:schemeClr>
                </a:solidFill>
              </a:rPr>
              <a:t>(</a:t>
            </a:r>
            <a:r>
              <a:rPr lang="ja-JP" altLang="en-US" sz="4000" dirty="0" smtClean="0">
                <a:solidFill>
                  <a:schemeClr val="accent6">
                    <a:lumMod val="75000"/>
                  </a:schemeClr>
                </a:solidFill>
              </a:rPr>
              <a:t>本マニュアルでは、</a:t>
            </a:r>
            <a:r>
              <a:rPr lang="en-US" altLang="ja-JP" sz="4000" dirty="0" smtClean="0">
                <a:solidFill>
                  <a:schemeClr val="accent6">
                    <a:lumMod val="75000"/>
                  </a:schemeClr>
                </a:solidFill>
              </a:rPr>
              <a:t>AWS </a:t>
            </a:r>
            <a:r>
              <a:rPr lang="ja-JP" altLang="en-US" sz="4000" dirty="0" smtClean="0">
                <a:solidFill>
                  <a:schemeClr val="accent6">
                    <a:lumMod val="75000"/>
                  </a:schemeClr>
                </a:solidFill>
              </a:rPr>
              <a:t>を例に説明。</a:t>
            </a:r>
            <a:r>
              <a:rPr lang="en-US" altLang="ja-JP" sz="4000" dirty="0" smtClean="0">
                <a:solidFill>
                  <a:schemeClr val="accent6">
                    <a:lumMod val="75000"/>
                  </a:schemeClr>
                </a:solidFill>
              </a:rPr>
              <a:t>)</a:t>
            </a:r>
            <a:r>
              <a:rPr lang="en-US" altLang="ja-JP" sz="4000" dirty="0" smtClean="0"/>
              <a:t/>
            </a:r>
            <a:br>
              <a:rPr lang="en-US" altLang="ja-JP" sz="4000" dirty="0" smtClean="0"/>
            </a:br>
            <a:r>
              <a:rPr lang="ja-JP" altLang="en-US" sz="4000" dirty="0" smtClean="0"/>
              <a:t>↓</a:t>
            </a:r>
            <a:endParaRPr lang="en-US" altLang="ja-JP" sz="4000" dirty="0" smtClean="0"/>
          </a:p>
          <a:p>
            <a:pPr marL="514350" indent="-514350">
              <a:buFont typeface="+mj-lt"/>
              <a:buAutoNum type="arabicPeriod"/>
            </a:pPr>
            <a:r>
              <a:rPr kumimoji="1" lang="ja-JP" altLang="en-US" sz="4000" dirty="0" smtClean="0"/>
              <a:t>必要なユーティリティのインストール</a:t>
            </a:r>
            <a:r>
              <a:rPr kumimoji="1" lang="en-US" altLang="ja-JP" sz="4000" dirty="0" smtClean="0"/>
              <a:t/>
            </a:r>
            <a:br>
              <a:rPr kumimoji="1" lang="en-US" altLang="ja-JP" sz="4000" dirty="0" smtClean="0"/>
            </a:br>
            <a:r>
              <a:rPr kumimoji="1" lang="ja-JP" altLang="en-US" sz="4000" dirty="0" smtClean="0"/>
              <a:t>↓</a:t>
            </a:r>
            <a:endParaRPr kumimoji="1" lang="en-US" altLang="ja-JP" sz="4000" dirty="0" smtClean="0"/>
          </a:p>
          <a:p>
            <a:pPr marL="514350" indent="-514350">
              <a:buFont typeface="+mj-lt"/>
              <a:buAutoNum type="arabicPeriod"/>
            </a:pPr>
            <a:r>
              <a:rPr kumimoji="1" lang="en-US" altLang="ja-JP" sz="4000" dirty="0" smtClean="0"/>
              <a:t>SQL Server 2019 Express </a:t>
            </a:r>
            <a:r>
              <a:rPr kumimoji="1" lang="ja-JP" altLang="en-US" sz="4000" dirty="0" smtClean="0"/>
              <a:t>のインストールと初期設定</a:t>
            </a:r>
            <a:br>
              <a:rPr kumimoji="1" lang="ja-JP" altLang="en-US" sz="4000" dirty="0" smtClean="0"/>
            </a:br>
            <a:r>
              <a:rPr kumimoji="1" lang="ja-JP" altLang="en-US" sz="4000" dirty="0" smtClean="0"/>
              <a:t>↓</a:t>
            </a:r>
          </a:p>
          <a:p>
            <a:pPr marL="514350" indent="-514350">
              <a:buFont typeface="+mj-lt"/>
              <a:buAutoNum type="arabicPeriod"/>
            </a:pPr>
            <a:r>
              <a:rPr kumimoji="1" lang="ja-JP" altLang="en-US" sz="4000" dirty="0" smtClean="0"/>
              <a:t>データベース初期構築</a:t>
            </a:r>
            <a:r>
              <a:rPr kumimoji="1" lang="en-US" altLang="ja-JP" sz="4000" dirty="0" smtClean="0"/>
              <a:t/>
            </a:r>
            <a:br>
              <a:rPr kumimoji="1" lang="en-US" altLang="ja-JP" sz="4000" dirty="0" smtClean="0"/>
            </a:br>
            <a:r>
              <a:rPr kumimoji="1" lang="ja-JP" altLang="en-US" sz="4000" dirty="0" smtClean="0"/>
              <a:t>↓</a:t>
            </a:r>
            <a:endParaRPr kumimoji="1" lang="en-US" altLang="ja-JP" sz="4000" dirty="0" smtClean="0"/>
          </a:p>
          <a:p>
            <a:pPr marL="514350" indent="-514350">
              <a:buFont typeface="+mj-lt"/>
              <a:buAutoNum type="arabicPeriod"/>
            </a:pPr>
            <a:r>
              <a:rPr kumimoji="1" lang="ja-JP" altLang="en-US" sz="4000" dirty="0" smtClean="0"/>
              <a:t>コントローラのインストール</a:t>
            </a:r>
            <a:endParaRPr kumimoji="1" lang="ja-JP" altLang="en-US" sz="4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59</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4-1. </a:t>
            </a:r>
            <a:r>
              <a:rPr lang="ja-JP" altLang="en-US" dirty="0" smtClean="0"/>
              <a:t>コントローラ </a:t>
            </a:r>
            <a:r>
              <a:rPr lang="en-US" altLang="ja-JP" dirty="0" smtClean="0"/>
              <a:t>(Linux) </a:t>
            </a:r>
            <a:r>
              <a:rPr lang="ja-JP" altLang="en-US" dirty="0" smtClean="0"/>
              <a:t>の構築の流れ</a:t>
            </a:r>
            <a:endParaRPr kumimoji="1" lang="ja-JP" altLang="en-US" dirty="0"/>
          </a:p>
        </p:txBody>
      </p:sp>
    </p:spTree>
    <p:extLst>
      <p:ext uri="{BB962C8B-B14F-4D97-AF65-F5344CB8AC3E}">
        <p14:creationId xmlns:p14="http://schemas.microsoft.com/office/powerpoint/2010/main" val="1762003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pPr marL="514350" indent="-514350">
              <a:buFont typeface="+mj-lt"/>
              <a:buAutoNum type="arabicPeriod"/>
            </a:pPr>
            <a:r>
              <a:rPr kumimoji="1" lang="ja-JP" altLang="en-US" dirty="0" smtClean="0"/>
              <a:t>利用しようとする各 </a:t>
            </a:r>
            <a:r>
              <a:rPr kumimoji="1" lang="en-US" altLang="ja-JP" dirty="0" smtClean="0"/>
              <a:t>OS </a:t>
            </a:r>
            <a:r>
              <a:rPr kumimoji="1" lang="ja-JP" altLang="en-US" dirty="0" smtClean="0"/>
              <a:t>の管理者としての知識。</a:t>
            </a:r>
            <a:endParaRPr kumimoji="1" lang="en-US" altLang="ja-JP" dirty="0" smtClean="0"/>
          </a:p>
          <a:p>
            <a:pPr marL="514350" indent="-514350">
              <a:buFont typeface="+mj-lt"/>
              <a:buAutoNum type="arabicPeriod"/>
            </a:pPr>
            <a:r>
              <a:rPr lang="en-US" altLang="ja-JP" dirty="0" smtClean="0"/>
              <a:t>IP, TCP</a:t>
            </a:r>
            <a:r>
              <a:rPr lang="en-US" altLang="ja-JP" smtClean="0"/>
              <a:t>, SSL </a:t>
            </a:r>
            <a:r>
              <a:rPr lang="ja-JP" altLang="en-US" smtClean="0"/>
              <a:t>に関する知識。</a:t>
            </a:r>
            <a:endParaRPr lang="en-US" altLang="ja-JP" dirty="0"/>
          </a:p>
          <a:p>
            <a:pPr marL="514350" indent="-514350">
              <a:buFont typeface="+mj-lt"/>
              <a:buAutoNum type="arabicPeriod"/>
            </a:pPr>
            <a:r>
              <a:rPr kumimoji="1" lang="en-US" altLang="ja-JP" dirty="0" smtClean="0"/>
              <a:t>SSH </a:t>
            </a:r>
            <a:r>
              <a:rPr kumimoji="1" lang="ja-JP" altLang="en-US" dirty="0" smtClean="0"/>
              <a:t>クライアントの使い方。</a:t>
            </a:r>
            <a:endParaRPr kumimoji="1" lang="en-US" altLang="ja-JP" dirty="0" smtClean="0"/>
          </a:p>
          <a:p>
            <a:pPr marL="514350" indent="-514350">
              <a:buFont typeface="+mj-lt"/>
              <a:buAutoNum type="arabicPeriod"/>
            </a:pPr>
            <a:r>
              <a:rPr lang="en-US" altLang="ja-JP" dirty="0" err="1" smtClean="0"/>
              <a:t>git</a:t>
            </a:r>
            <a:r>
              <a:rPr lang="en-US" altLang="ja-JP" dirty="0" smtClean="0"/>
              <a:t> </a:t>
            </a:r>
            <a:r>
              <a:rPr lang="ja-JP" altLang="en-US" dirty="0" smtClean="0"/>
              <a:t>コマンドの使い方。</a:t>
            </a:r>
            <a:r>
              <a:rPr lang="en-US" altLang="ja-JP" dirty="0" smtClean="0"/>
              <a:t/>
            </a:r>
            <a:br>
              <a:rPr lang="en-US" altLang="ja-JP" dirty="0" smtClean="0"/>
            </a:br>
            <a:r>
              <a:rPr lang="en-US" altLang="ja-JP" dirty="0" smtClean="0"/>
              <a:t>(</a:t>
            </a:r>
            <a:r>
              <a:rPr lang="ja-JP" altLang="en-US" dirty="0" smtClean="0"/>
              <a:t>ただし、本ドキュメントの構築手順を実施する分には </a:t>
            </a:r>
            <a:r>
              <a:rPr lang="en-US" altLang="ja-JP" dirty="0" err="1" smtClean="0"/>
              <a:t>git</a:t>
            </a:r>
            <a:r>
              <a:rPr lang="en-US" altLang="ja-JP" dirty="0" smtClean="0"/>
              <a:t> </a:t>
            </a:r>
            <a:r>
              <a:rPr lang="ja-JP" altLang="en-US" dirty="0" err="1" smtClean="0"/>
              <a:t>に精</a:t>
            </a:r>
            <a:r>
              <a:rPr lang="ja-JP" altLang="en-US" dirty="0" smtClean="0"/>
              <a:t>通している必要はない。</a:t>
            </a:r>
            <a:r>
              <a:rPr lang="en-US" altLang="ja-JP" dirty="0" smtClean="0"/>
              <a:t>)</a:t>
            </a:r>
          </a:p>
          <a:p>
            <a:pPr marL="514350" indent="-514350">
              <a:buFont typeface="+mj-lt"/>
              <a:buAutoNum type="arabicPeriod"/>
            </a:pPr>
            <a:r>
              <a:rPr kumimoji="1" lang="en-US" altLang="ja-JP" dirty="0" smtClean="0"/>
              <a:t>AWS </a:t>
            </a:r>
            <a:r>
              <a:rPr kumimoji="1" lang="ja-JP" altLang="en-US" dirty="0" smtClean="0"/>
              <a:t>の使い方。</a:t>
            </a:r>
            <a:endParaRPr kumimoji="1" lang="en-US" altLang="ja-JP" dirty="0" smtClean="0"/>
          </a:p>
          <a:p>
            <a:pPr marL="514350" indent="-514350">
              <a:buFont typeface="+mj-lt"/>
              <a:buAutoNum type="arabicPeriod"/>
            </a:pPr>
            <a:r>
              <a:rPr kumimoji="1" lang="en-US" altLang="ja-JP" dirty="0" smtClean="0"/>
              <a:t>SQL Server </a:t>
            </a:r>
            <a:r>
              <a:rPr kumimoji="1" lang="ja-JP" altLang="en-US" dirty="0" smtClean="0"/>
              <a:t>のデータベースの内容を操作したい場合は、操作に必要な </a:t>
            </a:r>
            <a:r>
              <a:rPr kumimoji="1" lang="en-US" altLang="ja-JP" dirty="0" smtClean="0"/>
              <a:t>SQL </a:t>
            </a:r>
            <a:r>
              <a:rPr kumimoji="1" lang="ja-JP" altLang="en-US" dirty="0" smtClean="0"/>
              <a:t>クエリの書き方等の知識。</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a:t>
            </a:fld>
            <a:endParaRPr kumimoji="1" lang="ja-JP" altLang="en-US" dirty="0"/>
          </a:p>
        </p:txBody>
      </p:sp>
      <p:sp>
        <p:nvSpPr>
          <p:cNvPr id="4" name="タイトル 3"/>
          <p:cNvSpPr>
            <a:spLocks noGrp="1"/>
          </p:cNvSpPr>
          <p:nvPr>
            <p:ph type="title"/>
          </p:nvPr>
        </p:nvSpPr>
        <p:spPr/>
        <p:txBody>
          <a:bodyPr>
            <a:normAutofit fontScale="90000"/>
          </a:bodyPr>
          <a:lstStyle/>
          <a:p>
            <a:r>
              <a:rPr kumimoji="1" lang="ja-JP" altLang="en-US" b="1" dirty="0" smtClean="0"/>
              <a:t>本ドキュメントの前提知識</a:t>
            </a:r>
            <a:endParaRPr kumimoji="1" lang="ja-JP" altLang="en-US" b="1" dirty="0"/>
          </a:p>
        </p:txBody>
      </p:sp>
    </p:spTree>
    <p:extLst>
      <p:ext uri="{BB962C8B-B14F-4D97-AF65-F5344CB8AC3E}">
        <p14:creationId xmlns:p14="http://schemas.microsoft.com/office/powerpoint/2010/main" val="191976515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950693"/>
            <a:ext cx="11545223" cy="2289121"/>
          </a:xfrm>
        </p:spPr>
        <p:txBody>
          <a:bodyPr>
            <a:noAutofit/>
          </a:bodyPr>
          <a:lstStyle/>
          <a:p>
            <a:pPr>
              <a:lnSpc>
                <a:spcPct val="120000"/>
              </a:lnSpc>
            </a:pPr>
            <a:r>
              <a:rPr kumimoji="1" lang="ja-JP" altLang="en-US" sz="1600" dirty="0" smtClean="0"/>
              <a:t>本ドキュメントでは、</a:t>
            </a:r>
            <a:r>
              <a:rPr kumimoji="1" lang="en-US" altLang="ja-JP" sz="1600" dirty="0" smtClean="0"/>
              <a:t>AWS </a:t>
            </a:r>
            <a:r>
              <a:rPr kumimoji="1" lang="ja-JP" altLang="en-US" sz="1600" dirty="0" smtClean="0"/>
              <a:t>を活用して今すぐ </a:t>
            </a:r>
            <a:r>
              <a:rPr kumimoji="1" lang="en-US" altLang="ja-JP" sz="1600" dirty="0" smtClean="0"/>
              <a:t>(30 </a:t>
            </a:r>
            <a:r>
              <a:rPr kumimoji="1" lang="ja-JP" altLang="en-US" sz="1600" dirty="0" smtClean="0"/>
              <a:t>分程度で</a:t>
            </a:r>
            <a:r>
              <a:rPr kumimoji="1" lang="en-US" altLang="ja-JP" sz="1600" dirty="0" smtClean="0"/>
              <a:t>) </a:t>
            </a:r>
            <a:r>
              <a:rPr kumimoji="1" lang="ja-JP" altLang="en-US" sz="1600" dirty="0" smtClean="0"/>
              <a:t>コントローラを構築する方法を説明する。</a:t>
            </a:r>
            <a:endParaRPr lang="en-US" altLang="ja-JP" sz="1600" dirty="0"/>
          </a:p>
          <a:p>
            <a:pPr lvl="1">
              <a:lnSpc>
                <a:spcPct val="120000"/>
              </a:lnSpc>
            </a:pPr>
            <a:r>
              <a:rPr kumimoji="1" lang="en-US" altLang="ja-JP" sz="1400" dirty="0" smtClean="0"/>
              <a:t>AWS </a:t>
            </a:r>
            <a:r>
              <a:rPr kumimoji="1" lang="ja-JP" altLang="en-US" sz="1400" dirty="0" smtClean="0"/>
              <a:t>のアカウントは、個人でもクレジットカードがあれば即時に取得可能。</a:t>
            </a:r>
            <a:endParaRPr kumimoji="1" lang="en-US" altLang="ja-JP" sz="1400" dirty="0" smtClean="0"/>
          </a:p>
          <a:p>
            <a:pPr lvl="1">
              <a:lnSpc>
                <a:spcPct val="120000"/>
              </a:lnSpc>
            </a:pPr>
            <a:r>
              <a:rPr kumimoji="1" lang="ja-JP" altLang="en-US" sz="1400" dirty="0" smtClean="0"/>
              <a:t>短時間実験を行ない、実験完了後に </a:t>
            </a:r>
            <a:r>
              <a:rPr kumimoji="1" lang="en-US" altLang="ja-JP" sz="1400" dirty="0" smtClean="0"/>
              <a:t>VM </a:t>
            </a:r>
            <a:r>
              <a:rPr kumimoji="1" lang="ja-JP" altLang="en-US" sz="1400" dirty="0" smtClean="0"/>
              <a:t>を停止・削除することにより、課金額はわずかとなるので、個人レベルでも試しに実験してみることは気軽に可能である。</a:t>
            </a:r>
            <a:r>
              <a:rPr kumimoji="1" lang="en-US" altLang="ja-JP" sz="1400" b="1" dirty="0" smtClean="0"/>
              <a:t>1 </a:t>
            </a:r>
            <a:r>
              <a:rPr kumimoji="1" lang="ja-JP" altLang="en-US" sz="1400" b="1" dirty="0" smtClean="0"/>
              <a:t>日で実験をする場合、</a:t>
            </a:r>
            <a:r>
              <a:rPr kumimoji="1" lang="en-US" altLang="ja-JP" sz="1400" b="1" dirty="0" smtClean="0"/>
              <a:t>100 </a:t>
            </a:r>
            <a:r>
              <a:rPr kumimoji="1" lang="ja-JP" altLang="en-US" sz="1400" b="1" dirty="0" smtClean="0"/>
              <a:t>円程度の </a:t>
            </a:r>
            <a:r>
              <a:rPr kumimoji="1" lang="en-US" altLang="ja-JP" sz="1400" b="1" dirty="0" smtClean="0"/>
              <a:t>AWS </a:t>
            </a:r>
            <a:r>
              <a:rPr kumimoji="1" lang="ja-JP" altLang="en-US" sz="1400" b="1" dirty="0" smtClean="0"/>
              <a:t>課金で実験できると考えられる。</a:t>
            </a:r>
            <a:endParaRPr kumimoji="1" lang="en-US" altLang="ja-JP" sz="1400" b="1" dirty="0" smtClean="0"/>
          </a:p>
          <a:p>
            <a:pPr lvl="2">
              <a:lnSpc>
                <a:spcPct val="120000"/>
              </a:lnSpc>
            </a:pPr>
            <a:r>
              <a:rPr kumimoji="1" lang="en-US" altLang="ja-JP" sz="1200" dirty="0" smtClean="0"/>
              <a:t>1 </a:t>
            </a:r>
            <a:r>
              <a:rPr kumimoji="1" lang="ja-JP" altLang="en-US" sz="1200" dirty="0" smtClean="0"/>
              <a:t>台の </a:t>
            </a:r>
            <a:r>
              <a:rPr lang="en-US" altLang="ja-JP" sz="1200" dirty="0" smtClean="0"/>
              <a:t>t2.medium VM </a:t>
            </a:r>
            <a:r>
              <a:rPr lang="ja-JP" altLang="en-US" sz="1200" dirty="0" smtClean="0"/>
              <a:t>について、</a:t>
            </a:r>
            <a:r>
              <a:rPr lang="en-US" altLang="ja-JP" sz="1200" dirty="0" smtClean="0"/>
              <a:t>1 </a:t>
            </a:r>
            <a:r>
              <a:rPr lang="ja-JP" altLang="en-US" sz="1200" dirty="0" smtClean="0"/>
              <a:t>時間あたり </a:t>
            </a:r>
            <a:r>
              <a:rPr lang="en-US" altLang="ja-JP" sz="1200" dirty="0" smtClean="0"/>
              <a:t>10 </a:t>
            </a:r>
            <a:r>
              <a:rPr lang="ja-JP" altLang="en-US" sz="1200" dirty="0" smtClean="0"/>
              <a:t>円程度 </a:t>
            </a:r>
            <a:r>
              <a:rPr lang="en-US" altLang="ja-JP" sz="1200" dirty="0" smtClean="0"/>
              <a:t>(Windows)</a:t>
            </a:r>
            <a:r>
              <a:rPr lang="ja-JP" altLang="en-US" sz="1200" dirty="0"/>
              <a:t> </a:t>
            </a:r>
            <a:r>
              <a:rPr lang="ja-JP" altLang="en-US" sz="1200" dirty="0" smtClean="0"/>
              <a:t>または </a:t>
            </a:r>
            <a:r>
              <a:rPr lang="en-US" altLang="ja-JP" sz="1200" dirty="0" smtClean="0"/>
              <a:t>8 </a:t>
            </a:r>
            <a:r>
              <a:rPr lang="ja-JP" altLang="en-US" sz="1200" dirty="0" smtClean="0"/>
              <a:t>円程度 </a:t>
            </a:r>
            <a:r>
              <a:rPr lang="en-US" altLang="ja-JP" sz="1200" dirty="0" smtClean="0"/>
              <a:t>(Linux) </a:t>
            </a:r>
            <a:r>
              <a:rPr lang="ja-JP" altLang="en-US" sz="1200" dirty="0" smtClean="0"/>
              <a:t>が課金される。</a:t>
            </a:r>
            <a:r>
              <a:rPr lang="en-US" altLang="ja-JP" sz="1200" dirty="0" smtClean="0"/>
              <a:t/>
            </a:r>
            <a:br>
              <a:rPr lang="en-US" altLang="ja-JP" sz="1200" dirty="0" smtClean="0"/>
            </a:br>
            <a:r>
              <a:rPr lang="en-US" altLang="ja-JP" sz="1200" dirty="0" smtClean="0"/>
              <a:t>(</a:t>
            </a:r>
            <a:r>
              <a:rPr lang="ja-JP" altLang="en-US" sz="1200" dirty="0" smtClean="0"/>
              <a:t>本ページの </a:t>
            </a:r>
            <a:r>
              <a:rPr lang="en-US" altLang="ja-JP" sz="1200" dirty="0" smtClean="0"/>
              <a:t>AWS </a:t>
            </a:r>
            <a:r>
              <a:rPr lang="ja-JP" altLang="en-US" sz="1200" dirty="0" smtClean="0"/>
              <a:t>価格は、</a:t>
            </a:r>
            <a:r>
              <a:rPr lang="en-US" altLang="ja-JP" sz="1200" dirty="0" smtClean="0"/>
              <a:t>2020/12/25 </a:t>
            </a:r>
            <a:r>
              <a:rPr lang="ja-JP" altLang="en-US" sz="1200" dirty="0" smtClean="0"/>
              <a:t>時点の価格表によるものである。正確な金額は </a:t>
            </a:r>
            <a:r>
              <a:rPr lang="en-US" altLang="ja-JP" sz="1200" dirty="0"/>
              <a:t>https://aws.amazon.com/jp/ec2/pricing/on-demand</a:t>
            </a:r>
            <a:r>
              <a:rPr lang="en-US" altLang="ja-JP" sz="1200" dirty="0" smtClean="0"/>
              <a:t>/ </a:t>
            </a:r>
            <a:r>
              <a:rPr lang="ja-JP" altLang="en-US" sz="1200" dirty="0" smtClean="0"/>
              <a:t>を参照すること。</a:t>
            </a:r>
            <a:r>
              <a:rPr lang="en-US" altLang="ja-JP" sz="1200" dirty="0" smtClean="0"/>
              <a:t>)</a:t>
            </a:r>
          </a:p>
          <a:p>
            <a:pPr lvl="2">
              <a:lnSpc>
                <a:spcPct val="120000"/>
              </a:lnSpc>
            </a:pPr>
            <a:r>
              <a:rPr kumimoji="1" lang="en-US" altLang="ja-JP" sz="1200" dirty="0" smtClean="0"/>
              <a:t>AWS </a:t>
            </a:r>
            <a:r>
              <a:rPr kumimoji="1" lang="ja-JP" altLang="en-US" sz="1200" dirty="0" smtClean="0"/>
              <a:t>では、月 </a:t>
            </a:r>
            <a:r>
              <a:rPr kumimoji="1" lang="en-US" altLang="ja-JP" sz="1200" dirty="0" smtClean="0"/>
              <a:t>1GB </a:t>
            </a:r>
            <a:r>
              <a:rPr kumimoji="1" lang="ja-JP" altLang="en-US" sz="1200" dirty="0" smtClean="0"/>
              <a:t>を超えるトラフィックについて、別途課金される。</a:t>
            </a:r>
            <a:r>
              <a:rPr kumimoji="1" lang="en-US" altLang="ja-JP" sz="1200" dirty="0" smtClean="0"/>
              <a:t>1G</a:t>
            </a:r>
            <a:r>
              <a:rPr lang="en-US" altLang="ja-JP" sz="1200" dirty="0" smtClean="0"/>
              <a:t>B </a:t>
            </a:r>
            <a:r>
              <a:rPr lang="ja-JP" altLang="en-US" sz="1200" dirty="0" smtClean="0"/>
              <a:t>の送信トラフィックあたり </a:t>
            </a:r>
            <a:r>
              <a:rPr lang="en-US" altLang="ja-JP" sz="1200" dirty="0" smtClean="0"/>
              <a:t>13 </a:t>
            </a:r>
            <a:r>
              <a:rPr lang="ja-JP" altLang="en-US" sz="1200" dirty="0" smtClean="0"/>
              <a:t>円程度である。</a:t>
            </a:r>
            <a:r>
              <a:rPr kumimoji="1" lang="ja-JP" altLang="en-US" sz="1200" dirty="0" smtClean="0"/>
              <a:t>本実験程度であれば、課金が発生しても、数十円程度のわずかな金額であると考えられるが、何らかの原因で大量にトラフィックが発生すると、多額の課金がなされるので、十分注意する。</a:t>
            </a:r>
            <a:endParaRPr kumimoji="1" lang="en-US" altLang="ja-JP" sz="1200" dirty="0" smtClean="0"/>
          </a:p>
          <a:p>
            <a:pPr lvl="1">
              <a:lnSpc>
                <a:spcPct val="120000"/>
              </a:lnSpc>
            </a:pPr>
            <a:r>
              <a:rPr lang="ja-JP" altLang="en-US" sz="1400" dirty="0"/>
              <a:t>実験完了後に </a:t>
            </a:r>
            <a:r>
              <a:rPr lang="en-US" altLang="ja-JP" sz="1400" dirty="0"/>
              <a:t>VM </a:t>
            </a:r>
            <a:r>
              <a:rPr lang="ja-JP" altLang="en-US" sz="1400" dirty="0"/>
              <a:t>を停止・</a:t>
            </a:r>
            <a:r>
              <a:rPr lang="ja-JP" altLang="en-US" sz="1400" dirty="0" smtClean="0"/>
              <a:t>削除しなければ、課金が継続される。</a:t>
            </a:r>
            <a:r>
              <a:rPr lang="en-US" altLang="ja-JP" sz="1400" dirty="0" smtClean="0"/>
              <a:t>VM </a:t>
            </a:r>
            <a:r>
              <a:rPr lang="ja-JP" altLang="en-US" sz="1400" dirty="0" smtClean="0"/>
              <a:t>が数台ある場合、月額数万円を超える場合もある。個人で試してみる場合は、十分に注意する。また、</a:t>
            </a:r>
            <a:r>
              <a:rPr kumimoji="1" lang="ja-JP" altLang="en-US" sz="1400" dirty="0" smtClean="0"/>
              <a:t>本実験専用に </a:t>
            </a:r>
            <a:r>
              <a:rPr kumimoji="1" lang="en-US" altLang="ja-JP" sz="1400" dirty="0" smtClean="0"/>
              <a:t>AWS </a:t>
            </a:r>
            <a:r>
              <a:rPr kumimoji="1" lang="ja-JP" altLang="en-US" sz="1400" dirty="0" smtClean="0"/>
              <a:t>アカウントを作成した場合、不要になったら、アカウントを削除することをお勧めする。</a:t>
            </a:r>
            <a:endParaRPr kumimoji="1" lang="en-US" altLang="ja-JP" sz="1400" dirty="0" smtClean="0"/>
          </a:p>
          <a:p>
            <a:pPr lvl="1">
              <a:lnSpc>
                <a:spcPct val="120000"/>
              </a:lnSpc>
            </a:pPr>
            <a:r>
              <a:rPr kumimoji="1" lang="en-US" altLang="ja-JP" sz="1400" dirty="0" smtClean="0"/>
              <a:t>AWS </a:t>
            </a:r>
            <a:r>
              <a:rPr kumimoji="1" lang="ja-JP" altLang="en-US" sz="1400" dirty="0" smtClean="0"/>
              <a:t>は、自己責任で利用すること。著者は、読者が </a:t>
            </a:r>
            <a:r>
              <a:rPr kumimoji="1" lang="en-US" altLang="ja-JP" sz="1400" dirty="0" smtClean="0"/>
              <a:t>AWS </a:t>
            </a:r>
            <a:r>
              <a:rPr kumimoji="1" lang="ja-JP" altLang="en-US" sz="1400" dirty="0" smtClean="0"/>
              <a:t>アカウントを取得して色々な利用をした結果、色々な課金が発生しても、一切責任を負わない。</a:t>
            </a:r>
            <a:endParaRPr kumimoji="1" lang="ja-JP" altLang="en-US" sz="14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60</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200" dirty="0" smtClean="0"/>
              <a:t>4-2. AWS </a:t>
            </a:r>
            <a:r>
              <a:rPr kumimoji="1" lang="ja-JP" altLang="en-US" sz="3200" dirty="0" smtClean="0"/>
              <a:t>の </a:t>
            </a:r>
            <a:r>
              <a:rPr lang="en-US" altLang="ja-JP" sz="3200" dirty="0"/>
              <a:t>Ubuntu </a:t>
            </a:r>
            <a:r>
              <a:rPr lang="en-US" altLang="ja-JP" sz="3200" dirty="0" smtClean="0"/>
              <a:t>Linux </a:t>
            </a:r>
            <a:r>
              <a:rPr lang="ja-JP" altLang="en-US" sz="3200" dirty="0" smtClean="0"/>
              <a:t>サーバーの起動と初期設定</a:t>
            </a:r>
            <a:endParaRPr kumimoji="1" lang="ja-JP" altLang="en-US" sz="3200" dirty="0"/>
          </a:p>
        </p:txBody>
      </p:sp>
      <p:pic>
        <p:nvPicPr>
          <p:cNvPr id="5" name="図 4"/>
          <p:cNvPicPr>
            <a:picLocks noChangeAspect="1"/>
          </p:cNvPicPr>
          <p:nvPr/>
        </p:nvPicPr>
        <p:blipFill>
          <a:blip r:embed="rId2"/>
          <a:stretch>
            <a:fillRect/>
          </a:stretch>
        </p:blipFill>
        <p:spPr>
          <a:xfrm>
            <a:off x="3707032" y="4080737"/>
            <a:ext cx="4262437" cy="2640738"/>
          </a:xfrm>
          <a:prstGeom prst="rect">
            <a:avLst/>
          </a:prstGeom>
        </p:spPr>
      </p:pic>
      <p:sp>
        <p:nvSpPr>
          <p:cNvPr id="6" name="テキスト ボックス 5"/>
          <p:cNvSpPr txBox="1"/>
          <p:nvPr/>
        </p:nvSpPr>
        <p:spPr>
          <a:xfrm>
            <a:off x="332741" y="4080737"/>
            <a:ext cx="11444412" cy="584775"/>
          </a:xfrm>
          <a:prstGeom prst="rect">
            <a:avLst/>
          </a:prstGeom>
          <a:solidFill>
            <a:srgbClr val="FFFFCC"/>
          </a:solidFill>
          <a:ln w="19050">
            <a:solidFill>
              <a:schemeClr val="tx1"/>
            </a:solidFill>
          </a:ln>
        </p:spPr>
        <p:txBody>
          <a:bodyPr wrap="square" rtlCol="0">
            <a:spAutoFit/>
          </a:bodyPr>
          <a:lstStyle/>
          <a:p>
            <a:r>
              <a:rPr kumimoji="1" lang="en-US" altLang="ja-JP" sz="1600" dirty="0" smtClean="0"/>
              <a:t>1. AWS </a:t>
            </a:r>
            <a:r>
              <a:rPr kumimoji="1" lang="ja-JP" altLang="en-US" sz="1600" dirty="0" smtClean="0"/>
              <a:t>コンソール </a:t>
            </a:r>
            <a:r>
              <a:rPr lang="en-US" altLang="ja-JP" sz="1600" dirty="0"/>
              <a:t>https://console.aws.amazon.com</a:t>
            </a:r>
            <a:r>
              <a:rPr lang="en-US" altLang="ja-JP" sz="1600" dirty="0" smtClean="0"/>
              <a:t>/ </a:t>
            </a:r>
            <a:r>
              <a:rPr lang="ja-JP" altLang="en-US" sz="1600" dirty="0" smtClean="0"/>
              <a:t>へアクセス。初めての場合は、ユーザー登録。</a:t>
            </a:r>
            <a:r>
              <a:rPr lang="en-US" altLang="ja-JP" sz="1600" dirty="0" smtClean="0"/>
              <a:t>(</a:t>
            </a:r>
            <a:r>
              <a:rPr lang="ja-JP" altLang="en-US" sz="1600" dirty="0" smtClean="0"/>
              <a:t>クレジットカードが必要</a:t>
            </a:r>
            <a:r>
              <a:rPr lang="en-US" altLang="ja-JP" sz="1600" dirty="0" smtClean="0"/>
              <a:t>)</a:t>
            </a:r>
          </a:p>
          <a:p>
            <a:r>
              <a:rPr lang="en-US" altLang="ja-JP" sz="1600" dirty="0" smtClean="0"/>
              <a:t>2. </a:t>
            </a:r>
            <a:r>
              <a:rPr lang="ja-JP" altLang="en-US" sz="1600" dirty="0" smtClean="0"/>
              <a:t>「リージョン」を、「</a:t>
            </a:r>
            <a:r>
              <a:rPr lang="ja-JP" altLang="en-US" sz="1600" dirty="0"/>
              <a:t>アジアパシフィック </a:t>
            </a:r>
            <a:r>
              <a:rPr lang="en-US" altLang="ja-JP" sz="1600" dirty="0"/>
              <a:t>(</a:t>
            </a:r>
            <a:r>
              <a:rPr lang="ja-JP" altLang="en-US" sz="1600" dirty="0"/>
              <a:t>東京</a:t>
            </a:r>
            <a:r>
              <a:rPr lang="en-US" altLang="ja-JP" sz="1600" dirty="0"/>
              <a:t>) </a:t>
            </a:r>
            <a:r>
              <a:rPr lang="en-US" altLang="ja-JP" sz="1600" dirty="0" smtClean="0"/>
              <a:t>ap-northeast-1</a:t>
            </a:r>
            <a:r>
              <a:rPr lang="ja-JP" altLang="en-US" sz="1600" dirty="0" smtClean="0"/>
              <a:t>」に必ず切替える。</a:t>
            </a:r>
            <a:r>
              <a:rPr lang="en-US" altLang="ja-JP" sz="1600" dirty="0" smtClean="0"/>
              <a:t>(</a:t>
            </a:r>
            <a:r>
              <a:rPr lang="ja-JP" altLang="en-US" sz="1600" dirty="0" smtClean="0"/>
              <a:t>そうしないと、遅延が大きくなる。</a:t>
            </a:r>
            <a:r>
              <a:rPr lang="en-US" altLang="ja-JP" sz="1600" dirty="0"/>
              <a:t>)</a:t>
            </a:r>
            <a:endParaRPr lang="ja-JP" altLang="en-US" sz="1600" dirty="0" smtClean="0"/>
          </a:p>
        </p:txBody>
      </p:sp>
      <p:sp>
        <p:nvSpPr>
          <p:cNvPr id="7" name="正方形/長方形 6"/>
          <p:cNvSpPr/>
          <p:nvPr/>
        </p:nvSpPr>
        <p:spPr>
          <a:xfrm>
            <a:off x="6272757" y="5534955"/>
            <a:ext cx="1539057" cy="22860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65260305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61</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dirty="0"/>
          </a:p>
        </p:txBody>
      </p:sp>
      <p:sp>
        <p:nvSpPr>
          <p:cNvPr id="5" name="テキスト ボックス 4"/>
          <p:cNvSpPr txBox="1"/>
          <p:nvPr/>
        </p:nvSpPr>
        <p:spPr>
          <a:xfrm>
            <a:off x="332741" y="1093835"/>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3. </a:t>
            </a:r>
            <a:r>
              <a:rPr lang="ja-JP" altLang="en-US" dirty="0"/>
              <a:t>「サービス </a:t>
            </a:r>
            <a:r>
              <a:rPr lang="en-US" altLang="ja-JP" dirty="0"/>
              <a:t>-&gt; EC2 -&gt; </a:t>
            </a:r>
            <a:r>
              <a:rPr lang="ja-JP" altLang="en-US" dirty="0"/>
              <a:t>ネットワーク </a:t>
            </a:r>
            <a:r>
              <a:rPr lang="en-US" altLang="ja-JP" dirty="0"/>
              <a:t>&amp; </a:t>
            </a:r>
            <a:r>
              <a:rPr lang="ja-JP" altLang="en-US" dirty="0"/>
              <a:t>セキュリティ </a:t>
            </a:r>
            <a:r>
              <a:rPr lang="en-US" altLang="ja-JP" dirty="0"/>
              <a:t>-&gt; </a:t>
            </a:r>
            <a:r>
              <a:rPr lang="ja-JP" altLang="en-US" dirty="0"/>
              <a:t>キーペア」より、キーペアを作成する。ファイル形式は </a:t>
            </a:r>
            <a:r>
              <a:rPr lang="en-US" altLang="ja-JP" dirty="0" err="1"/>
              <a:t>pem</a:t>
            </a:r>
            <a:r>
              <a:rPr lang="en-US" altLang="ja-JP" dirty="0"/>
              <a:t> </a:t>
            </a:r>
            <a:r>
              <a:rPr lang="ja-JP" altLang="en-US" dirty="0"/>
              <a:t>形式がよい。</a:t>
            </a:r>
            <a:endParaRPr lang="ja-JP" altLang="en-US" dirty="0" smtClean="0"/>
          </a:p>
        </p:txBody>
      </p:sp>
      <p:pic>
        <p:nvPicPr>
          <p:cNvPr id="6" name="図 5"/>
          <p:cNvPicPr>
            <a:picLocks noChangeAspect="1"/>
          </p:cNvPicPr>
          <p:nvPr/>
        </p:nvPicPr>
        <p:blipFill>
          <a:blip r:embed="rId2"/>
          <a:stretch>
            <a:fillRect/>
          </a:stretch>
        </p:blipFill>
        <p:spPr>
          <a:xfrm>
            <a:off x="438316" y="1940202"/>
            <a:ext cx="4314990" cy="3000625"/>
          </a:xfrm>
          <a:prstGeom prst="rect">
            <a:avLst/>
          </a:prstGeom>
        </p:spPr>
      </p:pic>
      <p:sp>
        <p:nvSpPr>
          <p:cNvPr id="7" name="正方形/長方形 6"/>
          <p:cNvSpPr/>
          <p:nvPr/>
        </p:nvSpPr>
        <p:spPr>
          <a:xfrm>
            <a:off x="589288" y="2774729"/>
            <a:ext cx="3044663" cy="87498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332741" y="5074946"/>
            <a:ext cx="11444412" cy="369332"/>
          </a:xfrm>
          <a:prstGeom prst="rect">
            <a:avLst/>
          </a:prstGeom>
          <a:solidFill>
            <a:srgbClr val="FFFFCC"/>
          </a:solidFill>
          <a:ln w="19050">
            <a:solidFill>
              <a:schemeClr val="tx1"/>
            </a:solidFill>
          </a:ln>
        </p:spPr>
        <p:txBody>
          <a:bodyPr wrap="square" rtlCol="0">
            <a:spAutoFit/>
          </a:bodyPr>
          <a:lstStyle/>
          <a:p>
            <a:r>
              <a:rPr lang="en-US" altLang="ja-JP" dirty="0"/>
              <a:t>4. </a:t>
            </a:r>
            <a:r>
              <a:rPr lang="en-US" altLang="ja-JP" dirty="0" err="1"/>
              <a:t>pem</a:t>
            </a:r>
            <a:r>
              <a:rPr lang="en-US" altLang="ja-JP" dirty="0"/>
              <a:t> </a:t>
            </a:r>
            <a:r>
              <a:rPr lang="ja-JP" altLang="en-US" dirty="0"/>
              <a:t>ファイルが自動的に </a:t>
            </a:r>
            <a:r>
              <a:rPr lang="en-US" altLang="ja-JP" dirty="0"/>
              <a:t>Web </a:t>
            </a:r>
            <a:r>
              <a:rPr lang="ja-JP" altLang="en-US" dirty="0"/>
              <a:t>ブラウザでダウンロードされるので、どこか安全な</a:t>
            </a:r>
            <a:r>
              <a:rPr lang="ja-JP" altLang="en-US" dirty="0" smtClean="0"/>
              <a:t>場所 </a:t>
            </a:r>
            <a:r>
              <a:rPr lang="en-US" altLang="ja-JP" dirty="0" smtClean="0"/>
              <a:t>(</a:t>
            </a:r>
            <a:r>
              <a:rPr lang="ja-JP" altLang="en-US" dirty="0" smtClean="0"/>
              <a:t>デスクトップ等</a:t>
            </a:r>
            <a:r>
              <a:rPr lang="en-US" altLang="ja-JP" dirty="0" smtClean="0"/>
              <a:t>) </a:t>
            </a:r>
            <a:r>
              <a:rPr lang="ja-JP" altLang="en-US" dirty="0" err="1" smtClean="0"/>
              <a:t>に</a:t>
            </a:r>
            <a:r>
              <a:rPr lang="ja-JP" altLang="en-US" dirty="0" err="1"/>
              <a:t>保</a:t>
            </a:r>
            <a:r>
              <a:rPr lang="ja-JP" altLang="en-US" dirty="0"/>
              <a:t>存しておく。</a:t>
            </a:r>
            <a:endParaRPr lang="ja-JP" altLang="en-US" dirty="0" smtClean="0"/>
          </a:p>
        </p:txBody>
      </p:sp>
      <p:sp>
        <p:nvSpPr>
          <p:cNvPr id="2" name="テキスト ボックス 1"/>
          <p:cNvSpPr txBox="1"/>
          <p:nvPr/>
        </p:nvSpPr>
        <p:spPr>
          <a:xfrm>
            <a:off x="438316" y="1463167"/>
            <a:ext cx="10282236" cy="369332"/>
          </a:xfrm>
          <a:prstGeom prst="rect">
            <a:avLst/>
          </a:prstGeom>
          <a:noFill/>
        </p:spPr>
        <p:txBody>
          <a:bodyPr wrap="square" rtlCol="0">
            <a:spAutoFit/>
          </a:bodyPr>
          <a:lstStyle/>
          <a:p>
            <a:r>
              <a:rPr kumimoji="1" lang="en-US" altLang="ja-JP" dirty="0" smtClean="0"/>
              <a:t>※</a:t>
            </a:r>
            <a:r>
              <a:rPr kumimoji="1" lang="ja-JP" altLang="en-US" dirty="0" smtClean="0"/>
              <a:t> すでに他のステップでキーペアを作成済みの場合は、それを使用できる。新たに作成する必要はない。</a:t>
            </a:r>
            <a:endParaRPr kumimoji="1" lang="ja-JP" altLang="en-US" dirty="0"/>
          </a:p>
        </p:txBody>
      </p:sp>
    </p:spTree>
    <p:extLst>
      <p:ext uri="{BB962C8B-B14F-4D97-AF65-F5344CB8AC3E}">
        <p14:creationId xmlns:p14="http://schemas.microsoft.com/office/powerpoint/2010/main" val="328335833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図 11"/>
          <p:cNvPicPr>
            <a:picLocks noChangeAspect="1"/>
          </p:cNvPicPr>
          <p:nvPr/>
        </p:nvPicPr>
        <p:blipFill>
          <a:blip r:embed="rId2"/>
          <a:stretch>
            <a:fillRect/>
          </a:stretch>
        </p:blipFill>
        <p:spPr>
          <a:xfrm>
            <a:off x="748698" y="2017165"/>
            <a:ext cx="8174368" cy="2709370"/>
          </a:xfrm>
          <a:prstGeom prst="rect">
            <a:avLst/>
          </a:prstGeom>
        </p:spPr>
      </p:pic>
      <p:pic>
        <p:nvPicPr>
          <p:cNvPr id="13" name="図 12"/>
          <p:cNvPicPr>
            <a:picLocks noChangeAspect="1"/>
          </p:cNvPicPr>
          <p:nvPr/>
        </p:nvPicPr>
        <p:blipFill>
          <a:blip r:embed="rId3"/>
          <a:stretch>
            <a:fillRect/>
          </a:stretch>
        </p:blipFill>
        <p:spPr>
          <a:xfrm>
            <a:off x="874986" y="5808790"/>
            <a:ext cx="10582275" cy="514350"/>
          </a:xfrm>
          <a:prstGeom prst="rect">
            <a:avLst/>
          </a:prstGeom>
        </p:spPr>
      </p:pic>
      <p:sp>
        <p:nvSpPr>
          <p:cNvPr id="7" name="正方形/長方形 6"/>
          <p:cNvSpPr/>
          <p:nvPr/>
        </p:nvSpPr>
        <p:spPr>
          <a:xfrm>
            <a:off x="2245542" y="2687589"/>
            <a:ext cx="5405720" cy="86710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7888885" y="3661389"/>
            <a:ext cx="867102" cy="57544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62</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93835"/>
            <a:ext cx="11444412" cy="923330"/>
          </a:xfrm>
          <a:prstGeom prst="rect">
            <a:avLst/>
          </a:prstGeom>
          <a:solidFill>
            <a:srgbClr val="FFFFCC"/>
          </a:solidFill>
          <a:ln w="19050">
            <a:solidFill>
              <a:schemeClr val="tx1"/>
            </a:solidFill>
          </a:ln>
        </p:spPr>
        <p:txBody>
          <a:bodyPr wrap="square" rtlCol="0">
            <a:spAutoFit/>
          </a:bodyPr>
          <a:lstStyle/>
          <a:p>
            <a:r>
              <a:rPr lang="en-US" altLang="ja-JP" dirty="0"/>
              <a:t>5. </a:t>
            </a:r>
            <a:r>
              <a:rPr lang="ja-JP" altLang="en-US" dirty="0"/>
              <a:t>「サービス </a:t>
            </a:r>
            <a:r>
              <a:rPr lang="en-US" altLang="ja-JP" dirty="0"/>
              <a:t>-&gt; EC2 -&gt; </a:t>
            </a:r>
            <a:r>
              <a:rPr lang="ja-JP" altLang="en-US" dirty="0"/>
              <a:t>インスタンス </a:t>
            </a:r>
            <a:r>
              <a:rPr lang="en-US" altLang="ja-JP" dirty="0"/>
              <a:t>-&gt; </a:t>
            </a:r>
            <a:r>
              <a:rPr lang="ja-JP" altLang="en-US" dirty="0"/>
              <a:t>インスタンス」 より、「インスタンスを起動」を実行する。</a:t>
            </a:r>
            <a:endParaRPr lang="en-US" altLang="ja-JP" dirty="0"/>
          </a:p>
          <a:p>
            <a:r>
              <a:rPr lang="en-US" altLang="ja-JP" dirty="0"/>
              <a:t>6. </a:t>
            </a:r>
            <a:r>
              <a:rPr lang="ja-JP" altLang="en-US" dirty="0"/>
              <a:t>「ステップ </a:t>
            </a:r>
            <a:r>
              <a:rPr lang="en-US" altLang="ja-JP" dirty="0"/>
              <a:t>1: Amazon </a:t>
            </a:r>
            <a:r>
              <a:rPr lang="ja-JP" altLang="en-US" dirty="0"/>
              <a:t>マシンイメージ </a:t>
            </a:r>
            <a:r>
              <a:rPr lang="en-US" altLang="ja-JP" dirty="0"/>
              <a:t>(AMI)</a:t>
            </a:r>
            <a:r>
              <a:rPr lang="ja-JP" altLang="en-US" dirty="0"/>
              <a:t>」の検索ボックスで、</a:t>
            </a:r>
            <a:r>
              <a:rPr lang="en-US" altLang="ja-JP" dirty="0"/>
              <a:t>”Ubuntu” </a:t>
            </a:r>
            <a:r>
              <a:rPr lang="ja-JP" altLang="en-US" dirty="0"/>
              <a:t>と検索する。</a:t>
            </a:r>
            <a:endParaRPr lang="en-US" altLang="ja-JP" dirty="0"/>
          </a:p>
          <a:p>
            <a:r>
              <a:rPr lang="en-US" altLang="ja-JP" dirty="0"/>
              <a:t>7. </a:t>
            </a:r>
            <a:r>
              <a:rPr lang="ja-JP" altLang="en-US" dirty="0"/>
              <a:t>「</a:t>
            </a:r>
            <a:r>
              <a:rPr lang="en-US" altLang="ja-JP" dirty="0"/>
              <a:t>Ubuntu Server 20.04 LTS (HVM), SSD Volume Type</a:t>
            </a:r>
            <a:r>
              <a:rPr lang="ja-JP" altLang="en-US" dirty="0"/>
              <a:t>」の「</a:t>
            </a:r>
            <a:r>
              <a:rPr lang="en-US" altLang="ja-JP" dirty="0"/>
              <a:t>64 </a:t>
            </a:r>
            <a:r>
              <a:rPr lang="ja-JP" altLang="en-US" dirty="0"/>
              <a:t>ビット </a:t>
            </a:r>
            <a:r>
              <a:rPr lang="en-US" altLang="ja-JP" dirty="0"/>
              <a:t>(x86)</a:t>
            </a:r>
            <a:r>
              <a:rPr lang="ja-JP" altLang="en-US" dirty="0"/>
              <a:t>」を選択する。</a:t>
            </a:r>
          </a:p>
        </p:txBody>
      </p:sp>
      <p:sp>
        <p:nvSpPr>
          <p:cNvPr id="9" name="テキスト ボックス 8"/>
          <p:cNvSpPr txBox="1"/>
          <p:nvPr/>
        </p:nvSpPr>
        <p:spPr>
          <a:xfrm>
            <a:off x="395803" y="4838145"/>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8. </a:t>
            </a:r>
            <a:r>
              <a:rPr lang="ja-JP" altLang="en-US" dirty="0"/>
              <a:t>「ステップ </a:t>
            </a:r>
            <a:r>
              <a:rPr lang="en-US" altLang="ja-JP" dirty="0"/>
              <a:t>2: </a:t>
            </a:r>
            <a:r>
              <a:rPr lang="ja-JP" altLang="en-US" dirty="0"/>
              <a:t>インスタンスタイプの選択」で</a:t>
            </a:r>
            <a:r>
              <a:rPr lang="ja-JP" altLang="en-US" dirty="0" smtClean="0"/>
              <a:t>「</a:t>
            </a:r>
            <a:r>
              <a:rPr lang="en-US" altLang="ja-JP" dirty="0" smtClean="0"/>
              <a:t>t2.medium vCPU:2 </a:t>
            </a:r>
            <a:r>
              <a:rPr lang="ja-JP" altLang="en-US" dirty="0" smtClean="0"/>
              <a:t>メモリ</a:t>
            </a:r>
            <a:r>
              <a:rPr lang="en-US" altLang="ja-JP" dirty="0" smtClean="0"/>
              <a:t>: 4GB</a:t>
            </a:r>
            <a:r>
              <a:rPr lang="ja-JP" altLang="en-US" dirty="0" smtClean="0"/>
              <a:t>」</a:t>
            </a:r>
            <a:r>
              <a:rPr lang="ja-JP" altLang="en-US" dirty="0"/>
              <a:t>を</a:t>
            </a:r>
            <a:r>
              <a:rPr lang="ja-JP" altLang="en-US" dirty="0" smtClean="0"/>
              <a:t>選択し、「次のステップ」をクリックする。</a:t>
            </a:r>
          </a:p>
        </p:txBody>
      </p:sp>
      <p:sp>
        <p:nvSpPr>
          <p:cNvPr id="11" name="正方形/長方形 10"/>
          <p:cNvSpPr/>
          <p:nvPr/>
        </p:nvSpPr>
        <p:spPr>
          <a:xfrm>
            <a:off x="804041" y="5850666"/>
            <a:ext cx="10783614" cy="45569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61751272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p:cNvPicPr>
            <a:picLocks noChangeAspect="1"/>
          </p:cNvPicPr>
          <p:nvPr/>
        </p:nvPicPr>
        <p:blipFill>
          <a:blip r:embed="rId2"/>
          <a:stretch>
            <a:fillRect/>
          </a:stretch>
        </p:blipFill>
        <p:spPr>
          <a:xfrm>
            <a:off x="609599" y="3793676"/>
            <a:ext cx="11025353" cy="2927799"/>
          </a:xfrm>
          <a:prstGeom prst="rect">
            <a:avLst/>
          </a:prstGeom>
          <a:ln>
            <a:solidFill>
              <a:schemeClr val="tx1"/>
            </a:solidFill>
          </a:ln>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63</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dirty="0"/>
          </a:p>
        </p:txBody>
      </p:sp>
      <p:sp>
        <p:nvSpPr>
          <p:cNvPr id="5" name="テキスト ボックス 4"/>
          <p:cNvSpPr txBox="1"/>
          <p:nvPr/>
        </p:nvSpPr>
        <p:spPr>
          <a:xfrm>
            <a:off x="277562" y="1062304"/>
            <a:ext cx="11444412" cy="2677656"/>
          </a:xfrm>
          <a:prstGeom prst="rect">
            <a:avLst/>
          </a:prstGeom>
          <a:solidFill>
            <a:srgbClr val="FFFFCC"/>
          </a:solidFill>
          <a:ln w="19050">
            <a:solidFill>
              <a:schemeClr val="tx1"/>
            </a:solidFill>
          </a:ln>
        </p:spPr>
        <p:txBody>
          <a:bodyPr wrap="square" rtlCol="0">
            <a:spAutoFit/>
          </a:bodyPr>
          <a:lstStyle/>
          <a:p>
            <a:r>
              <a:rPr kumimoji="1" lang="en-US" altLang="ja-JP" sz="1400" dirty="0" smtClean="0"/>
              <a:t>9. </a:t>
            </a:r>
            <a:r>
              <a:rPr lang="ja-JP" altLang="en-US" sz="1400" dirty="0"/>
              <a:t>「ステップ </a:t>
            </a:r>
            <a:r>
              <a:rPr lang="en-US" altLang="ja-JP" sz="1400" dirty="0"/>
              <a:t>3: </a:t>
            </a:r>
            <a:r>
              <a:rPr lang="ja-JP" altLang="en-US" sz="1400" dirty="0"/>
              <a:t>インスタンスの詳細の設定」はデフォルトのままでよい</a:t>
            </a:r>
            <a:r>
              <a:rPr lang="ja-JP" altLang="en-US" sz="1400" dirty="0" smtClean="0"/>
              <a:t>。</a:t>
            </a:r>
            <a:endParaRPr lang="en-US" altLang="ja-JP" sz="1400" dirty="0" smtClean="0"/>
          </a:p>
          <a:p>
            <a:r>
              <a:rPr lang="en-US" altLang="ja-JP" sz="1400" dirty="0" smtClean="0"/>
              <a:t>10. </a:t>
            </a:r>
            <a:r>
              <a:rPr lang="ja-JP" altLang="en-US" sz="1400" b="1" dirty="0">
                <a:solidFill>
                  <a:srgbClr val="0000FF"/>
                </a:solidFill>
              </a:rPr>
              <a:t>「ステップ </a:t>
            </a:r>
            <a:r>
              <a:rPr lang="en-US" altLang="ja-JP" sz="1400" b="1" dirty="0">
                <a:solidFill>
                  <a:srgbClr val="0000FF"/>
                </a:solidFill>
              </a:rPr>
              <a:t>4: </a:t>
            </a:r>
            <a:r>
              <a:rPr lang="ja-JP" altLang="en-US" sz="1400" b="1" dirty="0">
                <a:solidFill>
                  <a:srgbClr val="0000FF"/>
                </a:solidFill>
              </a:rPr>
              <a:t>ストレージの追加</a:t>
            </a:r>
            <a:r>
              <a:rPr lang="ja-JP" altLang="en-US" sz="1400" b="1" dirty="0" smtClean="0">
                <a:solidFill>
                  <a:srgbClr val="0000FF"/>
                </a:solidFill>
              </a:rPr>
              <a:t>」では、ディスク容量を念のため </a:t>
            </a:r>
            <a:r>
              <a:rPr lang="en-US" altLang="ja-JP" sz="1400" b="1" dirty="0" smtClean="0">
                <a:solidFill>
                  <a:srgbClr val="0000FF"/>
                </a:solidFill>
              </a:rPr>
              <a:t>60GB </a:t>
            </a:r>
            <a:r>
              <a:rPr lang="ja-JP" altLang="en-US" sz="1400" b="1" dirty="0" smtClean="0">
                <a:solidFill>
                  <a:srgbClr val="0000FF"/>
                </a:solidFill>
              </a:rPr>
              <a:t>程度に増加する。</a:t>
            </a:r>
            <a:r>
              <a:rPr lang="en-US" altLang="ja-JP" sz="1400" b="1" dirty="0" smtClean="0">
                <a:solidFill>
                  <a:srgbClr val="0000FF"/>
                </a:solidFill>
              </a:rPr>
              <a:t/>
            </a:r>
            <a:br>
              <a:rPr lang="en-US" altLang="ja-JP" sz="1400" b="1" dirty="0" smtClean="0">
                <a:solidFill>
                  <a:srgbClr val="0000FF"/>
                </a:solidFill>
              </a:rPr>
            </a:br>
            <a:r>
              <a:rPr lang="en-US" altLang="ja-JP" sz="1400" b="1" dirty="0" smtClean="0">
                <a:solidFill>
                  <a:srgbClr val="0000FF"/>
                </a:solidFill>
              </a:rPr>
              <a:t>      (</a:t>
            </a:r>
            <a:r>
              <a:rPr lang="ja-JP" altLang="en-US" sz="1400" b="1" dirty="0" smtClean="0">
                <a:solidFill>
                  <a:srgbClr val="0000FF"/>
                </a:solidFill>
              </a:rPr>
              <a:t>デフォルトは </a:t>
            </a:r>
            <a:r>
              <a:rPr lang="en-US" altLang="ja-JP" sz="1400" b="1" dirty="0" smtClean="0">
                <a:solidFill>
                  <a:srgbClr val="0000FF"/>
                </a:solidFill>
              </a:rPr>
              <a:t>8GB </a:t>
            </a:r>
            <a:r>
              <a:rPr lang="ja-JP" altLang="en-US" sz="1400" b="1" dirty="0" smtClean="0">
                <a:solidFill>
                  <a:srgbClr val="0000FF"/>
                </a:solidFill>
              </a:rPr>
              <a:t>であるが、これでは </a:t>
            </a:r>
            <a:r>
              <a:rPr lang="en-US" altLang="ja-JP" sz="1400" b="1" dirty="0" smtClean="0">
                <a:solidFill>
                  <a:srgbClr val="0000FF"/>
                </a:solidFill>
              </a:rPr>
              <a:t>Swap </a:t>
            </a:r>
            <a:r>
              <a:rPr lang="ja-JP" altLang="en-US" sz="1400" b="1" dirty="0" smtClean="0">
                <a:solidFill>
                  <a:srgbClr val="0000FF"/>
                </a:solidFill>
              </a:rPr>
              <a:t>を作成すると不足する。また、各種ログが溜まってきたときに、ディスク容量が不足するおそれがある。</a:t>
            </a:r>
            <a:r>
              <a:rPr lang="en-US" altLang="ja-JP" sz="1400" b="1" dirty="0" smtClean="0">
                <a:solidFill>
                  <a:srgbClr val="0000FF"/>
                </a:solidFill>
              </a:rPr>
              <a:t>)</a:t>
            </a:r>
            <a:endParaRPr lang="en-US" altLang="ja-JP" sz="1400" b="1" dirty="0" smtClean="0">
              <a:solidFill>
                <a:srgbClr val="0000FF"/>
              </a:solidFill>
            </a:endParaRPr>
          </a:p>
          <a:p>
            <a:r>
              <a:rPr lang="en-US" altLang="ja-JP" sz="1400" dirty="0" smtClean="0"/>
              <a:t>11. </a:t>
            </a:r>
            <a:r>
              <a:rPr lang="ja-JP" altLang="en-US" sz="1400" dirty="0"/>
              <a:t>「ステップ </a:t>
            </a:r>
            <a:r>
              <a:rPr lang="en-US" altLang="ja-JP" sz="1400" dirty="0"/>
              <a:t>5: </a:t>
            </a:r>
            <a:r>
              <a:rPr lang="ja-JP" altLang="en-US" sz="1400" dirty="0"/>
              <a:t>タグの追加」はデフォルトのままでよい</a:t>
            </a:r>
            <a:r>
              <a:rPr lang="ja-JP" altLang="en-US" sz="1400" dirty="0" smtClean="0"/>
              <a:t>。 </a:t>
            </a:r>
            <a:r>
              <a:rPr lang="en-US" altLang="ja-JP" sz="1400" dirty="0" smtClean="0"/>
              <a:t>(</a:t>
            </a:r>
            <a:r>
              <a:rPr lang="ja-JP" altLang="en-US" sz="1400" dirty="0" smtClean="0"/>
              <a:t>タグを付けてもよい。</a:t>
            </a:r>
            <a:r>
              <a:rPr lang="en-US" altLang="ja-JP" sz="1400" dirty="0" smtClean="0"/>
              <a:t>)</a:t>
            </a:r>
          </a:p>
          <a:p>
            <a:r>
              <a:rPr lang="en-US" altLang="ja-JP" sz="1400" dirty="0" smtClean="0"/>
              <a:t>12. </a:t>
            </a:r>
            <a:r>
              <a:rPr lang="ja-JP" altLang="en-US" sz="1400" b="1" dirty="0" smtClean="0">
                <a:solidFill>
                  <a:srgbClr val="FF0000"/>
                </a:solidFill>
              </a:rPr>
              <a:t>これが肝心。</a:t>
            </a:r>
            <a:r>
              <a:rPr lang="ja-JP" altLang="en-US" sz="1400" dirty="0" smtClean="0"/>
              <a:t>「</a:t>
            </a:r>
            <a:r>
              <a:rPr lang="ja-JP" altLang="en-US" sz="1400" dirty="0"/>
              <a:t>ステップ </a:t>
            </a:r>
            <a:r>
              <a:rPr lang="en-US" altLang="ja-JP" sz="1400" dirty="0"/>
              <a:t>6: </a:t>
            </a:r>
            <a:r>
              <a:rPr lang="ja-JP" altLang="en-US" sz="1400" dirty="0"/>
              <a:t>セキュリティグループの設定」で、新しいセキュリティグループを作成する</a:t>
            </a:r>
            <a:r>
              <a:rPr lang="ja-JP" altLang="en-US" sz="1400" dirty="0" smtClean="0"/>
              <a:t>。ルール</a:t>
            </a:r>
            <a:r>
              <a:rPr lang="ja-JP" altLang="en-US" sz="1400" dirty="0"/>
              <a:t>は、以下のようにする。</a:t>
            </a:r>
          </a:p>
          <a:p>
            <a:r>
              <a:rPr lang="ja-JP" altLang="en-US" sz="1400" dirty="0"/>
              <a:t>・ </a:t>
            </a:r>
            <a:r>
              <a:rPr lang="en-US" altLang="ja-JP" sz="1400" b="1" dirty="0">
                <a:solidFill>
                  <a:srgbClr val="0000FF"/>
                </a:solidFill>
              </a:rPr>
              <a:t>SSH (</a:t>
            </a:r>
            <a:r>
              <a:rPr lang="ja-JP" altLang="en-US" sz="1400" b="1" dirty="0">
                <a:solidFill>
                  <a:srgbClr val="0000FF"/>
                </a:solidFill>
              </a:rPr>
              <a:t>デフォルト</a:t>
            </a:r>
            <a:r>
              <a:rPr lang="en-US" altLang="ja-JP" sz="1400" b="1" dirty="0">
                <a:solidFill>
                  <a:srgbClr val="0000FF"/>
                </a:solidFill>
              </a:rPr>
              <a:t>) </a:t>
            </a:r>
            <a:r>
              <a:rPr lang="en-US" altLang="ja-JP" sz="1400" dirty="0"/>
              <a:t>※ </a:t>
            </a:r>
            <a:r>
              <a:rPr lang="ja-JP" altLang="en-US" sz="1400" dirty="0"/>
              <a:t>任意の場所から接続できるようにする</a:t>
            </a:r>
          </a:p>
          <a:p>
            <a:r>
              <a:rPr lang="ja-JP" altLang="en-US" sz="1400" dirty="0"/>
              <a:t>・ </a:t>
            </a:r>
            <a:r>
              <a:rPr lang="en-US" altLang="ja-JP" sz="1400" b="1" dirty="0">
                <a:solidFill>
                  <a:srgbClr val="0000FF"/>
                </a:solidFill>
              </a:rPr>
              <a:t>HTTPS (</a:t>
            </a:r>
            <a:r>
              <a:rPr lang="ja-JP" altLang="en-US" sz="1400" b="1" dirty="0" smtClean="0">
                <a:solidFill>
                  <a:srgbClr val="0000FF"/>
                </a:solidFill>
              </a:rPr>
              <a:t>追加すること</a:t>
            </a:r>
            <a:r>
              <a:rPr lang="en-US" altLang="ja-JP" sz="1400" b="1" dirty="0" smtClean="0">
                <a:solidFill>
                  <a:srgbClr val="0000FF"/>
                </a:solidFill>
              </a:rPr>
              <a:t>) </a:t>
            </a:r>
            <a:r>
              <a:rPr lang="en-US" altLang="ja-JP" sz="1400" dirty="0"/>
              <a:t>※ </a:t>
            </a:r>
            <a:r>
              <a:rPr lang="ja-JP" altLang="en-US" sz="1400" dirty="0"/>
              <a:t>任意の場所から接続できるように</a:t>
            </a:r>
            <a:r>
              <a:rPr lang="ja-JP" altLang="en-US" sz="1400" dirty="0" smtClean="0"/>
              <a:t>する。</a:t>
            </a:r>
            <a:endParaRPr lang="en-US" altLang="ja-JP" sz="1400" dirty="0" smtClean="0"/>
          </a:p>
          <a:p>
            <a:r>
              <a:rPr lang="ja-JP" altLang="en-US" sz="1400" dirty="0"/>
              <a:t>・ </a:t>
            </a:r>
            <a:r>
              <a:rPr lang="en-US" altLang="ja-JP" sz="1400" b="1" dirty="0" smtClean="0">
                <a:solidFill>
                  <a:srgbClr val="0000FF"/>
                </a:solidFill>
              </a:rPr>
              <a:t>MS SQL </a:t>
            </a:r>
            <a:r>
              <a:rPr lang="en-US" altLang="ja-JP" sz="1400" b="1" dirty="0">
                <a:solidFill>
                  <a:srgbClr val="0000FF"/>
                </a:solidFill>
              </a:rPr>
              <a:t>(</a:t>
            </a:r>
            <a:r>
              <a:rPr lang="ja-JP" altLang="en-US" sz="1400" b="1" dirty="0">
                <a:solidFill>
                  <a:srgbClr val="0000FF"/>
                </a:solidFill>
              </a:rPr>
              <a:t>追加すること</a:t>
            </a:r>
            <a:r>
              <a:rPr lang="en-US" altLang="ja-JP" sz="1400" b="1" dirty="0">
                <a:solidFill>
                  <a:srgbClr val="0000FF"/>
                </a:solidFill>
              </a:rPr>
              <a:t>) </a:t>
            </a:r>
            <a:r>
              <a:rPr lang="en-US" altLang="ja-JP" sz="1400" dirty="0"/>
              <a:t>※ </a:t>
            </a:r>
            <a:r>
              <a:rPr lang="ja-JP" altLang="en-US" sz="1400" dirty="0"/>
              <a:t>任意の場所から接続できるように</a:t>
            </a:r>
            <a:r>
              <a:rPr lang="ja-JP" altLang="en-US" sz="1400" dirty="0" smtClean="0"/>
              <a:t>する。構築中は手元の </a:t>
            </a:r>
            <a:r>
              <a:rPr lang="en-US" altLang="ja-JP" sz="1400" dirty="0" smtClean="0"/>
              <a:t>Windows </a:t>
            </a:r>
            <a:r>
              <a:rPr lang="ja-JP" altLang="en-US" sz="1400" dirty="0" smtClean="0"/>
              <a:t>マシンから接続して管理するため、一時的に許可したほうがよい。後で制限するとよい。</a:t>
            </a:r>
            <a:endParaRPr lang="en-US" altLang="ja-JP" sz="1400" dirty="0" smtClean="0"/>
          </a:p>
          <a:p>
            <a:r>
              <a:rPr lang="ja-JP" altLang="en-US" sz="1400" dirty="0"/>
              <a:t>・ </a:t>
            </a:r>
            <a:r>
              <a:rPr lang="ja-JP" altLang="en-US" sz="1400" b="1" dirty="0">
                <a:solidFill>
                  <a:srgbClr val="0000FF"/>
                </a:solidFill>
              </a:rPr>
              <a:t>カスタム </a:t>
            </a:r>
            <a:r>
              <a:rPr lang="en-US" altLang="ja-JP" sz="1400" b="1" dirty="0">
                <a:solidFill>
                  <a:srgbClr val="0000FF"/>
                </a:solidFill>
              </a:rPr>
              <a:t>TCP – </a:t>
            </a:r>
            <a:r>
              <a:rPr lang="ja-JP" altLang="en-US" sz="1400" b="1" dirty="0">
                <a:solidFill>
                  <a:srgbClr val="0000FF"/>
                </a:solidFill>
              </a:rPr>
              <a:t>ポート </a:t>
            </a:r>
            <a:r>
              <a:rPr lang="en-US" altLang="ja-JP" sz="1400" b="1" dirty="0" smtClean="0">
                <a:solidFill>
                  <a:srgbClr val="0000FF"/>
                </a:solidFill>
              </a:rPr>
              <a:t>88 </a:t>
            </a:r>
            <a:r>
              <a:rPr lang="en-US" altLang="ja-JP" sz="1400" b="1" dirty="0">
                <a:solidFill>
                  <a:srgbClr val="0000FF"/>
                </a:solidFill>
              </a:rPr>
              <a:t>(</a:t>
            </a:r>
            <a:r>
              <a:rPr lang="ja-JP" altLang="en-US" sz="1400" b="1" dirty="0">
                <a:solidFill>
                  <a:srgbClr val="0000FF"/>
                </a:solidFill>
              </a:rPr>
              <a:t>追加すること</a:t>
            </a:r>
            <a:r>
              <a:rPr lang="en-US" altLang="ja-JP" sz="1400" b="1" dirty="0">
                <a:solidFill>
                  <a:srgbClr val="0000FF"/>
                </a:solidFill>
              </a:rPr>
              <a:t>) </a:t>
            </a:r>
            <a:r>
              <a:rPr lang="en-US" altLang="ja-JP" sz="1400" dirty="0"/>
              <a:t>※ </a:t>
            </a:r>
            <a:r>
              <a:rPr lang="ja-JP" altLang="en-US" sz="1400" dirty="0" smtClean="0"/>
              <a:t>中継ゲートウェイからコントローラへの通信用である。</a:t>
            </a:r>
            <a:r>
              <a:rPr lang="ja-JP" altLang="en-US" sz="1400" dirty="0"/>
              <a:t>ひとまず、任意の場所から接続できるようにする。</a:t>
            </a:r>
            <a:endParaRPr lang="en-US" altLang="ja-JP" sz="1400" dirty="0" smtClean="0"/>
          </a:p>
          <a:p>
            <a:r>
              <a:rPr lang="ja-JP" altLang="en-US" sz="1400" dirty="0" smtClean="0"/>
              <a:t>・ </a:t>
            </a:r>
            <a:r>
              <a:rPr lang="ja-JP" altLang="en-US" sz="1400" b="1" dirty="0" smtClean="0">
                <a:solidFill>
                  <a:srgbClr val="0000FF"/>
                </a:solidFill>
              </a:rPr>
              <a:t>カスタム </a:t>
            </a:r>
            <a:r>
              <a:rPr lang="en-US" altLang="ja-JP" sz="1400" b="1" dirty="0" smtClean="0">
                <a:solidFill>
                  <a:srgbClr val="0000FF"/>
                </a:solidFill>
              </a:rPr>
              <a:t>TCP – </a:t>
            </a:r>
            <a:r>
              <a:rPr lang="ja-JP" altLang="en-US" sz="1400" b="1" dirty="0" smtClean="0">
                <a:solidFill>
                  <a:srgbClr val="0000FF"/>
                </a:solidFill>
              </a:rPr>
              <a:t>ポート </a:t>
            </a:r>
            <a:r>
              <a:rPr lang="en-US" altLang="ja-JP" sz="1400" b="1" dirty="0" smtClean="0">
                <a:solidFill>
                  <a:srgbClr val="0000FF"/>
                </a:solidFill>
              </a:rPr>
              <a:t>8443 </a:t>
            </a:r>
            <a:r>
              <a:rPr lang="en-US" altLang="ja-JP" sz="1400" b="1" dirty="0">
                <a:solidFill>
                  <a:srgbClr val="0000FF"/>
                </a:solidFill>
              </a:rPr>
              <a:t>(</a:t>
            </a:r>
            <a:r>
              <a:rPr lang="ja-JP" altLang="en-US" sz="1400" b="1" dirty="0">
                <a:solidFill>
                  <a:srgbClr val="0000FF"/>
                </a:solidFill>
              </a:rPr>
              <a:t>追加すること</a:t>
            </a:r>
            <a:r>
              <a:rPr lang="en-US" altLang="ja-JP" sz="1400" b="1" dirty="0">
                <a:solidFill>
                  <a:srgbClr val="0000FF"/>
                </a:solidFill>
              </a:rPr>
              <a:t>) </a:t>
            </a:r>
            <a:r>
              <a:rPr lang="en-US" altLang="ja-JP" sz="1400" dirty="0"/>
              <a:t>※ </a:t>
            </a:r>
            <a:r>
              <a:rPr lang="ja-JP" altLang="en-US" sz="1400" dirty="0" smtClean="0"/>
              <a:t>コントローラ管理画面へのアクセス用である。ひとまず、任意</a:t>
            </a:r>
            <a:r>
              <a:rPr lang="ja-JP" altLang="en-US" sz="1400" dirty="0"/>
              <a:t>の場所から接続</a:t>
            </a:r>
            <a:r>
              <a:rPr lang="ja-JP" altLang="en-US" sz="1400" dirty="0" smtClean="0"/>
              <a:t>できるようにする。</a:t>
            </a:r>
            <a:endParaRPr lang="ja-JP" altLang="en-US" sz="1400" dirty="0"/>
          </a:p>
          <a:p>
            <a:r>
              <a:rPr lang="ja-JP" altLang="en-US" sz="1400" dirty="0"/>
              <a:t>・ </a:t>
            </a:r>
            <a:r>
              <a:rPr lang="ja-JP" altLang="en-US" sz="1400" b="1" dirty="0">
                <a:solidFill>
                  <a:srgbClr val="0000FF"/>
                </a:solidFill>
              </a:rPr>
              <a:t>すべての </a:t>
            </a:r>
            <a:r>
              <a:rPr lang="en-US" altLang="ja-JP" sz="1400" b="1" dirty="0">
                <a:solidFill>
                  <a:srgbClr val="0000FF"/>
                </a:solidFill>
              </a:rPr>
              <a:t>ICMP - IPv4 (</a:t>
            </a:r>
            <a:r>
              <a:rPr lang="ja-JP" altLang="en-US" sz="1400" b="1" dirty="0" smtClean="0">
                <a:solidFill>
                  <a:srgbClr val="0000FF"/>
                </a:solidFill>
              </a:rPr>
              <a:t>追加すること</a:t>
            </a:r>
            <a:r>
              <a:rPr lang="en-US" altLang="ja-JP" sz="1400" b="1" dirty="0" smtClean="0">
                <a:solidFill>
                  <a:srgbClr val="0000FF"/>
                </a:solidFill>
              </a:rPr>
              <a:t>) </a:t>
            </a:r>
            <a:r>
              <a:rPr lang="en-US" altLang="ja-JP" sz="1400" dirty="0"/>
              <a:t>※ </a:t>
            </a:r>
            <a:r>
              <a:rPr lang="ja-JP" altLang="en-US" sz="1400" dirty="0"/>
              <a:t>任意の場所</a:t>
            </a:r>
            <a:r>
              <a:rPr lang="ja-JP" altLang="en-US" sz="1400" dirty="0" smtClean="0"/>
              <a:t>から</a:t>
            </a:r>
            <a:r>
              <a:rPr lang="ja-JP" altLang="en-US" sz="1400" dirty="0"/>
              <a:t> </a:t>
            </a:r>
            <a:r>
              <a:rPr lang="en-US" altLang="ja-JP" sz="1400" dirty="0" smtClean="0"/>
              <a:t>ping </a:t>
            </a:r>
            <a:r>
              <a:rPr lang="ja-JP" altLang="en-US" sz="1400" dirty="0" smtClean="0"/>
              <a:t>が打てるようにする。</a:t>
            </a:r>
          </a:p>
        </p:txBody>
      </p:sp>
      <p:sp>
        <p:nvSpPr>
          <p:cNvPr id="7" name="正方形/長方形 6"/>
          <p:cNvSpPr/>
          <p:nvPr/>
        </p:nvSpPr>
        <p:spPr>
          <a:xfrm>
            <a:off x="617949" y="5197740"/>
            <a:ext cx="10961823" cy="128188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610068" y="6490513"/>
            <a:ext cx="737885" cy="25712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50437522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64</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61796" y="867799"/>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13. </a:t>
            </a:r>
            <a:r>
              <a:rPr lang="ja-JP" altLang="en-US" dirty="0"/>
              <a:t>「ステップ </a:t>
            </a:r>
            <a:r>
              <a:rPr lang="en-US" altLang="ja-JP" dirty="0"/>
              <a:t>7: </a:t>
            </a:r>
            <a:r>
              <a:rPr lang="ja-JP" altLang="en-US" dirty="0"/>
              <a:t>インスタンス作成の</a:t>
            </a:r>
            <a:r>
              <a:rPr lang="ja-JP" altLang="en-US" dirty="0" smtClean="0"/>
              <a:t>確認」 で、いよいよ、「</a:t>
            </a:r>
            <a:r>
              <a:rPr lang="ja-JP" altLang="en-US" dirty="0"/>
              <a:t>起動」をクリックする。先ほど作成したキーペアを選択して起動する。</a:t>
            </a:r>
            <a:endParaRPr lang="ja-JP" altLang="en-US" dirty="0" smtClean="0"/>
          </a:p>
        </p:txBody>
      </p:sp>
      <p:pic>
        <p:nvPicPr>
          <p:cNvPr id="6" name="図 5"/>
          <p:cNvPicPr>
            <a:picLocks noChangeAspect="1"/>
          </p:cNvPicPr>
          <p:nvPr/>
        </p:nvPicPr>
        <p:blipFill>
          <a:blip r:embed="rId2"/>
          <a:stretch>
            <a:fillRect/>
          </a:stretch>
        </p:blipFill>
        <p:spPr>
          <a:xfrm>
            <a:off x="669438" y="1431636"/>
            <a:ext cx="6401395" cy="3723621"/>
          </a:xfrm>
          <a:prstGeom prst="rect">
            <a:avLst/>
          </a:prstGeom>
        </p:spPr>
      </p:pic>
      <p:sp>
        <p:nvSpPr>
          <p:cNvPr id="7" name="正方形/長方形 6"/>
          <p:cNvSpPr/>
          <p:nvPr/>
        </p:nvSpPr>
        <p:spPr>
          <a:xfrm>
            <a:off x="6676696" y="4858342"/>
            <a:ext cx="465083" cy="2969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図 7"/>
          <p:cNvPicPr>
            <a:picLocks noChangeAspect="1"/>
          </p:cNvPicPr>
          <p:nvPr/>
        </p:nvPicPr>
        <p:blipFill>
          <a:blip r:embed="rId3"/>
          <a:stretch>
            <a:fillRect/>
          </a:stretch>
        </p:blipFill>
        <p:spPr>
          <a:xfrm>
            <a:off x="7639378" y="2596967"/>
            <a:ext cx="3822153" cy="2535750"/>
          </a:xfrm>
          <a:prstGeom prst="rect">
            <a:avLst/>
          </a:prstGeom>
        </p:spPr>
      </p:pic>
      <p:sp>
        <p:nvSpPr>
          <p:cNvPr id="9" name="正方形/長方形 8"/>
          <p:cNvSpPr/>
          <p:nvPr/>
        </p:nvSpPr>
        <p:spPr>
          <a:xfrm>
            <a:off x="7882758" y="3950667"/>
            <a:ext cx="3326524" cy="68317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10365826" y="4707412"/>
            <a:ext cx="867103" cy="28903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457200" y="5228831"/>
            <a:ext cx="11335124" cy="646331"/>
          </a:xfrm>
          <a:prstGeom prst="rect">
            <a:avLst/>
          </a:prstGeom>
          <a:solidFill>
            <a:srgbClr val="FFFFCC"/>
          </a:solidFill>
          <a:ln w="19050">
            <a:solidFill>
              <a:schemeClr val="tx1"/>
            </a:solidFill>
          </a:ln>
        </p:spPr>
        <p:txBody>
          <a:bodyPr wrap="square" rtlCol="0">
            <a:spAutoFit/>
          </a:bodyPr>
          <a:lstStyle/>
          <a:p>
            <a:r>
              <a:rPr kumimoji="1" lang="en-US" altLang="ja-JP" dirty="0" smtClean="0"/>
              <a:t>14. AWS </a:t>
            </a:r>
            <a:r>
              <a:rPr kumimoji="1" lang="ja-JP" altLang="en-US" dirty="0" smtClean="0"/>
              <a:t>コンソールの「</a:t>
            </a:r>
            <a:r>
              <a:rPr lang="en-US" altLang="ja-JP" dirty="0" smtClean="0"/>
              <a:t>EC2</a:t>
            </a:r>
            <a:r>
              <a:rPr lang="ja-JP" altLang="en-US" dirty="0" smtClean="0"/>
              <a:t>」の「インスタンス」で、</a:t>
            </a:r>
            <a:r>
              <a:rPr lang="en-US" altLang="ja-JP" dirty="0" smtClean="0"/>
              <a:t>13 </a:t>
            </a:r>
            <a:r>
              <a:rPr lang="ja-JP" altLang="en-US" dirty="0" smtClean="0"/>
              <a:t>で起動したインスタンスが</a:t>
            </a:r>
            <a:r>
              <a:rPr lang="ja-JP" altLang="en-US" b="1" dirty="0" smtClean="0">
                <a:solidFill>
                  <a:schemeClr val="accent6">
                    <a:lumMod val="75000"/>
                  </a:schemeClr>
                </a:solidFill>
              </a:rPr>
              <a:t>「実行中」</a:t>
            </a:r>
            <a:r>
              <a:rPr lang="ja-JP" altLang="en-US" dirty="0" smtClean="0"/>
              <a:t>になるまで待つ。</a:t>
            </a:r>
            <a:r>
              <a:rPr lang="en-US" altLang="ja-JP" dirty="0" smtClean="0"/>
              <a:t>(</a:t>
            </a:r>
            <a:r>
              <a:rPr lang="ja-JP" altLang="en-US" dirty="0" smtClean="0"/>
              <a:t>時々画面更新する</a:t>
            </a:r>
            <a:r>
              <a:rPr lang="en-US" altLang="ja-JP" dirty="0" smtClean="0"/>
              <a:t>)</a:t>
            </a:r>
          </a:p>
          <a:p>
            <a:r>
              <a:rPr lang="ja-JP" altLang="en-US" dirty="0" smtClean="0"/>
              <a:t>数分間で完了するはずである。</a:t>
            </a:r>
          </a:p>
        </p:txBody>
      </p:sp>
      <p:pic>
        <p:nvPicPr>
          <p:cNvPr id="12" name="図 11"/>
          <p:cNvPicPr>
            <a:picLocks noChangeAspect="1"/>
          </p:cNvPicPr>
          <p:nvPr/>
        </p:nvPicPr>
        <p:blipFill>
          <a:blip r:embed="rId4"/>
          <a:stretch>
            <a:fillRect/>
          </a:stretch>
        </p:blipFill>
        <p:spPr>
          <a:xfrm>
            <a:off x="1403951" y="5964478"/>
            <a:ext cx="9667875" cy="762000"/>
          </a:xfrm>
          <a:prstGeom prst="rect">
            <a:avLst/>
          </a:prstGeom>
        </p:spPr>
      </p:pic>
      <p:sp>
        <p:nvSpPr>
          <p:cNvPr id="13" name="正方形/長方形 12"/>
          <p:cNvSpPr/>
          <p:nvPr/>
        </p:nvSpPr>
        <p:spPr>
          <a:xfrm>
            <a:off x="5044965" y="6390454"/>
            <a:ext cx="1647497" cy="2969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87433463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65</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816645"/>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15. </a:t>
            </a:r>
            <a:r>
              <a:rPr lang="ja-JP" altLang="en-US" dirty="0"/>
              <a:t>「サービス </a:t>
            </a:r>
            <a:r>
              <a:rPr lang="en-US" altLang="ja-JP" dirty="0"/>
              <a:t>-&gt; EC2 -&gt; </a:t>
            </a:r>
            <a:r>
              <a:rPr lang="ja-JP" altLang="en-US" dirty="0"/>
              <a:t>ネットワーク </a:t>
            </a:r>
            <a:r>
              <a:rPr lang="en-US" altLang="ja-JP" dirty="0"/>
              <a:t>&amp; </a:t>
            </a:r>
            <a:r>
              <a:rPr lang="ja-JP" altLang="en-US" dirty="0"/>
              <a:t>セキュリティ </a:t>
            </a:r>
            <a:r>
              <a:rPr lang="en-US" altLang="ja-JP" dirty="0"/>
              <a:t>-&gt; Elastic </a:t>
            </a:r>
            <a:r>
              <a:rPr lang="en-US" altLang="ja-JP" dirty="0" smtClean="0"/>
              <a:t>IP</a:t>
            </a:r>
            <a:r>
              <a:rPr lang="ja-JP" altLang="en-US" dirty="0"/>
              <a:t>」で</a:t>
            </a:r>
            <a:r>
              <a:rPr lang="ja-JP" altLang="en-US" dirty="0" smtClean="0"/>
              <a:t>、静的パブリック </a:t>
            </a:r>
            <a:r>
              <a:rPr lang="en-US" altLang="ja-JP" dirty="0"/>
              <a:t>IPv4 </a:t>
            </a:r>
            <a:r>
              <a:rPr lang="ja-JP" altLang="en-US" dirty="0"/>
              <a:t>アドレスを </a:t>
            </a:r>
            <a:r>
              <a:rPr lang="en-US" altLang="ja-JP" dirty="0"/>
              <a:t>1 </a:t>
            </a:r>
            <a:r>
              <a:rPr lang="ja-JP" altLang="en-US" dirty="0"/>
              <a:t>つ割当てを受ける</a:t>
            </a:r>
            <a:r>
              <a:rPr lang="ja-JP" altLang="en-US" dirty="0" smtClean="0"/>
              <a:t>。</a:t>
            </a:r>
            <a:endParaRPr lang="en-US" altLang="ja-JP" dirty="0" smtClean="0"/>
          </a:p>
          <a:p>
            <a:r>
              <a:rPr lang="en-US" altLang="ja-JP" dirty="0" smtClean="0"/>
              <a:t>IP </a:t>
            </a:r>
            <a:r>
              <a:rPr lang="ja-JP" altLang="en-US" dirty="0" smtClean="0"/>
              <a:t>アドレスの割当ては、即時に完了する。</a:t>
            </a:r>
          </a:p>
        </p:txBody>
      </p:sp>
      <p:pic>
        <p:nvPicPr>
          <p:cNvPr id="6" name="図 5"/>
          <p:cNvPicPr>
            <a:picLocks noChangeAspect="1"/>
          </p:cNvPicPr>
          <p:nvPr/>
        </p:nvPicPr>
        <p:blipFill>
          <a:blip r:embed="rId2"/>
          <a:stretch>
            <a:fillRect/>
          </a:stretch>
        </p:blipFill>
        <p:spPr>
          <a:xfrm>
            <a:off x="744265" y="1510081"/>
            <a:ext cx="3331122" cy="2723311"/>
          </a:xfrm>
          <a:prstGeom prst="rect">
            <a:avLst/>
          </a:prstGeom>
        </p:spPr>
      </p:pic>
      <p:sp>
        <p:nvSpPr>
          <p:cNvPr id="7" name="正方形/長方形 6"/>
          <p:cNvSpPr/>
          <p:nvPr/>
        </p:nvSpPr>
        <p:spPr>
          <a:xfrm>
            <a:off x="851337" y="2862468"/>
            <a:ext cx="1647497" cy="2969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3499945" y="4039462"/>
            <a:ext cx="756744"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332741" y="4413923"/>
            <a:ext cx="11444412" cy="923330"/>
          </a:xfrm>
          <a:prstGeom prst="rect">
            <a:avLst/>
          </a:prstGeom>
          <a:solidFill>
            <a:srgbClr val="FFFFCC"/>
          </a:solidFill>
          <a:ln w="19050">
            <a:solidFill>
              <a:schemeClr val="tx1"/>
            </a:solidFill>
          </a:ln>
        </p:spPr>
        <p:txBody>
          <a:bodyPr wrap="square" rtlCol="0">
            <a:spAutoFit/>
          </a:bodyPr>
          <a:lstStyle/>
          <a:p>
            <a:r>
              <a:rPr kumimoji="1" lang="en-US" altLang="ja-JP" dirty="0" smtClean="0"/>
              <a:t>16. 15 </a:t>
            </a:r>
            <a:r>
              <a:rPr kumimoji="1" lang="ja-JP" altLang="en-US" dirty="0" smtClean="0"/>
              <a:t>で割当てられた静的パブリック </a:t>
            </a:r>
            <a:r>
              <a:rPr kumimoji="1" lang="en-US" altLang="ja-JP" dirty="0" smtClean="0"/>
              <a:t>IPv4 </a:t>
            </a:r>
            <a:r>
              <a:rPr kumimoji="1" lang="ja-JP" altLang="en-US" dirty="0" smtClean="0"/>
              <a:t>アドレスに</a:t>
            </a:r>
            <a:r>
              <a:rPr lang="ja-JP" altLang="en-US" dirty="0"/>
              <a:t>対して、「アクション」から「</a:t>
            </a:r>
            <a:r>
              <a:rPr lang="en-US" altLang="ja-JP" dirty="0"/>
              <a:t>Elastic IP </a:t>
            </a:r>
            <a:r>
              <a:rPr lang="ja-JP" altLang="en-US" dirty="0"/>
              <a:t>アドレスの関連付け」を</a:t>
            </a:r>
            <a:r>
              <a:rPr lang="ja-JP" altLang="en-US" dirty="0" smtClean="0"/>
              <a:t>クリックし、</a:t>
            </a:r>
            <a:r>
              <a:rPr lang="en-US" altLang="ja-JP" dirty="0" smtClean="0"/>
              <a:t>13 </a:t>
            </a:r>
            <a:r>
              <a:rPr lang="ja-JP" altLang="en-US" dirty="0" smtClean="0"/>
              <a:t>で作成した</a:t>
            </a:r>
            <a:r>
              <a:rPr lang="en-US" altLang="ja-JP" dirty="0"/>
              <a:t>EC2 </a:t>
            </a:r>
            <a:r>
              <a:rPr lang="ja-JP" altLang="en-US" dirty="0"/>
              <a:t>インスタンスに関連付ける</a:t>
            </a:r>
            <a:r>
              <a:rPr lang="ja-JP" altLang="en-US" dirty="0" smtClean="0"/>
              <a:t>。数秒後には工事が完了し、この </a:t>
            </a:r>
            <a:r>
              <a:rPr lang="en-US" altLang="ja-JP" dirty="0" smtClean="0"/>
              <a:t>IPv4 </a:t>
            </a:r>
            <a:r>
              <a:rPr lang="ja-JP" altLang="en-US" dirty="0" smtClean="0"/>
              <a:t>アドレス宛の通信が </a:t>
            </a:r>
            <a:r>
              <a:rPr lang="en-US" altLang="ja-JP" dirty="0" smtClean="0"/>
              <a:t>EC2 </a:t>
            </a:r>
            <a:r>
              <a:rPr lang="ja-JP" altLang="en-US" dirty="0" smtClean="0"/>
              <a:t>インスタンスにルーチングされるようになる。</a:t>
            </a:r>
            <a:endParaRPr lang="en-US" altLang="ja-JP" dirty="0" smtClean="0"/>
          </a:p>
        </p:txBody>
      </p:sp>
      <p:pic>
        <p:nvPicPr>
          <p:cNvPr id="12" name="図 11"/>
          <p:cNvPicPr>
            <a:picLocks noChangeAspect="1"/>
          </p:cNvPicPr>
          <p:nvPr/>
        </p:nvPicPr>
        <p:blipFill>
          <a:blip r:embed="rId3"/>
          <a:stretch>
            <a:fillRect/>
          </a:stretch>
        </p:blipFill>
        <p:spPr>
          <a:xfrm>
            <a:off x="1217885" y="5487932"/>
            <a:ext cx="3267405" cy="1317502"/>
          </a:xfrm>
          <a:prstGeom prst="rect">
            <a:avLst/>
          </a:prstGeom>
        </p:spPr>
      </p:pic>
      <p:sp>
        <p:nvSpPr>
          <p:cNvPr id="13" name="正方形/長方形 12"/>
          <p:cNvSpPr/>
          <p:nvPr/>
        </p:nvSpPr>
        <p:spPr>
          <a:xfrm>
            <a:off x="3886200" y="6601358"/>
            <a:ext cx="756744"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75854335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66</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17. 16 </a:t>
            </a:r>
            <a:r>
              <a:rPr kumimoji="1" lang="ja-JP" altLang="en-US" dirty="0" smtClean="0"/>
              <a:t>で割当てられた </a:t>
            </a:r>
            <a:r>
              <a:rPr kumimoji="1" lang="en-US" altLang="ja-JP" dirty="0" smtClean="0"/>
              <a:t>Elastic IP </a:t>
            </a:r>
            <a:r>
              <a:rPr kumimoji="1" lang="ja-JP" altLang="en-US" dirty="0" smtClean="0"/>
              <a:t>アドレス宛に </a:t>
            </a:r>
            <a:r>
              <a:rPr kumimoji="1" lang="en-US" altLang="ja-JP" dirty="0" smtClean="0"/>
              <a:t>ping </a:t>
            </a:r>
            <a:r>
              <a:rPr kumimoji="1" lang="ja-JP" altLang="en-US" dirty="0" smtClean="0"/>
              <a:t>を打ってみて、応答があるかどうか確認する。</a:t>
            </a:r>
            <a:endParaRPr lang="en-US" altLang="ja-JP" dirty="0" smtClean="0"/>
          </a:p>
        </p:txBody>
      </p:sp>
      <p:pic>
        <p:nvPicPr>
          <p:cNvPr id="6" name="図 5"/>
          <p:cNvPicPr>
            <a:picLocks noChangeAspect="1"/>
          </p:cNvPicPr>
          <p:nvPr/>
        </p:nvPicPr>
        <p:blipFill>
          <a:blip r:embed="rId2"/>
          <a:stretch>
            <a:fillRect/>
          </a:stretch>
        </p:blipFill>
        <p:spPr>
          <a:xfrm>
            <a:off x="2045741" y="1285331"/>
            <a:ext cx="3598316" cy="2374019"/>
          </a:xfrm>
          <a:prstGeom prst="rect">
            <a:avLst/>
          </a:prstGeom>
        </p:spPr>
      </p:pic>
      <p:sp>
        <p:nvSpPr>
          <p:cNvPr id="7" name="正方形/長方形 6"/>
          <p:cNvSpPr/>
          <p:nvPr/>
        </p:nvSpPr>
        <p:spPr>
          <a:xfrm>
            <a:off x="2088931" y="1502372"/>
            <a:ext cx="2680138" cy="114937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5967248" y="1603339"/>
            <a:ext cx="3689131" cy="523220"/>
          </a:xfrm>
          <a:prstGeom prst="rect">
            <a:avLst/>
          </a:prstGeom>
          <a:noFill/>
        </p:spPr>
        <p:txBody>
          <a:bodyPr wrap="square" rtlCol="0">
            <a:spAutoFit/>
          </a:bodyPr>
          <a:lstStyle/>
          <a:p>
            <a:r>
              <a:rPr kumimoji="1" lang="en-US" altLang="ja-JP" sz="1400" dirty="0" smtClean="0">
                <a:solidFill>
                  <a:srgbClr val="FF0000"/>
                </a:solidFill>
              </a:rPr>
              <a:t>※ IP</a:t>
            </a:r>
            <a:r>
              <a:rPr kumimoji="1" lang="ja-JP" altLang="en-US" sz="1400" dirty="0" smtClean="0">
                <a:solidFill>
                  <a:srgbClr val="FF0000"/>
                </a:solidFill>
              </a:rPr>
              <a:t> アドレスは、サンプルである。</a:t>
            </a:r>
            <a:endParaRPr kumimoji="1" lang="en-US" altLang="ja-JP" sz="1400" dirty="0" smtClean="0">
              <a:solidFill>
                <a:srgbClr val="FF0000"/>
              </a:solidFill>
            </a:endParaRPr>
          </a:p>
          <a:p>
            <a:r>
              <a:rPr kumimoji="1" lang="ja-JP" altLang="en-US" sz="1400" dirty="0" smtClean="0">
                <a:solidFill>
                  <a:srgbClr val="FF0000"/>
                </a:solidFill>
              </a:rPr>
              <a:t>実際の構築中の </a:t>
            </a:r>
            <a:r>
              <a:rPr kumimoji="1" lang="en-US" altLang="ja-JP" sz="1400" dirty="0" smtClean="0">
                <a:solidFill>
                  <a:srgbClr val="FF0000"/>
                </a:solidFill>
              </a:rPr>
              <a:t>IP </a:t>
            </a:r>
            <a:r>
              <a:rPr kumimoji="1" lang="ja-JP" altLang="en-US" sz="1400" dirty="0" smtClean="0">
                <a:solidFill>
                  <a:srgbClr val="FF0000"/>
                </a:solidFill>
              </a:rPr>
              <a:t>アドレスに置換すること。</a:t>
            </a:r>
            <a:endParaRPr kumimoji="1" lang="ja-JP" altLang="en-US" sz="1400" dirty="0">
              <a:solidFill>
                <a:srgbClr val="FF0000"/>
              </a:solidFill>
            </a:endParaRPr>
          </a:p>
        </p:txBody>
      </p:sp>
      <p:sp>
        <p:nvSpPr>
          <p:cNvPr id="9" name="テキスト ボックス 8"/>
          <p:cNvSpPr txBox="1"/>
          <p:nvPr/>
        </p:nvSpPr>
        <p:spPr>
          <a:xfrm>
            <a:off x="222382" y="3767612"/>
            <a:ext cx="11444412" cy="1200329"/>
          </a:xfrm>
          <a:prstGeom prst="rect">
            <a:avLst/>
          </a:prstGeom>
          <a:solidFill>
            <a:srgbClr val="FFFFCC"/>
          </a:solidFill>
          <a:ln w="19050">
            <a:solidFill>
              <a:schemeClr val="tx1"/>
            </a:solidFill>
          </a:ln>
        </p:spPr>
        <p:txBody>
          <a:bodyPr wrap="square" rtlCol="0">
            <a:spAutoFit/>
          </a:bodyPr>
          <a:lstStyle/>
          <a:p>
            <a:r>
              <a:rPr kumimoji="1" lang="en-US" altLang="ja-JP" dirty="0" smtClean="0"/>
              <a:t>18. </a:t>
            </a:r>
            <a:r>
              <a:rPr lang="ja-JP" altLang="en-US" dirty="0" smtClean="0"/>
              <a:t>任意の好きな </a:t>
            </a:r>
            <a:r>
              <a:rPr lang="en-US" altLang="ja-JP" dirty="0"/>
              <a:t>SSH </a:t>
            </a:r>
            <a:r>
              <a:rPr lang="ja-JP" altLang="en-US" dirty="0"/>
              <a:t>クライアント </a:t>
            </a:r>
            <a:r>
              <a:rPr lang="en-US" altLang="ja-JP" dirty="0"/>
              <a:t>(</a:t>
            </a:r>
            <a:r>
              <a:rPr lang="ja-JP" altLang="en-US" dirty="0"/>
              <a:t>例</a:t>
            </a:r>
            <a:r>
              <a:rPr lang="en-US" altLang="ja-JP" dirty="0"/>
              <a:t>: </a:t>
            </a:r>
            <a:r>
              <a:rPr lang="en-US" altLang="ja-JP" dirty="0" err="1"/>
              <a:t>Tera</a:t>
            </a:r>
            <a:r>
              <a:rPr lang="en-US" altLang="ja-JP" dirty="0"/>
              <a:t> Term) </a:t>
            </a:r>
            <a:r>
              <a:rPr lang="ja-JP" altLang="en-US" dirty="0" smtClean="0"/>
              <a:t>で、この </a:t>
            </a:r>
            <a:r>
              <a:rPr lang="en-US" altLang="ja-JP" dirty="0" smtClean="0"/>
              <a:t>IP </a:t>
            </a:r>
            <a:r>
              <a:rPr lang="ja-JP" altLang="en-US" dirty="0" smtClean="0"/>
              <a:t>アドレス宛に </a:t>
            </a:r>
            <a:r>
              <a:rPr lang="en-US" altLang="ja-JP" dirty="0" smtClean="0"/>
              <a:t>SSH </a:t>
            </a:r>
            <a:r>
              <a:rPr lang="ja-JP" altLang="en-US" dirty="0"/>
              <a:t>接続を行なう</a:t>
            </a:r>
            <a:r>
              <a:rPr lang="ja-JP" altLang="en-US" dirty="0" smtClean="0"/>
              <a:t>。文字コードは </a:t>
            </a:r>
            <a:r>
              <a:rPr lang="en-US" altLang="ja-JP" dirty="0" smtClean="0"/>
              <a:t>UTF-8 </a:t>
            </a:r>
            <a:r>
              <a:rPr lang="ja-JP" altLang="en-US" dirty="0" smtClean="0"/>
              <a:t>とする。</a:t>
            </a:r>
            <a:endParaRPr lang="en-US" altLang="ja-JP" dirty="0" smtClean="0"/>
          </a:p>
          <a:p>
            <a:r>
              <a:rPr lang="en-US" altLang="ja-JP" dirty="0" smtClean="0"/>
              <a:t>SSH </a:t>
            </a:r>
            <a:r>
              <a:rPr lang="ja-JP" altLang="en-US" dirty="0" smtClean="0"/>
              <a:t>のユーザー </a:t>
            </a:r>
            <a:r>
              <a:rPr lang="en-US" altLang="ja-JP" dirty="0" smtClean="0"/>
              <a:t>ID</a:t>
            </a:r>
            <a:r>
              <a:rPr lang="en-US" altLang="ja-JP" dirty="0"/>
              <a:t>: </a:t>
            </a:r>
            <a:r>
              <a:rPr lang="en-US" altLang="ja-JP" dirty="0" err="1" smtClean="0"/>
              <a:t>ubuntu</a:t>
            </a:r>
            <a:endParaRPr lang="en-US" altLang="ja-JP" dirty="0" smtClean="0"/>
          </a:p>
          <a:p>
            <a:r>
              <a:rPr lang="en-US" altLang="ja-JP" dirty="0" smtClean="0"/>
              <a:t>SSH </a:t>
            </a:r>
            <a:r>
              <a:rPr lang="ja-JP" altLang="en-US" dirty="0"/>
              <a:t>の認証方式は、秘密鍵とし、先ほど作成したキーペアの </a:t>
            </a:r>
            <a:r>
              <a:rPr lang="en-US" altLang="ja-JP" dirty="0" err="1"/>
              <a:t>pem</a:t>
            </a:r>
            <a:r>
              <a:rPr lang="en-US" altLang="ja-JP" dirty="0"/>
              <a:t> </a:t>
            </a:r>
            <a:r>
              <a:rPr lang="ja-JP" altLang="en-US" dirty="0"/>
              <a:t>ファイルを指定する</a:t>
            </a:r>
            <a:r>
              <a:rPr lang="ja-JP" altLang="en-US" dirty="0" smtClean="0"/>
              <a:t>。</a:t>
            </a:r>
            <a:endParaRPr lang="en-US" altLang="ja-JP" dirty="0" smtClean="0"/>
          </a:p>
          <a:p>
            <a:r>
              <a:rPr lang="en-US" altLang="ja-JP" dirty="0" err="1"/>
              <a:t>ubuntu</a:t>
            </a:r>
            <a:r>
              <a:rPr lang="en-US" altLang="ja-JP" dirty="0"/>
              <a:t> </a:t>
            </a:r>
            <a:r>
              <a:rPr lang="ja-JP" altLang="en-US" dirty="0"/>
              <a:t>というユーザーでログインできるはずである</a:t>
            </a:r>
            <a:r>
              <a:rPr lang="ja-JP" altLang="en-US" dirty="0" smtClean="0"/>
              <a:t>。</a:t>
            </a:r>
            <a:r>
              <a:rPr lang="en-US" altLang="ja-JP" dirty="0" smtClean="0"/>
              <a:t>(</a:t>
            </a:r>
            <a:r>
              <a:rPr lang="ja-JP" altLang="en-US" dirty="0" smtClean="0"/>
              <a:t>初回サーバー起動後は</a:t>
            </a:r>
            <a:r>
              <a:rPr lang="ja-JP" altLang="en-US" dirty="0"/>
              <a:t>、ログインできるまで</a:t>
            </a:r>
            <a:r>
              <a:rPr lang="ja-JP" altLang="en-US" dirty="0" smtClean="0"/>
              <a:t>数分かかる</a:t>
            </a:r>
            <a:r>
              <a:rPr lang="ja-JP" altLang="en-US" dirty="0"/>
              <a:t>ことがある。</a:t>
            </a:r>
            <a:r>
              <a:rPr lang="en-US" altLang="ja-JP" dirty="0"/>
              <a:t>)</a:t>
            </a:r>
            <a:endParaRPr lang="en-US" altLang="ja-JP" dirty="0" smtClean="0"/>
          </a:p>
        </p:txBody>
      </p:sp>
      <p:pic>
        <p:nvPicPr>
          <p:cNvPr id="10" name="図 9"/>
          <p:cNvPicPr>
            <a:picLocks noChangeAspect="1"/>
          </p:cNvPicPr>
          <p:nvPr/>
        </p:nvPicPr>
        <p:blipFill>
          <a:blip r:embed="rId3"/>
          <a:stretch>
            <a:fillRect/>
          </a:stretch>
        </p:blipFill>
        <p:spPr>
          <a:xfrm>
            <a:off x="5720993" y="5076203"/>
            <a:ext cx="2182047" cy="1609218"/>
          </a:xfrm>
          <a:prstGeom prst="rect">
            <a:avLst/>
          </a:prstGeom>
        </p:spPr>
      </p:pic>
      <p:pic>
        <p:nvPicPr>
          <p:cNvPr id="11" name="図 10"/>
          <p:cNvPicPr>
            <a:picLocks noChangeAspect="1"/>
          </p:cNvPicPr>
          <p:nvPr/>
        </p:nvPicPr>
        <p:blipFill>
          <a:blip r:embed="rId4"/>
          <a:stretch>
            <a:fillRect/>
          </a:stretch>
        </p:blipFill>
        <p:spPr>
          <a:xfrm>
            <a:off x="2455644" y="5076203"/>
            <a:ext cx="2557790" cy="1671584"/>
          </a:xfrm>
          <a:prstGeom prst="rect">
            <a:avLst/>
          </a:prstGeom>
        </p:spPr>
      </p:pic>
    </p:spTree>
    <p:extLst>
      <p:ext uri="{BB962C8B-B14F-4D97-AF65-F5344CB8AC3E}">
        <p14:creationId xmlns:p14="http://schemas.microsoft.com/office/powerpoint/2010/main" val="298662355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67</a:t>
            </a:fld>
            <a:endParaRPr kumimoji="1" lang="ja-JP" altLang="en-US" dirty="0"/>
          </a:p>
        </p:txBody>
      </p:sp>
      <p:sp>
        <p:nvSpPr>
          <p:cNvPr id="5" name="テキスト ボックス 4"/>
          <p:cNvSpPr txBox="1"/>
          <p:nvPr/>
        </p:nvSpPr>
        <p:spPr>
          <a:xfrm>
            <a:off x="269678" y="237441"/>
            <a:ext cx="1009352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19. </a:t>
            </a:r>
            <a:r>
              <a:rPr kumimoji="1" lang="ja-JP" altLang="en-US" dirty="0" smtClean="0"/>
              <a:t>以下のコマンドを実行し、タイムゾーンを </a:t>
            </a:r>
            <a:r>
              <a:rPr kumimoji="1" lang="en-US" altLang="ja-JP" dirty="0" smtClean="0"/>
              <a:t>JST (</a:t>
            </a:r>
            <a:r>
              <a:rPr kumimoji="1" lang="ja-JP" altLang="en-US" dirty="0" smtClean="0"/>
              <a:t>日本標準時</a:t>
            </a:r>
            <a:r>
              <a:rPr kumimoji="1" lang="en-US" altLang="ja-JP" dirty="0" smtClean="0"/>
              <a:t>) </a:t>
            </a:r>
            <a:r>
              <a:rPr kumimoji="1" lang="ja-JP" altLang="en-US" dirty="0" smtClean="0"/>
              <a:t>に変更する。</a:t>
            </a:r>
            <a:endParaRPr lang="en-US" altLang="ja-JP" dirty="0" smtClean="0"/>
          </a:p>
        </p:txBody>
      </p:sp>
      <p:sp>
        <p:nvSpPr>
          <p:cNvPr id="6" name="テキスト ボックス 5"/>
          <p:cNvSpPr txBox="1"/>
          <p:nvPr/>
        </p:nvSpPr>
        <p:spPr>
          <a:xfrm>
            <a:off x="360310" y="737541"/>
            <a:ext cx="10002890" cy="307777"/>
          </a:xfrm>
          <a:prstGeom prst="rect">
            <a:avLst/>
          </a:prstGeom>
          <a:solidFill>
            <a:schemeClr val="tx1"/>
          </a:solidFill>
        </p:spPr>
        <p:txBody>
          <a:bodyPr wrap="square" rtlCol="0">
            <a:spAutoFit/>
          </a:bodyPr>
          <a:lstStyle/>
          <a:p>
            <a:r>
              <a:rPr lang="en-US" altLang="ja-JP" sz="1400" dirty="0" err="1">
                <a:solidFill>
                  <a:schemeClr val="bg1"/>
                </a:solidFill>
                <a:latin typeface="Consolas" panose="020B0609020204030204" pitchFamily="49" charset="0"/>
              </a:rPr>
              <a:t>sudo</a:t>
            </a:r>
            <a:r>
              <a:rPr lang="en-US" altLang="ja-JP" sz="1400" dirty="0">
                <a:solidFill>
                  <a:schemeClr val="bg1"/>
                </a:solidFill>
                <a:latin typeface="Consolas" panose="020B0609020204030204" pitchFamily="49" charset="0"/>
              </a:rPr>
              <a:t> </a:t>
            </a:r>
            <a:r>
              <a:rPr lang="en-US" altLang="ja-JP" sz="1400" dirty="0" err="1">
                <a:solidFill>
                  <a:schemeClr val="bg1"/>
                </a:solidFill>
                <a:latin typeface="Consolas" panose="020B0609020204030204" pitchFamily="49" charset="0"/>
              </a:rPr>
              <a:t>timedatectl</a:t>
            </a:r>
            <a:r>
              <a:rPr lang="en-US" altLang="ja-JP" sz="1400" dirty="0">
                <a:solidFill>
                  <a:schemeClr val="bg1"/>
                </a:solidFill>
                <a:latin typeface="Consolas" panose="020B0609020204030204" pitchFamily="49" charset="0"/>
              </a:rPr>
              <a:t> set-</a:t>
            </a:r>
            <a:r>
              <a:rPr lang="en-US" altLang="ja-JP" sz="1400" dirty="0" err="1">
                <a:solidFill>
                  <a:schemeClr val="bg1"/>
                </a:solidFill>
                <a:latin typeface="Consolas" panose="020B0609020204030204" pitchFamily="49" charset="0"/>
              </a:rPr>
              <a:t>timezone</a:t>
            </a:r>
            <a:r>
              <a:rPr lang="en-US" altLang="ja-JP" sz="1400" dirty="0">
                <a:solidFill>
                  <a:schemeClr val="bg1"/>
                </a:solidFill>
                <a:latin typeface="Consolas" panose="020B0609020204030204" pitchFamily="49" charset="0"/>
              </a:rPr>
              <a:t> Asia/Tokyo</a:t>
            </a:r>
            <a:endParaRPr kumimoji="1" lang="ja-JP" altLang="en-US" sz="1400" dirty="0">
              <a:solidFill>
                <a:schemeClr val="bg1"/>
              </a:solidFill>
              <a:latin typeface="Consolas" panose="020B0609020204030204" pitchFamily="49" charset="0"/>
            </a:endParaRPr>
          </a:p>
        </p:txBody>
      </p:sp>
      <p:sp>
        <p:nvSpPr>
          <p:cNvPr id="7" name="テキスト ボックス 6"/>
          <p:cNvSpPr txBox="1"/>
          <p:nvPr/>
        </p:nvSpPr>
        <p:spPr>
          <a:xfrm>
            <a:off x="269678" y="1792880"/>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20. </a:t>
            </a:r>
            <a:r>
              <a:rPr kumimoji="1" lang="en-US" altLang="ja-JP" dirty="0" smtClean="0"/>
              <a:t>AWS </a:t>
            </a:r>
            <a:r>
              <a:rPr lang="en-US" altLang="ja-JP" dirty="0" smtClean="0"/>
              <a:t>EC2 </a:t>
            </a:r>
            <a:r>
              <a:rPr lang="ja-JP" altLang="en-US" dirty="0" smtClean="0"/>
              <a:t>の </a:t>
            </a:r>
            <a:r>
              <a:rPr lang="en-US" altLang="ja-JP" dirty="0" smtClean="0"/>
              <a:t>Linux </a:t>
            </a:r>
            <a:r>
              <a:rPr lang="ja-JP" altLang="en-US" dirty="0" smtClean="0"/>
              <a:t>イメージは、デフォルトで </a:t>
            </a:r>
            <a:r>
              <a:rPr lang="en-US" altLang="ja-JP" dirty="0" smtClean="0"/>
              <a:t>Swap </a:t>
            </a:r>
            <a:r>
              <a:rPr lang="ja-JP" altLang="en-US" dirty="0" smtClean="0"/>
              <a:t>が存在しない。この場合、</a:t>
            </a:r>
            <a:r>
              <a:rPr lang="en-US" altLang="ja-JP" dirty="0" smtClean="0"/>
              <a:t>RAM </a:t>
            </a:r>
            <a:r>
              <a:rPr lang="ja-JP" altLang="en-US" dirty="0" smtClean="0"/>
              <a:t>不足が発生すると直ちにプログラムが終了してしまう恐れがある。そこで、必ず、以下の方法で </a:t>
            </a:r>
            <a:r>
              <a:rPr lang="en-US" altLang="ja-JP" dirty="0"/>
              <a:t>Swap</a:t>
            </a:r>
            <a:r>
              <a:rPr lang="en-US" altLang="ja-JP" dirty="0" smtClean="0"/>
              <a:t> </a:t>
            </a:r>
            <a:r>
              <a:rPr lang="ja-JP" altLang="en-US" dirty="0" smtClean="0"/>
              <a:t>をディスク上に作成する。</a:t>
            </a:r>
            <a:endParaRPr lang="en-US" altLang="ja-JP" dirty="0" smtClean="0"/>
          </a:p>
        </p:txBody>
      </p:sp>
      <p:sp>
        <p:nvSpPr>
          <p:cNvPr id="8" name="テキスト ボックス 7"/>
          <p:cNvSpPr txBox="1"/>
          <p:nvPr/>
        </p:nvSpPr>
        <p:spPr>
          <a:xfrm>
            <a:off x="360310" y="1394012"/>
            <a:ext cx="10002890" cy="307777"/>
          </a:xfrm>
          <a:prstGeom prst="rect">
            <a:avLst/>
          </a:prstGeom>
          <a:solidFill>
            <a:schemeClr val="tx1"/>
          </a:solidFill>
        </p:spPr>
        <p:txBody>
          <a:bodyPr wrap="square" rtlCol="0">
            <a:spAutoFit/>
          </a:bodyPr>
          <a:lstStyle/>
          <a:p>
            <a:r>
              <a:rPr lang="en-US" altLang="ja-JP" sz="1400" dirty="0" smtClean="0">
                <a:solidFill>
                  <a:schemeClr val="bg1"/>
                </a:solidFill>
                <a:latin typeface="Consolas" panose="020B0609020204030204" pitchFamily="49" charset="0"/>
              </a:rPr>
              <a:t>date</a:t>
            </a:r>
            <a:endParaRPr kumimoji="1" lang="ja-JP" altLang="en-US" sz="1400" dirty="0">
              <a:solidFill>
                <a:schemeClr val="bg1"/>
              </a:solidFill>
              <a:latin typeface="Consolas" panose="020B0609020204030204" pitchFamily="49" charset="0"/>
            </a:endParaRPr>
          </a:p>
        </p:txBody>
      </p:sp>
      <p:sp>
        <p:nvSpPr>
          <p:cNvPr id="9" name="テキスト ボックス 8"/>
          <p:cNvSpPr txBox="1"/>
          <p:nvPr/>
        </p:nvSpPr>
        <p:spPr>
          <a:xfrm>
            <a:off x="269678" y="1038828"/>
            <a:ext cx="10093522" cy="369332"/>
          </a:xfrm>
          <a:prstGeom prst="rect">
            <a:avLst/>
          </a:prstGeom>
          <a:noFill/>
          <a:ln w="19050">
            <a:noFill/>
          </a:ln>
        </p:spPr>
        <p:txBody>
          <a:bodyPr wrap="square" rtlCol="0">
            <a:spAutoFit/>
          </a:bodyPr>
          <a:lstStyle/>
          <a:p>
            <a:r>
              <a:rPr kumimoji="1" lang="ja-JP" altLang="en-US" dirty="0" smtClean="0"/>
              <a:t>以下</a:t>
            </a:r>
            <a:r>
              <a:rPr kumimoji="1" lang="ja-JP" altLang="en-US" dirty="0" smtClean="0"/>
              <a:t>のコマンドを実行し、タイムゾーンが </a:t>
            </a:r>
            <a:r>
              <a:rPr kumimoji="1" lang="en-US" altLang="ja-JP" dirty="0" smtClean="0"/>
              <a:t>JST (</a:t>
            </a:r>
            <a:r>
              <a:rPr kumimoji="1" lang="ja-JP" altLang="en-US" dirty="0" smtClean="0"/>
              <a:t>日本標準時</a:t>
            </a:r>
            <a:r>
              <a:rPr kumimoji="1" lang="en-US" altLang="ja-JP" dirty="0" smtClean="0"/>
              <a:t>) </a:t>
            </a:r>
            <a:r>
              <a:rPr kumimoji="1" lang="ja-JP" altLang="en-US" dirty="0" smtClean="0"/>
              <a:t>に変更されたことを確認する。</a:t>
            </a:r>
            <a:endParaRPr lang="en-US" altLang="ja-JP" dirty="0" smtClean="0"/>
          </a:p>
        </p:txBody>
      </p:sp>
      <p:sp>
        <p:nvSpPr>
          <p:cNvPr id="10" name="テキスト ボックス 9"/>
          <p:cNvSpPr txBox="1"/>
          <p:nvPr/>
        </p:nvSpPr>
        <p:spPr>
          <a:xfrm>
            <a:off x="360310" y="2719400"/>
            <a:ext cx="11353780" cy="307777"/>
          </a:xfrm>
          <a:prstGeom prst="rect">
            <a:avLst/>
          </a:prstGeom>
          <a:solidFill>
            <a:schemeClr val="tx1"/>
          </a:solidFill>
        </p:spPr>
        <p:txBody>
          <a:bodyPr wrap="square" rtlCol="0">
            <a:spAutoFit/>
          </a:bodyPr>
          <a:lstStyle/>
          <a:p>
            <a:r>
              <a:rPr lang="en-US" altLang="ja-JP" sz="1400" dirty="0" smtClean="0">
                <a:solidFill>
                  <a:schemeClr val="bg1"/>
                </a:solidFill>
                <a:latin typeface="Consolas" panose="020B0609020204030204" pitchFamily="49" charset="0"/>
              </a:rPr>
              <a:t>free</a:t>
            </a:r>
            <a:endParaRPr kumimoji="1" lang="ja-JP" altLang="en-US" sz="1400" dirty="0">
              <a:solidFill>
                <a:schemeClr val="bg1"/>
              </a:solidFill>
              <a:latin typeface="Consolas" panose="020B0609020204030204" pitchFamily="49" charset="0"/>
            </a:endParaRPr>
          </a:p>
        </p:txBody>
      </p:sp>
      <p:sp>
        <p:nvSpPr>
          <p:cNvPr id="11" name="テキスト ボックス 10"/>
          <p:cNvSpPr txBox="1"/>
          <p:nvPr/>
        </p:nvSpPr>
        <p:spPr>
          <a:xfrm>
            <a:off x="269678" y="2403850"/>
            <a:ext cx="11444412" cy="369332"/>
          </a:xfrm>
          <a:prstGeom prst="rect">
            <a:avLst/>
          </a:prstGeom>
          <a:noFill/>
          <a:ln w="19050">
            <a:noFill/>
          </a:ln>
        </p:spPr>
        <p:txBody>
          <a:bodyPr wrap="square" rtlCol="0">
            <a:spAutoFit/>
          </a:bodyPr>
          <a:lstStyle/>
          <a:p>
            <a:r>
              <a:rPr kumimoji="1" lang="ja-JP" altLang="en-US" dirty="0" smtClean="0"/>
              <a:t>まず、以下</a:t>
            </a:r>
            <a:r>
              <a:rPr kumimoji="1" lang="ja-JP" altLang="en-US" dirty="0" smtClean="0"/>
              <a:t>のコマンドを実行し</a:t>
            </a:r>
            <a:r>
              <a:rPr kumimoji="1" lang="ja-JP" altLang="en-US" dirty="0" smtClean="0"/>
              <a:t>、</a:t>
            </a:r>
            <a:r>
              <a:rPr lang="en-US" altLang="ja-JP" dirty="0" smtClean="0"/>
              <a:t>Swap</a:t>
            </a:r>
            <a:r>
              <a:rPr kumimoji="1" lang="en-US" altLang="ja-JP" dirty="0" smtClean="0"/>
              <a:t> </a:t>
            </a:r>
            <a:r>
              <a:rPr kumimoji="1" lang="ja-JP" altLang="en-US" dirty="0" smtClean="0"/>
              <a:t>が存在するかどうか確認する。</a:t>
            </a:r>
            <a:endParaRPr lang="en-US" altLang="ja-JP" dirty="0" smtClean="0"/>
          </a:p>
        </p:txBody>
      </p:sp>
      <p:sp>
        <p:nvSpPr>
          <p:cNvPr id="12" name="テキスト ボックス 11"/>
          <p:cNvSpPr txBox="1"/>
          <p:nvPr/>
        </p:nvSpPr>
        <p:spPr>
          <a:xfrm>
            <a:off x="269678" y="3027177"/>
            <a:ext cx="11664819" cy="369332"/>
          </a:xfrm>
          <a:prstGeom prst="rect">
            <a:avLst/>
          </a:prstGeom>
          <a:noFill/>
        </p:spPr>
        <p:txBody>
          <a:bodyPr wrap="square" rtlCol="0">
            <a:spAutoFit/>
          </a:bodyPr>
          <a:lstStyle/>
          <a:p>
            <a:r>
              <a:rPr kumimoji="1" lang="en-US" altLang="ja-JP" dirty="0" smtClean="0"/>
              <a:t>AWS </a:t>
            </a:r>
            <a:r>
              <a:rPr kumimoji="1" lang="ja-JP" altLang="en-US" dirty="0" smtClean="0"/>
              <a:t>では、</a:t>
            </a:r>
            <a:r>
              <a:rPr kumimoji="1" lang="en-US" altLang="ja-JP" dirty="0" smtClean="0"/>
              <a:t>Swap </a:t>
            </a:r>
            <a:r>
              <a:rPr kumimoji="1" lang="ja-JP" altLang="en-US" dirty="0" smtClean="0"/>
              <a:t>が存在しない可能性が高い。以下のように、「</a:t>
            </a:r>
            <a:r>
              <a:rPr kumimoji="1" lang="en-US" altLang="ja-JP" dirty="0" smtClean="0"/>
              <a:t>Swap: 0</a:t>
            </a:r>
            <a:r>
              <a:rPr kumimoji="1" lang="ja-JP" altLang="en-US" dirty="0" smtClean="0"/>
              <a:t>」と表示されていれば、</a:t>
            </a:r>
            <a:r>
              <a:rPr lang="en-US" altLang="ja-JP" dirty="0" smtClean="0"/>
              <a:t>Swap </a:t>
            </a:r>
            <a:r>
              <a:rPr lang="ja-JP" altLang="en-US" dirty="0" smtClean="0"/>
              <a:t>が存在しないことを意味する。</a:t>
            </a:r>
            <a:endParaRPr kumimoji="1" lang="ja-JP" altLang="en-US" dirty="0"/>
          </a:p>
        </p:txBody>
      </p:sp>
      <p:sp>
        <p:nvSpPr>
          <p:cNvPr id="13" name="テキスト ボックス 12"/>
          <p:cNvSpPr txBox="1"/>
          <p:nvPr/>
        </p:nvSpPr>
        <p:spPr>
          <a:xfrm>
            <a:off x="961697" y="3363947"/>
            <a:ext cx="10972800" cy="646331"/>
          </a:xfrm>
          <a:prstGeom prst="rect">
            <a:avLst/>
          </a:prstGeom>
          <a:solidFill>
            <a:schemeClr val="accent5">
              <a:lumMod val="75000"/>
            </a:schemeClr>
          </a:solidFill>
        </p:spPr>
        <p:txBody>
          <a:bodyPr wrap="square" rtlCol="0">
            <a:spAutoFit/>
          </a:bodyPr>
          <a:lstStyle/>
          <a:p>
            <a:r>
              <a:rPr lang="en-US" altLang="ja-JP" sz="1200" dirty="0">
                <a:solidFill>
                  <a:schemeClr val="bg1"/>
                </a:solidFill>
                <a:latin typeface="Consolas" panose="020B0609020204030204" pitchFamily="49" charset="0"/>
              </a:rPr>
              <a:t> </a:t>
            </a:r>
            <a:r>
              <a:rPr lang="en-US" altLang="ja-JP" sz="1200" dirty="0" smtClean="0">
                <a:solidFill>
                  <a:schemeClr val="bg1"/>
                </a:solidFill>
                <a:latin typeface="Consolas" panose="020B0609020204030204" pitchFamily="49" charset="0"/>
              </a:rPr>
              <a:t>             total        </a:t>
            </a:r>
            <a:r>
              <a:rPr lang="en-US" altLang="ja-JP" sz="1200" dirty="0">
                <a:solidFill>
                  <a:schemeClr val="bg1"/>
                </a:solidFill>
                <a:latin typeface="Consolas" panose="020B0609020204030204" pitchFamily="49" charset="0"/>
              </a:rPr>
              <a:t>used        free      shared  buff/cache   available</a:t>
            </a:r>
          </a:p>
          <a:p>
            <a:r>
              <a:rPr lang="en-US" altLang="ja-JP" sz="1200" dirty="0">
                <a:solidFill>
                  <a:schemeClr val="bg1"/>
                </a:solidFill>
                <a:latin typeface="Consolas" panose="020B0609020204030204" pitchFamily="49" charset="0"/>
              </a:rPr>
              <a:t>Mem:        4028136      822244     1555544         796     1650348     2968092</a:t>
            </a:r>
          </a:p>
          <a:p>
            <a:r>
              <a:rPr lang="en-US" altLang="ja-JP" sz="1200" dirty="0">
                <a:solidFill>
                  <a:schemeClr val="bg1"/>
                </a:solidFill>
                <a:latin typeface="Consolas" panose="020B0609020204030204" pitchFamily="49" charset="0"/>
              </a:rPr>
              <a:t>Swap:             0           0           0</a:t>
            </a:r>
            <a:endParaRPr lang="en-US" altLang="ja-JP" sz="1200" dirty="0" smtClean="0">
              <a:solidFill>
                <a:schemeClr val="bg1"/>
              </a:solidFill>
              <a:latin typeface="Consolas" panose="020B0609020204030204" pitchFamily="49" charset="0"/>
            </a:endParaRPr>
          </a:p>
        </p:txBody>
      </p:sp>
      <p:sp>
        <p:nvSpPr>
          <p:cNvPr id="14" name="テキスト ボックス 13"/>
          <p:cNvSpPr txBox="1"/>
          <p:nvPr/>
        </p:nvSpPr>
        <p:spPr>
          <a:xfrm>
            <a:off x="360310" y="4347048"/>
            <a:ext cx="11353780" cy="1938992"/>
          </a:xfrm>
          <a:prstGeom prst="rect">
            <a:avLst/>
          </a:prstGeom>
          <a:solidFill>
            <a:schemeClr val="tx1"/>
          </a:solidFill>
        </p:spPr>
        <p:txBody>
          <a:bodyPr wrap="square" rtlCol="0">
            <a:spAutoFit/>
          </a:bodyPr>
          <a:lstStyle/>
          <a:p>
            <a:r>
              <a:rPr lang="en-US" altLang="ja-JP" sz="1200" dirty="0" err="1" smtClean="0">
                <a:solidFill>
                  <a:schemeClr val="bg1"/>
                </a:solidFill>
                <a:latin typeface="Consolas" panose="020B0609020204030204" pitchFamily="49" charset="0"/>
              </a:rPr>
              <a:t>sudo</a:t>
            </a:r>
            <a:r>
              <a:rPr lang="en-US" altLang="ja-JP" sz="1200" dirty="0" smtClean="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dd</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if=/dev/zero of=/</a:t>
            </a:r>
            <a:r>
              <a:rPr lang="en-US" altLang="ja-JP" sz="1200" dirty="0" err="1">
                <a:solidFill>
                  <a:schemeClr val="bg1"/>
                </a:solidFill>
                <a:latin typeface="Consolas" panose="020B0609020204030204" pitchFamily="49" charset="0"/>
              </a:rPr>
              <a:t>swapfile</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bs</a:t>
            </a:r>
            <a:r>
              <a:rPr lang="en-US" altLang="ja-JP" sz="1200" dirty="0">
                <a:solidFill>
                  <a:schemeClr val="bg1"/>
                </a:solidFill>
                <a:latin typeface="Consolas" panose="020B0609020204030204" pitchFamily="49" charset="0"/>
              </a:rPr>
              <a:t>=16M </a:t>
            </a:r>
            <a:r>
              <a:rPr lang="en-US" altLang="ja-JP" sz="1200" dirty="0" smtClean="0">
                <a:solidFill>
                  <a:schemeClr val="bg1"/>
                </a:solidFill>
                <a:latin typeface="Consolas" panose="020B0609020204030204" pitchFamily="49" charset="0"/>
              </a:rPr>
              <a:t>count=250</a:t>
            </a:r>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chmod</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600 /</a:t>
            </a:r>
            <a:r>
              <a:rPr lang="en-US" altLang="ja-JP" sz="1200" dirty="0" err="1">
                <a:solidFill>
                  <a:schemeClr val="bg1"/>
                </a:solidFill>
                <a:latin typeface="Consolas" panose="020B0609020204030204" pitchFamily="49" charset="0"/>
              </a:rPr>
              <a:t>swapfile</a:t>
            </a:r>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mkswap</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swapfile</a:t>
            </a:r>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swapon</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a:t>
            </a:r>
            <a:r>
              <a:rPr lang="en-US" altLang="ja-JP" sz="1200" dirty="0" err="1" smtClean="0">
                <a:solidFill>
                  <a:schemeClr val="bg1"/>
                </a:solidFill>
                <a:latin typeface="Consolas" panose="020B0609020204030204" pitchFamily="49" charset="0"/>
              </a:rPr>
              <a:t>swapfile</a:t>
            </a:r>
            <a:endParaRPr lang="en-US" altLang="ja-JP" sz="1200" dirty="0" smtClean="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sudo</a:t>
            </a:r>
            <a:r>
              <a:rPr lang="en-US" altLang="ja-JP" sz="1200" dirty="0" smtClean="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cp</a:t>
            </a:r>
            <a:r>
              <a:rPr lang="en-US" altLang="ja-JP" sz="1200" dirty="0" smtClean="0">
                <a:solidFill>
                  <a:schemeClr val="bg1"/>
                </a:solidFill>
                <a:latin typeface="Consolas" panose="020B0609020204030204" pitchFamily="49" charset="0"/>
              </a:rPr>
              <a:t> -n </a:t>
            </a:r>
            <a:r>
              <a:rPr lang="en-US" altLang="ja-JP" sz="1200" dirty="0">
                <a:solidFill>
                  <a:schemeClr val="bg1"/>
                </a:solidFill>
                <a:latin typeface="Consolas" panose="020B0609020204030204" pitchFamily="49" charset="0"/>
              </a:rPr>
              <a:t>/</a:t>
            </a:r>
            <a:r>
              <a:rPr lang="en-US" altLang="ja-JP" sz="1200" dirty="0" err="1" smtClean="0">
                <a:solidFill>
                  <a:schemeClr val="bg1"/>
                </a:solidFill>
                <a:latin typeface="Consolas" panose="020B0609020204030204" pitchFamily="49" charset="0"/>
              </a:rPr>
              <a:t>etc</a:t>
            </a:r>
            <a:r>
              <a:rPr lang="en-US" altLang="ja-JP" sz="1200" dirty="0" smtClean="0">
                <a:solidFill>
                  <a:schemeClr val="bg1"/>
                </a:solidFill>
                <a:latin typeface="Consolas" panose="020B0609020204030204" pitchFamily="49" charset="0"/>
              </a:rPr>
              <a:t>/</a:t>
            </a:r>
            <a:r>
              <a:rPr lang="en-US" altLang="ja-JP" sz="1200" dirty="0" err="1" smtClean="0">
                <a:solidFill>
                  <a:schemeClr val="bg1"/>
                </a:solidFill>
                <a:latin typeface="Consolas" panose="020B0609020204030204" pitchFamily="49" charset="0"/>
              </a:rPr>
              <a:t>fstab</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a:t>
            </a:r>
            <a:r>
              <a:rPr lang="en-US" altLang="ja-JP" sz="1200" dirty="0" err="1" smtClean="0">
                <a:solidFill>
                  <a:schemeClr val="bg1"/>
                </a:solidFill>
                <a:latin typeface="Consolas" panose="020B0609020204030204" pitchFamily="49" charset="0"/>
              </a:rPr>
              <a:t>etc</a:t>
            </a:r>
            <a:r>
              <a:rPr lang="en-US" altLang="ja-JP" sz="1200" dirty="0" smtClean="0">
                <a:solidFill>
                  <a:schemeClr val="bg1"/>
                </a:solidFill>
                <a:latin typeface="Consolas" panose="020B0609020204030204" pitchFamily="49" charset="0"/>
              </a:rPr>
              <a:t>/</a:t>
            </a:r>
            <a:r>
              <a:rPr lang="en-US" altLang="ja-JP" sz="1200" dirty="0" err="1" smtClean="0">
                <a:solidFill>
                  <a:schemeClr val="bg1"/>
                </a:solidFill>
                <a:latin typeface="Consolas" panose="020B0609020204030204" pitchFamily="49" charset="0"/>
              </a:rPr>
              <a:t>fstab.original</a:t>
            </a:r>
            <a:endParaRPr lang="en-US" altLang="ja-JP" sz="1200" dirty="0" smtClean="0">
              <a:solidFill>
                <a:schemeClr val="bg1"/>
              </a:solidFill>
              <a:latin typeface="Consolas" panose="020B0609020204030204" pitchFamily="49" charset="0"/>
            </a:endParaRPr>
          </a:p>
          <a:p>
            <a:endParaRPr lang="en-US" altLang="ja-JP" sz="1200" dirty="0" smtClean="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sudo</a:t>
            </a:r>
            <a:r>
              <a:rPr lang="en-US" altLang="ja-JP" sz="1200" dirty="0" smtClean="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dd</a:t>
            </a:r>
            <a:r>
              <a:rPr lang="en-US" altLang="ja-JP" sz="1200" dirty="0" smtClean="0">
                <a:solidFill>
                  <a:schemeClr val="bg1"/>
                </a:solidFill>
                <a:latin typeface="Consolas" panose="020B0609020204030204" pitchFamily="49" charset="0"/>
              </a:rPr>
              <a:t> of=/</a:t>
            </a:r>
            <a:r>
              <a:rPr lang="en-US" altLang="ja-JP" sz="1200" dirty="0" err="1" smtClean="0">
                <a:solidFill>
                  <a:schemeClr val="bg1"/>
                </a:solidFill>
                <a:latin typeface="Consolas" panose="020B0609020204030204" pitchFamily="49" charset="0"/>
              </a:rPr>
              <a:t>etc</a:t>
            </a:r>
            <a:r>
              <a:rPr lang="en-US" altLang="ja-JP" sz="1200" dirty="0" smtClean="0">
                <a:solidFill>
                  <a:schemeClr val="bg1"/>
                </a:solidFill>
                <a:latin typeface="Consolas" panose="020B0609020204030204" pitchFamily="49" charset="0"/>
              </a:rPr>
              <a:t>/</a:t>
            </a:r>
            <a:r>
              <a:rPr lang="en-US" altLang="ja-JP" sz="1200" dirty="0" err="1" smtClean="0">
                <a:solidFill>
                  <a:schemeClr val="bg1"/>
                </a:solidFill>
                <a:latin typeface="Consolas" panose="020B0609020204030204" pitchFamily="49" charset="0"/>
              </a:rPr>
              <a:t>fstab</a:t>
            </a:r>
            <a:r>
              <a:rPr lang="en-US" altLang="ja-JP" sz="1200" dirty="0" smtClean="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oflag</a:t>
            </a:r>
            <a:r>
              <a:rPr lang="en-US" altLang="ja-JP" sz="1200" dirty="0" smtClean="0">
                <a:solidFill>
                  <a:schemeClr val="bg1"/>
                </a:solidFill>
                <a:latin typeface="Consolas" panose="020B0609020204030204" pitchFamily="49" charset="0"/>
              </a:rPr>
              <a:t>=append </a:t>
            </a:r>
            <a:r>
              <a:rPr lang="en-US" altLang="ja-JP" sz="1200" dirty="0" err="1" smtClean="0">
                <a:solidFill>
                  <a:schemeClr val="bg1"/>
                </a:solidFill>
                <a:latin typeface="Consolas" panose="020B0609020204030204" pitchFamily="49" charset="0"/>
              </a:rPr>
              <a:t>conv</a:t>
            </a:r>
            <a:r>
              <a:rPr lang="en-US" altLang="ja-JP" sz="1200" dirty="0" smtClean="0">
                <a:solidFill>
                  <a:schemeClr val="bg1"/>
                </a:solidFill>
                <a:latin typeface="Consolas" panose="020B0609020204030204" pitchFamily="49" charset="0"/>
              </a:rPr>
              <a:t>=</a:t>
            </a:r>
            <a:r>
              <a:rPr lang="en-US" altLang="ja-JP" sz="1200" dirty="0" err="1" smtClean="0">
                <a:solidFill>
                  <a:schemeClr val="bg1"/>
                </a:solidFill>
                <a:latin typeface="Consolas" panose="020B0609020204030204" pitchFamily="49" charset="0"/>
              </a:rPr>
              <a:t>notrunc</a:t>
            </a:r>
            <a:r>
              <a:rPr lang="en-US" altLang="ja-JP" sz="1200" dirty="0" smtClean="0">
                <a:solidFill>
                  <a:schemeClr val="bg1"/>
                </a:solidFill>
                <a:latin typeface="Consolas" panose="020B0609020204030204" pitchFamily="49" charset="0"/>
              </a:rPr>
              <a:t> &lt;&lt;\EOF</a:t>
            </a:r>
          </a:p>
          <a:p>
            <a:r>
              <a:rPr lang="en-US" altLang="ja-JP" sz="1200" dirty="0" smtClean="0">
                <a:solidFill>
                  <a:schemeClr val="bg1"/>
                </a:solidFill>
                <a:latin typeface="Consolas" panose="020B0609020204030204" pitchFamily="49" charset="0"/>
              </a:rPr>
              <a:t>/</a:t>
            </a:r>
            <a:r>
              <a:rPr lang="en-US" altLang="ja-JP" sz="1200" dirty="0" err="1" smtClean="0">
                <a:solidFill>
                  <a:schemeClr val="bg1"/>
                </a:solidFill>
                <a:latin typeface="Consolas" panose="020B0609020204030204" pitchFamily="49" charset="0"/>
              </a:rPr>
              <a:t>swapfile</a:t>
            </a:r>
            <a:r>
              <a:rPr lang="en-US" altLang="ja-JP" sz="1200" dirty="0" smtClean="0">
                <a:solidFill>
                  <a:schemeClr val="bg1"/>
                </a:solidFill>
                <a:latin typeface="Consolas" panose="020B0609020204030204" pitchFamily="49" charset="0"/>
              </a:rPr>
              <a:t> swap </a:t>
            </a:r>
            <a:r>
              <a:rPr lang="en-US" altLang="ja-JP" sz="1200" dirty="0" err="1" smtClean="0">
                <a:solidFill>
                  <a:schemeClr val="bg1"/>
                </a:solidFill>
                <a:latin typeface="Consolas" panose="020B0609020204030204" pitchFamily="49" charset="0"/>
              </a:rPr>
              <a:t>swap</a:t>
            </a:r>
            <a:r>
              <a:rPr lang="en-US" altLang="ja-JP" sz="1200" dirty="0" smtClean="0">
                <a:solidFill>
                  <a:schemeClr val="bg1"/>
                </a:solidFill>
                <a:latin typeface="Consolas" panose="020B0609020204030204" pitchFamily="49" charset="0"/>
              </a:rPr>
              <a:t> defaults 0 0</a:t>
            </a:r>
          </a:p>
          <a:p>
            <a:r>
              <a:rPr lang="en-US" altLang="ja-JP" sz="1200" dirty="0" smtClean="0">
                <a:solidFill>
                  <a:schemeClr val="bg1"/>
                </a:solidFill>
                <a:latin typeface="Consolas" panose="020B0609020204030204" pitchFamily="49" charset="0"/>
              </a:rPr>
              <a:t>EOF</a:t>
            </a:r>
          </a:p>
          <a:p>
            <a:endParaRPr lang="en-US" altLang="ja-JP" sz="1200" dirty="0">
              <a:solidFill>
                <a:schemeClr val="bg1"/>
              </a:solidFill>
              <a:latin typeface="Consolas" panose="020B0609020204030204" pitchFamily="49" charset="0"/>
            </a:endParaRPr>
          </a:p>
        </p:txBody>
      </p:sp>
      <p:sp>
        <p:nvSpPr>
          <p:cNvPr id="15" name="テキスト ボックス 14"/>
          <p:cNvSpPr txBox="1"/>
          <p:nvPr/>
        </p:nvSpPr>
        <p:spPr>
          <a:xfrm>
            <a:off x="269677" y="3977716"/>
            <a:ext cx="11664819" cy="338554"/>
          </a:xfrm>
          <a:prstGeom prst="rect">
            <a:avLst/>
          </a:prstGeom>
          <a:noFill/>
        </p:spPr>
        <p:txBody>
          <a:bodyPr wrap="square" rtlCol="0">
            <a:spAutoFit/>
          </a:bodyPr>
          <a:lstStyle/>
          <a:p>
            <a:r>
              <a:rPr lang="en-US" altLang="ja-JP" sz="1600" dirty="0"/>
              <a:t>Swap </a:t>
            </a:r>
            <a:r>
              <a:rPr lang="ja-JP" altLang="en-US" sz="1600" dirty="0"/>
              <a:t>が存在しなければ、以下のコマンドを実行し、</a:t>
            </a:r>
            <a:r>
              <a:rPr lang="en-US" altLang="ja-JP" sz="1600" dirty="0"/>
              <a:t>Swap </a:t>
            </a:r>
            <a:r>
              <a:rPr lang="ja-JP" altLang="en-US" sz="1600" dirty="0"/>
              <a:t>領域を作成する。</a:t>
            </a:r>
            <a:r>
              <a:rPr lang="en-US" altLang="ja-JP" sz="1600" dirty="0"/>
              <a:t>(</a:t>
            </a:r>
            <a:r>
              <a:rPr lang="ja-JP" altLang="en-US" sz="1600" dirty="0"/>
              <a:t>ディスクへの書き込みが発生するため、数分かかる場合がある。</a:t>
            </a:r>
            <a:r>
              <a:rPr lang="en-US" altLang="ja-JP" sz="1600" dirty="0"/>
              <a:t>)</a:t>
            </a:r>
            <a:endParaRPr lang="ja-JP" altLang="en-US" sz="1600" dirty="0"/>
          </a:p>
        </p:txBody>
      </p:sp>
      <p:sp>
        <p:nvSpPr>
          <p:cNvPr id="16" name="テキスト ボックス 15"/>
          <p:cNvSpPr txBox="1"/>
          <p:nvPr/>
        </p:nvSpPr>
        <p:spPr>
          <a:xfrm>
            <a:off x="615687" y="6356350"/>
            <a:ext cx="10958898" cy="338554"/>
          </a:xfrm>
          <a:prstGeom prst="rect">
            <a:avLst/>
          </a:prstGeom>
          <a:noFill/>
        </p:spPr>
        <p:txBody>
          <a:bodyPr wrap="square" rtlCol="0">
            <a:spAutoFit/>
          </a:bodyPr>
          <a:lstStyle/>
          <a:p>
            <a:r>
              <a:rPr lang="ja-JP" altLang="en-US" sz="1600" dirty="0" smtClean="0"/>
              <a:t>上記のとおり実行した後、</a:t>
            </a:r>
            <a:r>
              <a:rPr lang="en-US" altLang="ja-JP" sz="1600" b="1" dirty="0" err="1" smtClean="0"/>
              <a:t>sudo</a:t>
            </a:r>
            <a:r>
              <a:rPr lang="en-US" altLang="ja-JP" sz="1600" b="1" dirty="0" smtClean="0"/>
              <a:t> reboot</a:t>
            </a:r>
            <a:r>
              <a:rPr lang="en-US" altLang="ja-JP" sz="1600" dirty="0" smtClean="0"/>
              <a:t> </a:t>
            </a:r>
            <a:r>
              <a:rPr lang="ja-JP" altLang="en-US" sz="1600" dirty="0" smtClean="0"/>
              <a:t>で再起動をし、</a:t>
            </a:r>
            <a:r>
              <a:rPr lang="en-US" altLang="ja-JP" sz="1600" b="1" dirty="0" smtClean="0"/>
              <a:t>free</a:t>
            </a:r>
            <a:r>
              <a:rPr lang="en-US" altLang="ja-JP" sz="1600" dirty="0" smtClean="0"/>
              <a:t> </a:t>
            </a:r>
            <a:r>
              <a:rPr lang="ja-JP" altLang="en-US" sz="1600" dirty="0" smtClean="0"/>
              <a:t>コマンドを再度実行して、</a:t>
            </a:r>
            <a:r>
              <a:rPr lang="en-US" altLang="ja-JP" sz="1600" dirty="0" smtClean="0"/>
              <a:t>Swap </a:t>
            </a:r>
            <a:r>
              <a:rPr lang="ja-JP" altLang="en-US" sz="1600" dirty="0" smtClean="0"/>
              <a:t>が作成され有効化されたことを確認する。</a:t>
            </a:r>
            <a:endParaRPr kumimoji="1" lang="ja-JP" altLang="en-US" sz="1600" dirty="0"/>
          </a:p>
        </p:txBody>
      </p:sp>
    </p:spTree>
    <p:extLst>
      <p:ext uri="{BB962C8B-B14F-4D97-AF65-F5344CB8AC3E}">
        <p14:creationId xmlns:p14="http://schemas.microsoft.com/office/powerpoint/2010/main" val="45913850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68</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21</a:t>
            </a:r>
            <a:r>
              <a:rPr lang="en-US" altLang="ja-JP" dirty="0"/>
              <a:t>. .NET 5 SDK </a:t>
            </a:r>
            <a:r>
              <a:rPr lang="en-US" altLang="ja-JP" dirty="0" smtClean="0"/>
              <a:t>5.0.401 </a:t>
            </a:r>
            <a:r>
              <a:rPr lang="ja-JP" altLang="en-US" dirty="0" smtClean="0"/>
              <a:t>のインストールを行なう。</a:t>
            </a:r>
            <a:endParaRPr lang="en-US" altLang="ja-JP" dirty="0" smtClean="0"/>
          </a:p>
        </p:txBody>
      </p:sp>
      <p:sp>
        <p:nvSpPr>
          <p:cNvPr id="9" name="テキスト ボックス 8"/>
          <p:cNvSpPr txBox="1"/>
          <p:nvPr/>
        </p:nvSpPr>
        <p:spPr>
          <a:xfrm>
            <a:off x="222382" y="2188582"/>
            <a:ext cx="11664818" cy="830997"/>
          </a:xfrm>
          <a:prstGeom prst="rect">
            <a:avLst/>
          </a:prstGeom>
          <a:solidFill>
            <a:schemeClr val="tx1"/>
          </a:solidFill>
        </p:spPr>
        <p:txBody>
          <a:bodyPr wrap="square" rtlCol="0">
            <a:spAutoFit/>
          </a:bodyPr>
          <a:lstStyle/>
          <a:p>
            <a:endParaRPr lang="en-US" altLang="ja-JP" sz="1200" dirty="0" smtClean="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sudo</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bash -c "bash -x &lt;(curl --insecure --</a:t>
            </a:r>
            <a:r>
              <a:rPr lang="en-US" altLang="ja-JP" sz="1200" dirty="0" err="1">
                <a:solidFill>
                  <a:schemeClr val="bg1"/>
                </a:solidFill>
                <a:latin typeface="Consolas" panose="020B0609020204030204" pitchFamily="49" charset="0"/>
              </a:rPr>
              <a:t>pinnedpubkey</a:t>
            </a:r>
            <a:r>
              <a:rPr lang="en-US" altLang="ja-JP" sz="1200" dirty="0">
                <a:solidFill>
                  <a:schemeClr val="bg1"/>
                </a:solidFill>
                <a:latin typeface="Consolas" panose="020B0609020204030204" pitchFamily="49" charset="0"/>
              </a:rPr>
              <a:t> sha256//lvnOVgA0u06WySztudkn+urQda/zFBRd65A5wCmcBpQ= \</a:t>
            </a:r>
          </a:p>
          <a:p>
            <a:r>
              <a:rPr lang="en-US" altLang="ja-JP" sz="1200" dirty="0">
                <a:solidFill>
                  <a:schemeClr val="bg1"/>
                </a:solidFill>
                <a:latin typeface="Consolas" panose="020B0609020204030204" pitchFamily="49" charset="0"/>
              </a:rPr>
              <a:t>  --raw https://</a:t>
            </a:r>
            <a:r>
              <a:rPr lang="en-US" altLang="ja-JP" sz="1200" dirty="0" smtClean="0">
                <a:solidFill>
                  <a:schemeClr val="bg1"/>
                </a:solidFill>
                <a:latin typeface="Consolas" panose="020B0609020204030204" pitchFamily="49" charset="0"/>
              </a:rPr>
              <a:t>static.lts.dn.ipantt.net/d/210111_002_microsoft_dotnet_sdk_12255/210916_ubuntu_install_dotnet_5.0.401.sh</a:t>
            </a:r>
            <a:r>
              <a:rPr lang="en-US" altLang="ja-JP" sz="1200" dirty="0" smtClean="0">
                <a:solidFill>
                  <a:schemeClr val="bg1"/>
                </a:solidFill>
                <a:latin typeface="Consolas" panose="020B0609020204030204" pitchFamily="49" charset="0"/>
              </a:rPr>
              <a:t>)"</a:t>
            </a:r>
          </a:p>
          <a:p>
            <a:endParaRPr lang="en-US" altLang="ja-JP" sz="1200" dirty="0">
              <a:solidFill>
                <a:schemeClr val="bg1"/>
              </a:solidFill>
              <a:latin typeface="Consolas" panose="020B0609020204030204" pitchFamily="49" charset="0"/>
            </a:endParaRPr>
          </a:p>
        </p:txBody>
      </p:sp>
      <p:sp>
        <p:nvSpPr>
          <p:cNvPr id="6" name="テキスト ボックス 5"/>
          <p:cNvSpPr txBox="1"/>
          <p:nvPr/>
        </p:nvSpPr>
        <p:spPr>
          <a:xfrm>
            <a:off x="332741" y="1422400"/>
            <a:ext cx="11055695" cy="369332"/>
          </a:xfrm>
          <a:prstGeom prst="rect">
            <a:avLst/>
          </a:prstGeom>
          <a:noFill/>
        </p:spPr>
        <p:txBody>
          <a:bodyPr wrap="square" rtlCol="0">
            <a:spAutoFit/>
          </a:bodyPr>
          <a:lstStyle/>
          <a:p>
            <a:r>
              <a:rPr kumimoji="1" lang="ja-JP" altLang="en-US" dirty="0" smtClean="0"/>
              <a:t>以下の黒枠内のコマンド </a:t>
            </a:r>
            <a:r>
              <a:rPr kumimoji="1" lang="en-US" altLang="ja-JP" dirty="0" smtClean="0"/>
              <a:t>(2 </a:t>
            </a:r>
            <a:r>
              <a:rPr kumimoji="1" lang="ja-JP" altLang="en-US" dirty="0" smtClean="0"/>
              <a:t>行</a:t>
            </a:r>
            <a:r>
              <a:rPr kumimoji="1" lang="en-US" altLang="ja-JP" dirty="0" smtClean="0"/>
              <a:t>) </a:t>
            </a:r>
            <a:r>
              <a:rPr kumimoji="1" lang="ja-JP" altLang="en-US" dirty="0" smtClean="0"/>
              <a:t>を、そのままコピー </a:t>
            </a:r>
            <a:r>
              <a:rPr kumimoji="1" lang="en-US" altLang="ja-JP" dirty="0" smtClean="0"/>
              <a:t>&amp; </a:t>
            </a:r>
            <a:r>
              <a:rPr kumimoji="1" lang="ja-JP" altLang="en-US" dirty="0" smtClean="0"/>
              <a:t>ペーストして、</a:t>
            </a:r>
            <a:r>
              <a:rPr kumimoji="1" lang="en-US" altLang="ja-JP" dirty="0" smtClean="0"/>
              <a:t>SSH </a:t>
            </a:r>
            <a:r>
              <a:rPr kumimoji="1" lang="ja-JP" altLang="en-US" dirty="0" smtClean="0"/>
              <a:t>のコンソールに貼り付ける。</a:t>
            </a:r>
            <a:endParaRPr kumimoji="1" lang="ja-JP" altLang="en-US" dirty="0"/>
          </a:p>
        </p:txBody>
      </p:sp>
      <p:sp>
        <p:nvSpPr>
          <p:cNvPr id="15" name="テキスト ボックス 14"/>
          <p:cNvSpPr txBox="1"/>
          <p:nvPr/>
        </p:nvSpPr>
        <p:spPr>
          <a:xfrm>
            <a:off x="332741" y="3367784"/>
            <a:ext cx="11055695" cy="2031325"/>
          </a:xfrm>
          <a:prstGeom prst="rect">
            <a:avLst/>
          </a:prstGeom>
          <a:noFill/>
        </p:spPr>
        <p:txBody>
          <a:bodyPr wrap="square" rtlCol="0">
            <a:spAutoFit/>
          </a:bodyPr>
          <a:lstStyle/>
          <a:p>
            <a:r>
              <a:rPr kumimoji="1" lang="ja-JP" altLang="en-US" dirty="0" smtClean="0"/>
              <a:t>自動的にバイナリファイルがダウンロードされ、インストールが実行される。</a:t>
            </a:r>
          </a:p>
          <a:p>
            <a:endParaRPr lang="ja-JP" altLang="en-US" dirty="0"/>
          </a:p>
          <a:p>
            <a:r>
              <a:rPr kumimoji="1" lang="ja-JP" altLang="en-US" dirty="0" smtClean="0"/>
              <a:t>最後に</a:t>
            </a:r>
          </a:p>
          <a:p>
            <a:endParaRPr lang="ja-JP" altLang="en-US" dirty="0"/>
          </a:p>
          <a:p>
            <a:r>
              <a:rPr lang="en-US" altLang="ja-JP" b="1" dirty="0" smtClean="0"/>
              <a:t>“Install </a:t>
            </a:r>
            <a:r>
              <a:rPr lang="en-US" altLang="ja-JP" b="1" dirty="0"/>
              <a:t>.NET OK </a:t>
            </a:r>
            <a:r>
              <a:rPr lang="en-US" altLang="ja-JP" b="1" dirty="0" smtClean="0"/>
              <a:t>!!”</a:t>
            </a:r>
            <a:endParaRPr lang="ja-JP" altLang="en-US" b="1" dirty="0" smtClean="0"/>
          </a:p>
          <a:p>
            <a:endParaRPr kumimoji="1" lang="ja-JP" altLang="en-US" dirty="0"/>
          </a:p>
          <a:p>
            <a:r>
              <a:rPr kumimoji="1" lang="ja-JP" altLang="en-US" dirty="0" smtClean="0"/>
              <a:t>と表示されれば、完了である。</a:t>
            </a:r>
            <a:endParaRPr kumimoji="1" lang="ja-JP" altLang="en-US" dirty="0"/>
          </a:p>
        </p:txBody>
      </p:sp>
    </p:spTree>
    <p:extLst>
      <p:ext uri="{BB962C8B-B14F-4D97-AF65-F5344CB8AC3E}">
        <p14:creationId xmlns:p14="http://schemas.microsoft.com/office/powerpoint/2010/main" val="151733374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69</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22</a:t>
            </a:r>
            <a:r>
              <a:rPr lang="en-US" altLang="ja-JP" dirty="0" smtClean="0"/>
              <a:t>. </a:t>
            </a:r>
            <a:r>
              <a:rPr lang="en-US" altLang="ja-JP" dirty="0"/>
              <a:t>.NET 5 </a:t>
            </a:r>
            <a:r>
              <a:rPr lang="en-US" altLang="ja-JP" dirty="0" smtClean="0"/>
              <a:t>SDK </a:t>
            </a:r>
            <a:r>
              <a:rPr lang="ja-JP" altLang="en-US" dirty="0" smtClean="0"/>
              <a:t>のインストールが正常に完了していることを確認する。</a:t>
            </a:r>
            <a:endParaRPr lang="en-US" altLang="ja-JP" dirty="0" smtClean="0"/>
          </a:p>
        </p:txBody>
      </p:sp>
      <p:sp>
        <p:nvSpPr>
          <p:cNvPr id="6" name="テキスト ボックス 5"/>
          <p:cNvSpPr txBox="1"/>
          <p:nvPr/>
        </p:nvSpPr>
        <p:spPr>
          <a:xfrm>
            <a:off x="222382" y="1545408"/>
            <a:ext cx="11664818" cy="369332"/>
          </a:xfrm>
          <a:prstGeom prst="rect">
            <a:avLst/>
          </a:prstGeom>
          <a:solidFill>
            <a:schemeClr val="tx1"/>
          </a:solidFill>
        </p:spPr>
        <p:txBody>
          <a:bodyPr wrap="square" rtlCol="0">
            <a:spAutoFit/>
          </a:bodyPr>
          <a:lstStyle/>
          <a:p>
            <a:r>
              <a:rPr lang="en-US" altLang="ja-JP" dirty="0" err="1" smtClean="0">
                <a:solidFill>
                  <a:schemeClr val="bg1"/>
                </a:solidFill>
                <a:latin typeface="Consolas" panose="020B0609020204030204" pitchFamily="49" charset="0"/>
              </a:rPr>
              <a:t>dotnet</a:t>
            </a:r>
            <a:r>
              <a:rPr lang="en-US" altLang="ja-JP" dirty="0" smtClean="0">
                <a:solidFill>
                  <a:schemeClr val="bg1"/>
                </a:solidFill>
                <a:latin typeface="Consolas" panose="020B0609020204030204" pitchFamily="49" charset="0"/>
              </a:rPr>
              <a:t> --info</a:t>
            </a:r>
            <a:endParaRPr kumimoji="1" lang="ja-JP" altLang="en-US" dirty="0">
              <a:solidFill>
                <a:schemeClr val="bg1"/>
              </a:solidFill>
              <a:latin typeface="Consolas" panose="020B0609020204030204" pitchFamily="49" charset="0"/>
            </a:endParaRPr>
          </a:p>
        </p:txBody>
      </p:sp>
      <p:sp>
        <p:nvSpPr>
          <p:cNvPr id="8" name="テキスト ボックス 7"/>
          <p:cNvSpPr txBox="1"/>
          <p:nvPr/>
        </p:nvSpPr>
        <p:spPr>
          <a:xfrm>
            <a:off x="222381" y="1203663"/>
            <a:ext cx="8101811" cy="369332"/>
          </a:xfrm>
          <a:prstGeom prst="rect">
            <a:avLst/>
          </a:prstGeom>
          <a:noFill/>
        </p:spPr>
        <p:txBody>
          <a:bodyPr wrap="square" rtlCol="0">
            <a:spAutoFit/>
          </a:bodyPr>
          <a:lstStyle/>
          <a:p>
            <a:r>
              <a:rPr kumimoji="1" lang="ja-JP" altLang="en-US" dirty="0" smtClean="0"/>
              <a:t>以下のコマンドを実行する。</a:t>
            </a:r>
            <a:endParaRPr kumimoji="1" lang="ja-JP" altLang="en-US" dirty="0"/>
          </a:p>
        </p:txBody>
      </p:sp>
      <p:sp>
        <p:nvSpPr>
          <p:cNvPr id="9" name="テキスト ボックス 8"/>
          <p:cNvSpPr txBox="1"/>
          <p:nvPr/>
        </p:nvSpPr>
        <p:spPr>
          <a:xfrm>
            <a:off x="222381" y="1920621"/>
            <a:ext cx="8101811" cy="369332"/>
          </a:xfrm>
          <a:prstGeom prst="rect">
            <a:avLst/>
          </a:prstGeom>
          <a:noFill/>
        </p:spPr>
        <p:txBody>
          <a:bodyPr wrap="square" rtlCol="0">
            <a:spAutoFit/>
          </a:bodyPr>
          <a:lstStyle/>
          <a:p>
            <a:r>
              <a:rPr kumimoji="1" lang="ja-JP" altLang="en-US" dirty="0" smtClean="0"/>
              <a:t>以下のように表示されれば </a:t>
            </a:r>
            <a:r>
              <a:rPr kumimoji="1" lang="en-US" altLang="ja-JP" dirty="0" smtClean="0"/>
              <a:t>OK </a:t>
            </a:r>
            <a:r>
              <a:rPr kumimoji="1" lang="ja-JP" altLang="en-US" dirty="0" smtClean="0"/>
              <a:t>である。</a:t>
            </a:r>
            <a:endParaRPr kumimoji="1" lang="ja-JP" altLang="en-US" dirty="0"/>
          </a:p>
        </p:txBody>
      </p:sp>
      <p:sp>
        <p:nvSpPr>
          <p:cNvPr id="11" name="テキスト ボックス 10"/>
          <p:cNvSpPr txBox="1"/>
          <p:nvPr/>
        </p:nvSpPr>
        <p:spPr>
          <a:xfrm>
            <a:off x="914400" y="2262366"/>
            <a:ext cx="10972800" cy="1754326"/>
          </a:xfrm>
          <a:prstGeom prst="rect">
            <a:avLst/>
          </a:prstGeom>
          <a:solidFill>
            <a:schemeClr val="accent5">
              <a:lumMod val="75000"/>
            </a:schemeClr>
          </a:solidFill>
        </p:spPr>
        <p:txBody>
          <a:bodyPr wrap="square" rtlCol="0">
            <a:spAutoFit/>
          </a:bodyPr>
          <a:lstStyle/>
          <a:p>
            <a:r>
              <a:rPr lang="en-US" altLang="ja-JP" sz="1200" dirty="0" smtClean="0">
                <a:solidFill>
                  <a:schemeClr val="bg1"/>
                </a:solidFill>
                <a:latin typeface="Consolas" panose="020B0609020204030204" pitchFamily="49" charset="0"/>
              </a:rPr>
              <a:t>.</a:t>
            </a:r>
            <a:r>
              <a:rPr lang="en-US" altLang="ja-JP" sz="1200" dirty="0">
                <a:solidFill>
                  <a:schemeClr val="bg1"/>
                </a:solidFill>
                <a:latin typeface="Consolas" panose="020B0609020204030204" pitchFamily="49" charset="0"/>
              </a:rPr>
              <a:t>NET SDK (reflecting any </a:t>
            </a:r>
            <a:r>
              <a:rPr lang="en-US" altLang="ja-JP" sz="1200" dirty="0" err="1">
                <a:solidFill>
                  <a:schemeClr val="bg1"/>
                </a:solidFill>
                <a:latin typeface="Consolas" panose="020B0609020204030204" pitchFamily="49" charset="0"/>
              </a:rPr>
              <a:t>global.json</a:t>
            </a:r>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 Version:   </a:t>
            </a:r>
            <a:r>
              <a:rPr lang="en-US" altLang="ja-JP" sz="1200" dirty="0" smtClean="0">
                <a:solidFill>
                  <a:schemeClr val="bg1"/>
                </a:solidFill>
                <a:latin typeface="Consolas" panose="020B0609020204030204" pitchFamily="49" charset="0"/>
              </a:rPr>
              <a:t>5.0.401</a:t>
            </a:r>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 Commit:    d05174dc5a</a:t>
            </a:r>
          </a:p>
          <a:p>
            <a:r>
              <a:rPr lang="en-US" altLang="ja-JP" sz="1200" dirty="0">
                <a:solidFill>
                  <a:schemeClr val="bg1"/>
                </a:solidFill>
                <a:latin typeface="Consolas" panose="020B0609020204030204" pitchFamily="49" charset="0"/>
              </a:rPr>
              <a:t>(</a:t>
            </a:r>
            <a:r>
              <a:rPr lang="ja-JP" altLang="en-US" sz="1200" dirty="0">
                <a:solidFill>
                  <a:schemeClr val="bg1"/>
                </a:solidFill>
                <a:latin typeface="Consolas" panose="020B0609020204030204" pitchFamily="49" charset="0"/>
              </a:rPr>
              <a:t>略</a:t>
            </a:r>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.NET SDKs installed:</a:t>
            </a:r>
          </a:p>
          <a:p>
            <a:r>
              <a:rPr lang="en-US" altLang="ja-JP" sz="1200" dirty="0">
                <a:solidFill>
                  <a:schemeClr val="bg1"/>
                </a:solidFill>
                <a:latin typeface="Consolas" panose="020B0609020204030204" pitchFamily="49" charset="0"/>
              </a:rPr>
              <a:t>  </a:t>
            </a:r>
            <a:r>
              <a:rPr lang="en-US" altLang="ja-JP" sz="1200" dirty="0" smtClean="0">
                <a:solidFill>
                  <a:schemeClr val="bg1"/>
                </a:solidFill>
                <a:latin typeface="Consolas" panose="020B0609020204030204" pitchFamily="49" charset="0"/>
              </a:rPr>
              <a:t>5.0.401 </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usr</a:t>
            </a:r>
            <a:r>
              <a:rPr lang="en-US" altLang="ja-JP" sz="1200" dirty="0">
                <a:solidFill>
                  <a:schemeClr val="bg1"/>
                </a:solidFill>
                <a:latin typeface="Consolas" panose="020B0609020204030204" pitchFamily="49" charset="0"/>
              </a:rPr>
              <a:t>/share/</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sdk</a:t>
            </a:r>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.NET runtimes installed:</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Microsoft.AspNetCore.App</a:t>
            </a:r>
            <a:r>
              <a:rPr lang="en-US" altLang="ja-JP" sz="1200" dirty="0">
                <a:solidFill>
                  <a:schemeClr val="bg1"/>
                </a:solidFill>
                <a:latin typeface="Consolas" panose="020B0609020204030204" pitchFamily="49" charset="0"/>
              </a:rPr>
              <a:t> 5.0</a:t>
            </a:r>
            <a:r>
              <a:rPr lang="en-US" altLang="ja-JP" sz="1200" dirty="0" smtClean="0">
                <a:solidFill>
                  <a:schemeClr val="bg1"/>
                </a:solidFill>
                <a:latin typeface="Consolas" panose="020B0609020204030204" pitchFamily="49" charset="0"/>
              </a:rPr>
              <a:t>.</a:t>
            </a:r>
            <a:r>
              <a:rPr lang="ja-JP" altLang="en-US" sz="1200" dirty="0" smtClean="0">
                <a:solidFill>
                  <a:schemeClr val="bg1"/>
                </a:solidFill>
                <a:latin typeface="Consolas" panose="020B0609020204030204" pitchFamily="49" charset="0"/>
              </a:rPr>
              <a:t>★</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usr</a:t>
            </a:r>
            <a:r>
              <a:rPr lang="en-US" altLang="ja-JP" sz="1200" dirty="0">
                <a:solidFill>
                  <a:schemeClr val="bg1"/>
                </a:solidFill>
                <a:latin typeface="Consolas" panose="020B0609020204030204" pitchFamily="49" charset="0"/>
              </a:rPr>
              <a:t>/share/</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/shared/</a:t>
            </a:r>
            <a:r>
              <a:rPr lang="en-US" altLang="ja-JP" sz="1200" dirty="0" err="1">
                <a:solidFill>
                  <a:schemeClr val="bg1"/>
                </a:solidFill>
                <a:latin typeface="Consolas" panose="020B0609020204030204" pitchFamily="49" charset="0"/>
              </a:rPr>
              <a:t>Microsoft.AspNetCore.App</a:t>
            </a:r>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Microsoft.NETCore.App</a:t>
            </a:r>
            <a:r>
              <a:rPr lang="en-US" altLang="ja-JP" sz="1200" dirty="0">
                <a:solidFill>
                  <a:schemeClr val="bg1"/>
                </a:solidFill>
                <a:latin typeface="Consolas" panose="020B0609020204030204" pitchFamily="49" charset="0"/>
              </a:rPr>
              <a:t> 5.0</a:t>
            </a:r>
            <a:r>
              <a:rPr lang="en-US" altLang="ja-JP" sz="1200" dirty="0" smtClean="0">
                <a:solidFill>
                  <a:schemeClr val="bg1"/>
                </a:solidFill>
                <a:latin typeface="Consolas" panose="020B0609020204030204" pitchFamily="49" charset="0"/>
              </a:rPr>
              <a:t>.</a:t>
            </a:r>
            <a:r>
              <a:rPr lang="ja-JP" altLang="en-US" sz="1200" dirty="0" smtClean="0">
                <a:solidFill>
                  <a:schemeClr val="bg1"/>
                </a:solidFill>
                <a:latin typeface="Consolas" panose="020B0609020204030204" pitchFamily="49" charset="0"/>
              </a:rPr>
              <a:t>★</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usr</a:t>
            </a:r>
            <a:r>
              <a:rPr lang="en-US" altLang="ja-JP" sz="1200" dirty="0">
                <a:solidFill>
                  <a:schemeClr val="bg1"/>
                </a:solidFill>
                <a:latin typeface="Consolas" panose="020B0609020204030204" pitchFamily="49" charset="0"/>
              </a:rPr>
              <a:t>/share/</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/shared/</a:t>
            </a:r>
            <a:r>
              <a:rPr lang="en-US" altLang="ja-JP" sz="1200" dirty="0" err="1">
                <a:solidFill>
                  <a:schemeClr val="bg1"/>
                </a:solidFill>
                <a:latin typeface="Consolas" panose="020B0609020204030204" pitchFamily="49" charset="0"/>
              </a:rPr>
              <a:t>Microsoft.NETCore.App</a:t>
            </a:r>
            <a:r>
              <a:rPr lang="en-US" altLang="ja-JP" sz="1200" dirty="0">
                <a:solidFill>
                  <a:schemeClr val="bg1"/>
                </a:solidFill>
                <a:latin typeface="Consolas" panose="020B0609020204030204" pitchFamily="49" charset="0"/>
              </a:rPr>
              <a:t>]</a:t>
            </a:r>
            <a:endParaRPr lang="en-US" altLang="ja-JP" sz="1200" dirty="0" smtClean="0">
              <a:solidFill>
                <a:schemeClr val="bg1"/>
              </a:solidFill>
              <a:latin typeface="Consolas" panose="020B0609020204030204" pitchFamily="49" charset="0"/>
            </a:endParaRPr>
          </a:p>
        </p:txBody>
      </p:sp>
    </p:spTree>
    <p:extLst>
      <p:ext uri="{BB962C8B-B14F-4D97-AF65-F5344CB8AC3E}">
        <p14:creationId xmlns:p14="http://schemas.microsoft.com/office/powerpoint/2010/main" val="9916238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7</a:t>
            </a:fld>
            <a:endParaRPr kumimoji="1" lang="ja-JP" altLang="en-US" dirty="0"/>
          </a:p>
        </p:txBody>
      </p:sp>
      <p:sp>
        <p:nvSpPr>
          <p:cNvPr id="3" name="テキスト ボックス 2"/>
          <p:cNvSpPr txBox="1"/>
          <p:nvPr/>
        </p:nvSpPr>
        <p:spPr>
          <a:xfrm>
            <a:off x="275896" y="775961"/>
            <a:ext cx="11603421" cy="1938992"/>
          </a:xfrm>
          <a:prstGeom prst="rect">
            <a:avLst/>
          </a:prstGeom>
          <a:solidFill>
            <a:schemeClr val="accent4">
              <a:lumMod val="40000"/>
              <a:lumOff val="60000"/>
            </a:schemeClr>
          </a:solidFill>
        </p:spPr>
        <p:txBody>
          <a:bodyPr wrap="square" rtlCol="0" anchor="ctr">
            <a:spAutoFit/>
          </a:bodyPr>
          <a:lstStyle/>
          <a:p>
            <a:pPr algn="ctr"/>
            <a:r>
              <a:rPr kumimoji="1" lang="en-US" altLang="ja-JP" sz="6000" dirty="0" smtClean="0"/>
              <a:t>1. </a:t>
            </a:r>
            <a:r>
              <a:rPr kumimoji="1" lang="ja-JP" altLang="en-US" sz="6000" dirty="0" smtClean="0"/>
              <a:t>シン・テレワークシステム</a:t>
            </a:r>
            <a:endParaRPr kumimoji="1" lang="en-US" altLang="ja-JP" sz="6000" dirty="0" smtClean="0"/>
          </a:p>
          <a:p>
            <a:pPr algn="ctr"/>
            <a:r>
              <a:rPr lang="ja-JP" altLang="en-US" sz="6000" dirty="0" smtClean="0"/>
              <a:t>ハイパースケール版</a:t>
            </a:r>
            <a:r>
              <a:rPr lang="ja-JP" altLang="en-US" sz="6000" dirty="0"/>
              <a:t>の概要</a:t>
            </a:r>
            <a:endParaRPr kumimoji="1" lang="ja-JP" altLang="en-US" sz="6000" dirty="0"/>
          </a:p>
        </p:txBody>
      </p:sp>
      <p:pic>
        <p:nvPicPr>
          <p:cNvPr id="6" name="図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33241" y="4105821"/>
            <a:ext cx="1311056" cy="1917826"/>
          </a:xfrm>
          <a:prstGeom prst="rect">
            <a:avLst/>
          </a:prstGeom>
        </p:spPr>
      </p:pic>
      <p:sp>
        <p:nvSpPr>
          <p:cNvPr id="4" name="テキスト ボックス 3"/>
          <p:cNvSpPr txBox="1"/>
          <p:nvPr/>
        </p:nvSpPr>
        <p:spPr>
          <a:xfrm>
            <a:off x="606972" y="3397470"/>
            <a:ext cx="7732986" cy="2831544"/>
          </a:xfrm>
          <a:prstGeom prst="rect">
            <a:avLst/>
          </a:prstGeom>
          <a:solidFill>
            <a:srgbClr val="FFFFCC"/>
          </a:solidFill>
        </p:spPr>
        <p:txBody>
          <a:bodyPr wrap="square" rtlCol="0">
            <a:spAutoFit/>
          </a:bodyPr>
          <a:lstStyle/>
          <a:p>
            <a:pPr marL="285750" indent="-285750">
              <a:buFont typeface="Arial" panose="020B0604020202020204" pitchFamily="34" charset="0"/>
              <a:buChar char="•"/>
            </a:pPr>
            <a:r>
              <a:rPr kumimoji="1" lang="ja-JP" altLang="en-US" sz="1400" b="1" dirty="0" smtClean="0"/>
              <a:t>ソフトウェアの本バージョンは、現在未公開のソースコード・プレビュー版であり、</a:t>
            </a:r>
            <a:r>
              <a:rPr kumimoji="1" lang="en-US" altLang="ja-JP" sz="1400" b="1" dirty="0" smtClean="0"/>
              <a:t/>
            </a:r>
            <a:br>
              <a:rPr kumimoji="1" lang="en-US" altLang="ja-JP" sz="1400" b="1" dirty="0" smtClean="0"/>
            </a:br>
            <a:r>
              <a:rPr kumimoji="1" lang="ja-JP" altLang="en-US" sz="1400" b="1" dirty="0" smtClean="0"/>
              <a:t>本ドキュメントの配布先組織内における評価を目的として提供するものです。</a:t>
            </a:r>
            <a:r>
              <a:rPr kumimoji="1" lang="en-US" altLang="ja-JP" sz="1400" b="1" dirty="0" smtClean="0"/>
              <a:t/>
            </a:r>
            <a:br>
              <a:rPr kumimoji="1" lang="en-US" altLang="ja-JP" sz="1400" b="1" dirty="0" smtClean="0"/>
            </a:br>
            <a:endParaRPr kumimoji="1" lang="ja-JP" altLang="en-US" sz="1400" b="1" dirty="0" smtClean="0"/>
          </a:p>
          <a:p>
            <a:pPr marL="285750" indent="-285750">
              <a:buFont typeface="Arial" panose="020B0604020202020204" pitchFamily="34" charset="0"/>
              <a:buChar char="•"/>
            </a:pPr>
            <a:r>
              <a:rPr kumimoji="1" lang="ja-JP" altLang="en-US" sz="1400" b="1" dirty="0" smtClean="0"/>
              <a:t>本ドキュメントおよび本ドキュメントに記載されているクレデンシャル </a:t>
            </a:r>
            <a:r>
              <a:rPr kumimoji="1" lang="en-US" altLang="ja-JP" sz="1400" b="1" dirty="0" smtClean="0"/>
              <a:t>(</a:t>
            </a:r>
            <a:r>
              <a:rPr kumimoji="1" lang="ja-JP" altLang="en-US" sz="1400" b="1" dirty="0" smtClean="0"/>
              <a:t>認証情報</a:t>
            </a:r>
            <a:r>
              <a:rPr lang="en-US" altLang="ja-JP" sz="1400" b="1" dirty="0" smtClean="0"/>
              <a:t>) </a:t>
            </a:r>
            <a:r>
              <a:rPr lang="ja-JP" altLang="en-US" sz="1400" b="1" dirty="0" smtClean="0"/>
              <a:t>を用いて入手・ビルドしたプログラムの</a:t>
            </a:r>
            <a:r>
              <a:rPr kumimoji="1" lang="ja-JP" altLang="en-US" sz="1400" b="1" dirty="0" smtClean="0"/>
              <a:t>組織外への配布は、ご遠慮ください。</a:t>
            </a:r>
            <a:r>
              <a:rPr kumimoji="1" lang="en-US" altLang="ja-JP" sz="1200" dirty="0" smtClean="0"/>
              <a:t/>
            </a:r>
            <a:br>
              <a:rPr kumimoji="1" lang="en-US" altLang="ja-JP" sz="1200" dirty="0" smtClean="0"/>
            </a:br>
            <a:endParaRPr kumimoji="1" lang="en-US" altLang="ja-JP" sz="1200" dirty="0" smtClean="0"/>
          </a:p>
          <a:p>
            <a:pPr marL="285750" indent="-285750">
              <a:buFont typeface="Arial" panose="020B0604020202020204" pitchFamily="34" charset="0"/>
              <a:buChar char="•"/>
            </a:pPr>
            <a:r>
              <a:rPr kumimoji="1" lang="en-US" altLang="ja-JP" sz="1200" dirty="0" smtClean="0"/>
              <a:t>IPA </a:t>
            </a:r>
            <a:r>
              <a:rPr kumimoji="1" lang="ja-JP" altLang="en-US" sz="1200" dirty="0" smtClean="0"/>
              <a:t>サイバー技術研究室では、シン・テレワークシステムの中継ゲートウェイの動作状況の統計データを収集しています。</a:t>
            </a:r>
            <a:br>
              <a:rPr kumimoji="1" lang="ja-JP" altLang="en-US" sz="1200" dirty="0" smtClean="0"/>
            </a:br>
            <a:r>
              <a:rPr lang="ja-JP" altLang="en-US" sz="1200" dirty="0"/>
              <a:t>シン・テレワークシステム</a:t>
            </a:r>
            <a:r>
              <a:rPr kumimoji="1" lang="ja-JP" altLang="en-US" sz="1200" dirty="0" smtClean="0"/>
              <a:t>の中継システムは、統計情報を </a:t>
            </a:r>
            <a:r>
              <a:rPr kumimoji="1" lang="en-US" altLang="ja-JP" sz="1200" dirty="0" smtClean="0"/>
              <a:t>IPA </a:t>
            </a:r>
            <a:r>
              <a:rPr kumimoji="1" lang="ja-JP" altLang="en-US" sz="1200" dirty="0" smtClean="0"/>
              <a:t>の統計サーバーに送付します。</a:t>
            </a:r>
            <a:r>
              <a:rPr kumimoji="1" lang="en-US" altLang="ja-JP" sz="1200" dirty="0" smtClean="0"/>
              <a:t/>
            </a:r>
            <a:br>
              <a:rPr kumimoji="1" lang="en-US" altLang="ja-JP" sz="1200" dirty="0" smtClean="0"/>
            </a:br>
            <a:r>
              <a:rPr lang="ja-JP" altLang="en-US" sz="1200" dirty="0" smtClean="0"/>
              <a:t>統計情報は、</a:t>
            </a:r>
            <a:r>
              <a:rPr lang="ja-JP" altLang="en-US" sz="1200" dirty="0"/>
              <a:t>シン・テレワークシステム</a:t>
            </a:r>
            <a:r>
              <a:rPr lang="ja-JP" altLang="en-US" sz="1200" dirty="0" smtClean="0"/>
              <a:t>が</a:t>
            </a:r>
            <a:r>
              <a:rPr lang="ja-JP" altLang="en-US" sz="1200" dirty="0"/>
              <a:t>日本国内でどの程度活用されているかを確認し、</a:t>
            </a:r>
            <a:r>
              <a:rPr lang="en-US" altLang="ja-JP" sz="1200" dirty="0"/>
              <a:t>IPA </a:t>
            </a:r>
            <a:r>
              <a:rPr lang="ja-JP" altLang="en-US" sz="1200" dirty="0"/>
              <a:t>サイバー技術研究室の活動に関する社会的理解や必要な予算の獲得等のために利用されます</a:t>
            </a:r>
            <a:r>
              <a:rPr lang="ja-JP" altLang="en-US" sz="1200" dirty="0" smtClean="0"/>
              <a:t>。</a:t>
            </a:r>
            <a:r>
              <a:rPr lang="en-US" altLang="ja-JP" sz="1200" dirty="0" smtClean="0"/>
              <a:t/>
            </a:r>
            <a:br>
              <a:rPr lang="en-US" altLang="ja-JP" sz="1200" dirty="0" smtClean="0"/>
            </a:br>
            <a:r>
              <a:rPr lang="ja-JP" altLang="en-US" sz="1200" dirty="0"/>
              <a:t>収集され保存される統計情報には、シン・テレワークシステムの</a:t>
            </a:r>
            <a:r>
              <a:rPr lang="ja-JP" altLang="en-US" sz="1200" dirty="0" smtClean="0"/>
              <a:t>中継システムを</a:t>
            </a:r>
            <a:r>
              <a:rPr lang="ja-JP" altLang="en-US" sz="1200" dirty="0"/>
              <a:t>経由するセッション数、接続コンピュータ台数、通信データ量</a:t>
            </a:r>
            <a:r>
              <a:rPr lang="ja-JP" altLang="en-US" sz="1200" dirty="0" smtClean="0"/>
              <a:t>、「シン・テレワークシステム コントローラ」が生成する統計データ、「</a:t>
            </a:r>
            <a:r>
              <a:rPr lang="ja-JP" altLang="en-US" sz="1200" dirty="0"/>
              <a:t>中継システム</a:t>
            </a:r>
            <a:r>
              <a:rPr lang="ja-JP" altLang="en-US" sz="1200" dirty="0" smtClean="0"/>
              <a:t>」ホストそのもの </a:t>
            </a:r>
            <a:r>
              <a:rPr lang="en-US" altLang="ja-JP" sz="1200" dirty="0"/>
              <a:t>(</a:t>
            </a:r>
            <a:r>
              <a:rPr lang="ja-JP" altLang="en-US" sz="1200" dirty="0"/>
              <a:t>統計情報の送付先</a:t>
            </a:r>
            <a:r>
              <a:rPr lang="en-US" altLang="ja-JP" sz="1200" dirty="0"/>
              <a:t>) </a:t>
            </a:r>
            <a:r>
              <a:rPr lang="ja-JP" altLang="en-US" sz="1200" dirty="0" smtClean="0"/>
              <a:t>の固有の </a:t>
            </a:r>
            <a:r>
              <a:rPr lang="en-US" altLang="ja-JP" sz="1200" dirty="0" smtClean="0"/>
              <a:t>ID</a:t>
            </a:r>
            <a:r>
              <a:rPr lang="ja-JP" altLang="en-US" sz="1200" dirty="0" err="1" smtClean="0"/>
              <a:t>、</a:t>
            </a:r>
            <a:r>
              <a:rPr lang="en-US" altLang="ja-JP" sz="1200" dirty="0" smtClean="0"/>
              <a:t>IP </a:t>
            </a:r>
            <a:r>
              <a:rPr lang="ja-JP" altLang="en-US" sz="1200" dirty="0"/>
              <a:t>アドレスおよび</a:t>
            </a:r>
            <a:r>
              <a:rPr lang="ja-JP" altLang="en-US" sz="1200" dirty="0" smtClean="0"/>
              <a:t>ホスト名、</a:t>
            </a:r>
            <a:r>
              <a:rPr lang="en-US" altLang="ja-JP" sz="1200" dirty="0" smtClean="0"/>
              <a:t>OS</a:t>
            </a:r>
            <a:r>
              <a:rPr lang="ja-JP" altLang="en-US" sz="1200" dirty="0" smtClean="0"/>
              <a:t> のバージョン、中継ゲートウェイのバージョン番号が</a:t>
            </a:r>
            <a:r>
              <a:rPr lang="ja-JP" altLang="en-US" sz="1200" dirty="0"/>
              <a:t>含まれます。</a:t>
            </a:r>
            <a:r>
              <a:rPr lang="en-US" altLang="ja-JP" sz="1200" dirty="0" smtClean="0"/>
              <a:t/>
            </a:r>
            <a:br>
              <a:rPr lang="en-US" altLang="ja-JP" sz="1200" dirty="0" smtClean="0"/>
            </a:br>
            <a:r>
              <a:rPr lang="ja-JP" altLang="en-US" sz="1200" dirty="0" smtClean="0"/>
              <a:t>個人</a:t>
            </a:r>
            <a:r>
              <a:rPr lang="ja-JP" altLang="en-US" sz="1200" dirty="0"/>
              <a:t>情報や認証</a:t>
            </a:r>
            <a:r>
              <a:rPr lang="ja-JP" altLang="en-US" sz="1200" dirty="0" smtClean="0"/>
              <a:t>情報、通信データ、ユーザー名、パスワード、秘密鍵等の秘密情報が収集されることはありません。</a:t>
            </a:r>
            <a:endParaRPr kumimoji="1" lang="ja-JP" altLang="en-US" sz="1200" dirty="0"/>
          </a:p>
        </p:txBody>
      </p:sp>
      <p:pic>
        <p:nvPicPr>
          <p:cNvPr id="9" name="図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44297" y="5143129"/>
            <a:ext cx="1361550" cy="1046869"/>
          </a:xfrm>
          <a:prstGeom prst="rect">
            <a:avLst/>
          </a:prstGeom>
        </p:spPr>
      </p:pic>
    </p:spTree>
    <p:extLst>
      <p:ext uri="{BB962C8B-B14F-4D97-AF65-F5344CB8AC3E}">
        <p14:creationId xmlns:p14="http://schemas.microsoft.com/office/powerpoint/2010/main" val="1164594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70</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200" dirty="0" smtClean="0"/>
              <a:t>4-3</a:t>
            </a:r>
            <a:r>
              <a:rPr lang="en-US" altLang="ja-JP" sz="3200" dirty="0"/>
              <a:t>. SQL Server </a:t>
            </a:r>
            <a:r>
              <a:rPr lang="en-US" altLang="ja-JP" sz="3200" dirty="0" smtClean="0"/>
              <a:t>2019 Express </a:t>
            </a:r>
            <a:r>
              <a:rPr lang="ja-JP" altLang="en-US" sz="3200" dirty="0"/>
              <a:t>の</a:t>
            </a:r>
            <a:r>
              <a:rPr lang="ja-JP" altLang="en-US" sz="3200" dirty="0" smtClean="0"/>
              <a:t>インストールと初期設定</a:t>
            </a:r>
            <a:endParaRPr kumimoji="1" lang="ja-JP" altLang="en-US" sz="3200" dirty="0"/>
          </a:p>
        </p:txBody>
      </p:sp>
      <p:sp>
        <p:nvSpPr>
          <p:cNvPr id="6" name="テキスト ボックス 5"/>
          <p:cNvSpPr txBox="1"/>
          <p:nvPr/>
        </p:nvSpPr>
        <p:spPr>
          <a:xfrm>
            <a:off x="332741" y="1283022"/>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1. </a:t>
            </a:r>
            <a:r>
              <a:rPr kumimoji="1" lang="ja-JP" altLang="en-US" dirty="0" smtClean="0"/>
              <a:t>以下のコマンドを実行する。</a:t>
            </a:r>
            <a:r>
              <a:rPr kumimoji="1" lang="en-US" altLang="ja-JP" dirty="0" smtClean="0"/>
              <a:t>SQL Server 2019 </a:t>
            </a:r>
            <a:r>
              <a:rPr kumimoji="1" lang="ja-JP" altLang="en-US" dirty="0" smtClean="0"/>
              <a:t>がインストールされる。</a:t>
            </a:r>
            <a:r>
              <a:rPr kumimoji="1" lang="en-US" altLang="ja-JP" dirty="0" smtClean="0"/>
              <a:t>(</a:t>
            </a:r>
            <a:r>
              <a:rPr kumimoji="1" lang="ja-JP" altLang="en-US" dirty="0" smtClean="0"/>
              <a:t>数分間時間がかかる</a:t>
            </a:r>
            <a:r>
              <a:rPr kumimoji="1" lang="en-US" altLang="ja-JP" dirty="0" smtClean="0"/>
              <a:t>)</a:t>
            </a:r>
            <a:endParaRPr lang="ja-JP" altLang="en-US" dirty="0" smtClean="0"/>
          </a:p>
        </p:txBody>
      </p:sp>
      <p:sp>
        <p:nvSpPr>
          <p:cNvPr id="8" name="テキスト ボックス 7"/>
          <p:cNvSpPr txBox="1"/>
          <p:nvPr/>
        </p:nvSpPr>
        <p:spPr>
          <a:xfrm>
            <a:off x="222382" y="2070662"/>
            <a:ext cx="11664818" cy="900246"/>
          </a:xfrm>
          <a:prstGeom prst="rect">
            <a:avLst/>
          </a:prstGeom>
          <a:solidFill>
            <a:schemeClr val="tx1"/>
          </a:solidFill>
        </p:spPr>
        <p:txBody>
          <a:bodyPr wrap="square" rtlCol="0">
            <a:spAutoFit/>
          </a:bodyPr>
          <a:lstStyle/>
          <a:p>
            <a:r>
              <a:rPr lang="en-US" altLang="ja-JP" sz="1050" dirty="0" err="1">
                <a:solidFill>
                  <a:schemeClr val="bg1"/>
                </a:solidFill>
                <a:latin typeface="Consolas" panose="020B0609020204030204" pitchFamily="49" charset="0"/>
              </a:rPr>
              <a:t>wget</a:t>
            </a:r>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qO</a:t>
            </a:r>
            <a:r>
              <a:rPr lang="en-US" altLang="ja-JP" sz="1050" dirty="0">
                <a:solidFill>
                  <a:schemeClr val="bg1"/>
                </a:solidFill>
                <a:latin typeface="Consolas" panose="020B0609020204030204" pitchFamily="49" charset="0"/>
              </a:rPr>
              <a:t>- https://packages.microsoft.com/keys/microsoft.asc | </a:t>
            </a:r>
            <a:r>
              <a:rPr lang="en-US" altLang="ja-JP" sz="1050" dirty="0" err="1">
                <a:solidFill>
                  <a:schemeClr val="bg1"/>
                </a:solidFill>
                <a:latin typeface="Consolas" panose="020B0609020204030204" pitchFamily="49" charset="0"/>
              </a:rPr>
              <a:t>sudo</a:t>
            </a:r>
            <a:r>
              <a:rPr lang="en-US" altLang="ja-JP" sz="1050" dirty="0">
                <a:solidFill>
                  <a:schemeClr val="bg1"/>
                </a:solidFill>
                <a:latin typeface="Consolas" panose="020B0609020204030204" pitchFamily="49" charset="0"/>
              </a:rPr>
              <a:t> apt-key add </a:t>
            </a:r>
            <a:r>
              <a:rPr lang="en-US" altLang="ja-JP" sz="1050" dirty="0" smtClean="0">
                <a:solidFill>
                  <a:schemeClr val="bg1"/>
                </a:solidFill>
                <a:latin typeface="Consolas" panose="020B0609020204030204" pitchFamily="49" charset="0"/>
              </a:rPr>
              <a:t>-</a:t>
            </a:r>
          </a:p>
          <a:p>
            <a:endParaRPr kumimoji="1" lang="en-US" altLang="ja-JP" sz="1050" dirty="0">
              <a:solidFill>
                <a:schemeClr val="bg1"/>
              </a:solidFill>
              <a:latin typeface="Consolas" panose="020B0609020204030204" pitchFamily="49" charset="0"/>
            </a:endParaRPr>
          </a:p>
          <a:p>
            <a:r>
              <a:rPr lang="en-US" altLang="ja-JP" sz="1050" dirty="0" err="1">
                <a:solidFill>
                  <a:schemeClr val="bg1"/>
                </a:solidFill>
                <a:latin typeface="Consolas" panose="020B0609020204030204" pitchFamily="49" charset="0"/>
              </a:rPr>
              <a:t>sudo</a:t>
            </a:r>
            <a:r>
              <a:rPr lang="en-US" altLang="ja-JP" sz="1050" dirty="0">
                <a:solidFill>
                  <a:schemeClr val="bg1"/>
                </a:solidFill>
                <a:latin typeface="Consolas" panose="020B0609020204030204" pitchFamily="49" charset="0"/>
              </a:rPr>
              <a:t> add-apt-repository "$(</a:t>
            </a:r>
            <a:r>
              <a:rPr lang="en-US" altLang="ja-JP" sz="1050" dirty="0" err="1">
                <a:solidFill>
                  <a:schemeClr val="bg1"/>
                </a:solidFill>
                <a:latin typeface="Consolas" panose="020B0609020204030204" pitchFamily="49" charset="0"/>
              </a:rPr>
              <a:t>wget</a:t>
            </a:r>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qO</a:t>
            </a:r>
            <a:r>
              <a:rPr lang="en-US" altLang="ja-JP" sz="1050" dirty="0">
                <a:solidFill>
                  <a:schemeClr val="bg1"/>
                </a:solidFill>
                <a:latin typeface="Consolas" panose="020B0609020204030204" pitchFamily="49" charset="0"/>
              </a:rPr>
              <a:t>- </a:t>
            </a:r>
            <a:r>
              <a:rPr lang="en-US" altLang="ja-JP" sz="1050" dirty="0">
                <a:solidFill>
                  <a:schemeClr val="bg1"/>
                </a:solidFill>
                <a:latin typeface="Consolas" panose="020B0609020204030204" pitchFamily="49" charset="0"/>
              </a:rPr>
              <a:t>https://packages.microsoft.com/config/ubuntu/20.04/mssql-server-2019.list)"</a:t>
            </a:r>
            <a:endParaRPr lang="en-US" altLang="ja-JP" sz="1050" dirty="0" smtClean="0">
              <a:solidFill>
                <a:schemeClr val="bg1"/>
              </a:solidFill>
              <a:latin typeface="Consolas" panose="020B0609020204030204" pitchFamily="49" charset="0"/>
            </a:endParaRPr>
          </a:p>
          <a:p>
            <a:endParaRPr kumimoji="1" lang="en-US" altLang="ja-JP" sz="1050" dirty="0">
              <a:solidFill>
                <a:schemeClr val="bg1"/>
              </a:solidFill>
              <a:latin typeface="Consolas" panose="020B0609020204030204" pitchFamily="49" charset="0"/>
            </a:endParaRPr>
          </a:p>
          <a:p>
            <a:r>
              <a:rPr lang="en-US" altLang="ja-JP" sz="1050" dirty="0" err="1">
                <a:solidFill>
                  <a:schemeClr val="bg1"/>
                </a:solidFill>
                <a:latin typeface="Consolas" panose="020B0609020204030204" pitchFamily="49" charset="0"/>
              </a:rPr>
              <a:t>sudo</a:t>
            </a:r>
            <a:r>
              <a:rPr lang="en-US" altLang="ja-JP" sz="1050" dirty="0">
                <a:solidFill>
                  <a:schemeClr val="bg1"/>
                </a:solidFill>
                <a:latin typeface="Consolas" panose="020B0609020204030204" pitchFamily="49" charset="0"/>
              </a:rPr>
              <a:t> apt-get -y update &amp;&amp; </a:t>
            </a:r>
            <a:r>
              <a:rPr lang="en-US" altLang="ja-JP" sz="1050" dirty="0" err="1">
                <a:solidFill>
                  <a:schemeClr val="bg1"/>
                </a:solidFill>
                <a:latin typeface="Consolas" panose="020B0609020204030204" pitchFamily="49" charset="0"/>
              </a:rPr>
              <a:t>sudo</a:t>
            </a:r>
            <a:r>
              <a:rPr lang="en-US" altLang="ja-JP" sz="1050" dirty="0">
                <a:solidFill>
                  <a:schemeClr val="bg1"/>
                </a:solidFill>
                <a:latin typeface="Consolas" panose="020B0609020204030204" pitchFamily="49" charset="0"/>
              </a:rPr>
              <a:t> apt-get -y install </a:t>
            </a:r>
            <a:r>
              <a:rPr lang="en-US" altLang="ja-JP" sz="1050" dirty="0" err="1">
                <a:solidFill>
                  <a:schemeClr val="bg1"/>
                </a:solidFill>
                <a:latin typeface="Consolas" panose="020B0609020204030204" pitchFamily="49" charset="0"/>
              </a:rPr>
              <a:t>mssql</a:t>
            </a:r>
            <a:r>
              <a:rPr lang="en-US" altLang="ja-JP" sz="1050" dirty="0">
                <a:solidFill>
                  <a:schemeClr val="bg1"/>
                </a:solidFill>
                <a:latin typeface="Consolas" panose="020B0609020204030204" pitchFamily="49" charset="0"/>
              </a:rPr>
              <a:t>-server</a:t>
            </a:r>
            <a:endParaRPr kumimoji="1" lang="ja-JP" altLang="en-US" sz="1050" dirty="0">
              <a:solidFill>
                <a:schemeClr val="bg1"/>
              </a:solidFill>
              <a:latin typeface="Consolas" panose="020B0609020204030204" pitchFamily="49" charset="0"/>
            </a:endParaRPr>
          </a:p>
        </p:txBody>
      </p:sp>
      <p:sp>
        <p:nvSpPr>
          <p:cNvPr id="10" name="テキスト ボックス 9"/>
          <p:cNvSpPr txBox="1"/>
          <p:nvPr/>
        </p:nvSpPr>
        <p:spPr>
          <a:xfrm>
            <a:off x="222382" y="1686910"/>
            <a:ext cx="2757301" cy="369332"/>
          </a:xfrm>
          <a:prstGeom prst="rect">
            <a:avLst/>
          </a:prstGeom>
          <a:noFill/>
        </p:spPr>
        <p:txBody>
          <a:bodyPr wrap="square" rtlCol="0">
            <a:spAutoFit/>
          </a:bodyPr>
          <a:lstStyle/>
          <a:p>
            <a:r>
              <a:rPr kumimoji="1" lang="en-US" altLang="ja-JP" dirty="0" smtClean="0"/>
              <a:t>Ubuntu 20.04 </a:t>
            </a:r>
            <a:r>
              <a:rPr kumimoji="1" lang="ja-JP" altLang="en-US" dirty="0" smtClean="0"/>
              <a:t>の場合</a:t>
            </a:r>
            <a:r>
              <a:rPr kumimoji="1" lang="en-US" altLang="ja-JP" dirty="0" smtClean="0"/>
              <a:t>:</a:t>
            </a:r>
            <a:endParaRPr kumimoji="1" lang="ja-JP" altLang="en-US" dirty="0"/>
          </a:p>
        </p:txBody>
      </p:sp>
      <p:sp>
        <p:nvSpPr>
          <p:cNvPr id="11" name="テキスト ボックス 10"/>
          <p:cNvSpPr txBox="1"/>
          <p:nvPr/>
        </p:nvSpPr>
        <p:spPr>
          <a:xfrm>
            <a:off x="222382" y="3386484"/>
            <a:ext cx="11664818" cy="900246"/>
          </a:xfrm>
          <a:prstGeom prst="rect">
            <a:avLst/>
          </a:prstGeom>
          <a:solidFill>
            <a:schemeClr val="tx1"/>
          </a:solidFill>
        </p:spPr>
        <p:txBody>
          <a:bodyPr wrap="square" rtlCol="0">
            <a:spAutoFit/>
          </a:bodyPr>
          <a:lstStyle/>
          <a:p>
            <a:r>
              <a:rPr lang="en-US" altLang="ja-JP" sz="1050" dirty="0" err="1">
                <a:solidFill>
                  <a:schemeClr val="bg1"/>
                </a:solidFill>
                <a:latin typeface="Consolas" panose="020B0609020204030204" pitchFamily="49" charset="0"/>
              </a:rPr>
              <a:t>wget</a:t>
            </a:r>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qO</a:t>
            </a:r>
            <a:r>
              <a:rPr lang="en-US" altLang="ja-JP" sz="1050" dirty="0">
                <a:solidFill>
                  <a:schemeClr val="bg1"/>
                </a:solidFill>
                <a:latin typeface="Consolas" panose="020B0609020204030204" pitchFamily="49" charset="0"/>
              </a:rPr>
              <a:t>- https://packages.microsoft.com/keys/microsoft.asc | </a:t>
            </a:r>
            <a:r>
              <a:rPr lang="en-US" altLang="ja-JP" sz="1050" dirty="0" err="1">
                <a:solidFill>
                  <a:schemeClr val="bg1"/>
                </a:solidFill>
                <a:latin typeface="Consolas" panose="020B0609020204030204" pitchFamily="49" charset="0"/>
              </a:rPr>
              <a:t>sudo</a:t>
            </a:r>
            <a:r>
              <a:rPr lang="en-US" altLang="ja-JP" sz="1050" dirty="0">
                <a:solidFill>
                  <a:schemeClr val="bg1"/>
                </a:solidFill>
                <a:latin typeface="Consolas" panose="020B0609020204030204" pitchFamily="49" charset="0"/>
              </a:rPr>
              <a:t> apt-key add </a:t>
            </a:r>
            <a:r>
              <a:rPr lang="en-US" altLang="ja-JP" sz="1050" dirty="0" smtClean="0">
                <a:solidFill>
                  <a:schemeClr val="bg1"/>
                </a:solidFill>
                <a:latin typeface="Consolas" panose="020B0609020204030204" pitchFamily="49" charset="0"/>
              </a:rPr>
              <a:t>-</a:t>
            </a:r>
            <a:endParaRPr lang="en-US" altLang="ja-JP" sz="1050" dirty="0">
              <a:solidFill>
                <a:schemeClr val="bg1"/>
              </a:solidFill>
              <a:latin typeface="Consolas" panose="020B0609020204030204" pitchFamily="49" charset="0"/>
            </a:endParaRPr>
          </a:p>
          <a:p>
            <a:endParaRPr lang="en-US" altLang="ja-JP" sz="1050" dirty="0">
              <a:solidFill>
                <a:schemeClr val="bg1"/>
              </a:solidFill>
              <a:latin typeface="Consolas" panose="020B0609020204030204" pitchFamily="49" charset="0"/>
            </a:endParaRPr>
          </a:p>
          <a:p>
            <a:r>
              <a:rPr lang="en-US" altLang="ja-JP" sz="1050" dirty="0" err="1">
                <a:solidFill>
                  <a:schemeClr val="bg1"/>
                </a:solidFill>
                <a:latin typeface="Consolas" panose="020B0609020204030204" pitchFamily="49" charset="0"/>
              </a:rPr>
              <a:t>sudo</a:t>
            </a:r>
            <a:r>
              <a:rPr lang="en-US" altLang="ja-JP" sz="1050" dirty="0">
                <a:solidFill>
                  <a:schemeClr val="bg1"/>
                </a:solidFill>
                <a:latin typeface="Consolas" panose="020B0609020204030204" pitchFamily="49" charset="0"/>
              </a:rPr>
              <a:t> add-apt-repository "$(</a:t>
            </a:r>
            <a:r>
              <a:rPr lang="en-US" altLang="ja-JP" sz="1050" dirty="0" err="1">
                <a:solidFill>
                  <a:schemeClr val="bg1"/>
                </a:solidFill>
                <a:latin typeface="Consolas" panose="020B0609020204030204" pitchFamily="49" charset="0"/>
              </a:rPr>
              <a:t>wget</a:t>
            </a:r>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qO</a:t>
            </a:r>
            <a:r>
              <a:rPr lang="en-US" altLang="ja-JP" sz="1050" dirty="0">
                <a:solidFill>
                  <a:schemeClr val="bg1"/>
                </a:solidFill>
                <a:latin typeface="Consolas" panose="020B0609020204030204" pitchFamily="49" charset="0"/>
              </a:rPr>
              <a:t>- https://packages.microsoft.com/config/ubuntu/18.04/mssql-server-2019.list</a:t>
            </a:r>
            <a:r>
              <a:rPr lang="en-US" altLang="ja-JP" sz="1050" dirty="0" smtClean="0">
                <a:solidFill>
                  <a:schemeClr val="bg1"/>
                </a:solidFill>
                <a:latin typeface="Consolas" panose="020B0609020204030204" pitchFamily="49" charset="0"/>
              </a:rPr>
              <a:t>)"</a:t>
            </a:r>
            <a:endParaRPr lang="en-US" altLang="ja-JP" sz="1050" dirty="0">
              <a:solidFill>
                <a:schemeClr val="bg1"/>
              </a:solidFill>
              <a:latin typeface="Consolas" panose="020B0609020204030204" pitchFamily="49" charset="0"/>
            </a:endParaRPr>
          </a:p>
          <a:p>
            <a:endParaRPr lang="en-US" altLang="ja-JP" sz="1050" dirty="0">
              <a:solidFill>
                <a:schemeClr val="bg1"/>
              </a:solidFill>
              <a:latin typeface="Consolas" panose="020B0609020204030204" pitchFamily="49" charset="0"/>
            </a:endParaRPr>
          </a:p>
          <a:p>
            <a:r>
              <a:rPr lang="en-US" altLang="ja-JP" sz="1050" dirty="0" err="1">
                <a:solidFill>
                  <a:schemeClr val="bg1"/>
                </a:solidFill>
                <a:latin typeface="Consolas" panose="020B0609020204030204" pitchFamily="49" charset="0"/>
              </a:rPr>
              <a:t>sudo</a:t>
            </a:r>
            <a:r>
              <a:rPr lang="en-US" altLang="ja-JP" sz="1050" dirty="0">
                <a:solidFill>
                  <a:schemeClr val="bg1"/>
                </a:solidFill>
                <a:latin typeface="Consolas" panose="020B0609020204030204" pitchFamily="49" charset="0"/>
              </a:rPr>
              <a:t> apt-get -y update &amp;&amp; </a:t>
            </a:r>
            <a:r>
              <a:rPr lang="en-US" altLang="ja-JP" sz="1050" dirty="0" err="1">
                <a:solidFill>
                  <a:schemeClr val="bg1"/>
                </a:solidFill>
                <a:latin typeface="Consolas" panose="020B0609020204030204" pitchFamily="49" charset="0"/>
              </a:rPr>
              <a:t>sudo</a:t>
            </a:r>
            <a:r>
              <a:rPr lang="en-US" altLang="ja-JP" sz="1050" dirty="0">
                <a:solidFill>
                  <a:schemeClr val="bg1"/>
                </a:solidFill>
                <a:latin typeface="Consolas" panose="020B0609020204030204" pitchFamily="49" charset="0"/>
              </a:rPr>
              <a:t> apt-get -y install </a:t>
            </a:r>
            <a:r>
              <a:rPr lang="en-US" altLang="ja-JP" sz="1050" dirty="0" err="1">
                <a:solidFill>
                  <a:schemeClr val="bg1"/>
                </a:solidFill>
                <a:latin typeface="Consolas" panose="020B0609020204030204" pitchFamily="49" charset="0"/>
              </a:rPr>
              <a:t>mssql</a:t>
            </a:r>
            <a:r>
              <a:rPr lang="en-US" altLang="ja-JP" sz="1050" dirty="0">
                <a:solidFill>
                  <a:schemeClr val="bg1"/>
                </a:solidFill>
                <a:latin typeface="Consolas" panose="020B0609020204030204" pitchFamily="49" charset="0"/>
              </a:rPr>
              <a:t>-server</a:t>
            </a:r>
            <a:endParaRPr lang="ja-JP" altLang="en-US" sz="1050" dirty="0">
              <a:solidFill>
                <a:schemeClr val="bg1"/>
              </a:solidFill>
              <a:latin typeface="Consolas" panose="020B0609020204030204" pitchFamily="49" charset="0"/>
            </a:endParaRPr>
          </a:p>
        </p:txBody>
      </p:sp>
      <p:sp>
        <p:nvSpPr>
          <p:cNvPr id="12" name="テキスト ボックス 11"/>
          <p:cNvSpPr txBox="1"/>
          <p:nvPr/>
        </p:nvSpPr>
        <p:spPr>
          <a:xfrm>
            <a:off x="222382" y="3002732"/>
            <a:ext cx="2757301" cy="369332"/>
          </a:xfrm>
          <a:prstGeom prst="rect">
            <a:avLst/>
          </a:prstGeom>
          <a:noFill/>
        </p:spPr>
        <p:txBody>
          <a:bodyPr wrap="square" rtlCol="0">
            <a:spAutoFit/>
          </a:bodyPr>
          <a:lstStyle/>
          <a:p>
            <a:r>
              <a:rPr kumimoji="1" lang="en-US" altLang="ja-JP" dirty="0" smtClean="0"/>
              <a:t>Ubuntu 18.04 </a:t>
            </a:r>
            <a:r>
              <a:rPr kumimoji="1" lang="ja-JP" altLang="en-US" dirty="0" smtClean="0"/>
              <a:t>の場合</a:t>
            </a:r>
            <a:endParaRPr kumimoji="1" lang="ja-JP" altLang="en-US" dirty="0"/>
          </a:p>
        </p:txBody>
      </p:sp>
      <p:sp>
        <p:nvSpPr>
          <p:cNvPr id="13" name="テキスト ボックス 12"/>
          <p:cNvSpPr txBox="1"/>
          <p:nvPr/>
        </p:nvSpPr>
        <p:spPr>
          <a:xfrm>
            <a:off x="222382" y="4705038"/>
            <a:ext cx="11664818" cy="900246"/>
          </a:xfrm>
          <a:prstGeom prst="rect">
            <a:avLst/>
          </a:prstGeom>
          <a:solidFill>
            <a:schemeClr val="tx1"/>
          </a:solidFill>
        </p:spPr>
        <p:txBody>
          <a:bodyPr wrap="square" rtlCol="0">
            <a:spAutoFit/>
          </a:bodyPr>
          <a:lstStyle/>
          <a:p>
            <a:r>
              <a:rPr lang="en-US" altLang="ja-JP" sz="1050" dirty="0" err="1">
                <a:solidFill>
                  <a:schemeClr val="bg1"/>
                </a:solidFill>
                <a:latin typeface="Consolas" panose="020B0609020204030204" pitchFamily="49" charset="0"/>
              </a:rPr>
              <a:t>wget</a:t>
            </a:r>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qO</a:t>
            </a:r>
            <a:r>
              <a:rPr lang="en-US" altLang="ja-JP" sz="1050" dirty="0">
                <a:solidFill>
                  <a:schemeClr val="bg1"/>
                </a:solidFill>
                <a:latin typeface="Consolas" panose="020B0609020204030204" pitchFamily="49" charset="0"/>
              </a:rPr>
              <a:t>- https://packages.microsoft.com/keys/microsoft.asc | </a:t>
            </a:r>
            <a:r>
              <a:rPr lang="en-US" altLang="ja-JP" sz="1050" dirty="0" err="1">
                <a:solidFill>
                  <a:schemeClr val="bg1"/>
                </a:solidFill>
                <a:latin typeface="Consolas" panose="020B0609020204030204" pitchFamily="49" charset="0"/>
              </a:rPr>
              <a:t>sudo</a:t>
            </a:r>
            <a:r>
              <a:rPr lang="en-US" altLang="ja-JP" sz="1050" dirty="0">
                <a:solidFill>
                  <a:schemeClr val="bg1"/>
                </a:solidFill>
                <a:latin typeface="Consolas" panose="020B0609020204030204" pitchFamily="49" charset="0"/>
              </a:rPr>
              <a:t> apt-key add </a:t>
            </a:r>
            <a:r>
              <a:rPr lang="en-US" altLang="ja-JP" sz="1050" dirty="0" smtClean="0">
                <a:solidFill>
                  <a:schemeClr val="bg1"/>
                </a:solidFill>
                <a:latin typeface="Consolas" panose="020B0609020204030204" pitchFamily="49" charset="0"/>
              </a:rPr>
              <a:t>-</a:t>
            </a:r>
            <a:endParaRPr lang="en-US" altLang="ja-JP" sz="1050" dirty="0">
              <a:solidFill>
                <a:schemeClr val="bg1"/>
              </a:solidFill>
              <a:latin typeface="Consolas" panose="020B0609020204030204" pitchFamily="49" charset="0"/>
            </a:endParaRPr>
          </a:p>
          <a:p>
            <a:endParaRPr lang="en-US" altLang="ja-JP" sz="1050" dirty="0">
              <a:solidFill>
                <a:schemeClr val="bg1"/>
              </a:solidFill>
              <a:latin typeface="Consolas" panose="020B0609020204030204" pitchFamily="49" charset="0"/>
            </a:endParaRPr>
          </a:p>
          <a:p>
            <a:r>
              <a:rPr lang="en-US" altLang="ja-JP" sz="1050" dirty="0" err="1">
                <a:solidFill>
                  <a:schemeClr val="bg1"/>
                </a:solidFill>
                <a:latin typeface="Consolas" panose="020B0609020204030204" pitchFamily="49" charset="0"/>
              </a:rPr>
              <a:t>sudo</a:t>
            </a:r>
            <a:r>
              <a:rPr lang="en-US" altLang="ja-JP" sz="1050" dirty="0">
                <a:solidFill>
                  <a:schemeClr val="bg1"/>
                </a:solidFill>
                <a:latin typeface="Consolas" panose="020B0609020204030204" pitchFamily="49" charset="0"/>
              </a:rPr>
              <a:t> add-apt-repository "$(</a:t>
            </a:r>
            <a:r>
              <a:rPr lang="en-US" altLang="ja-JP" sz="1050" dirty="0" err="1">
                <a:solidFill>
                  <a:schemeClr val="bg1"/>
                </a:solidFill>
                <a:latin typeface="Consolas" panose="020B0609020204030204" pitchFamily="49" charset="0"/>
              </a:rPr>
              <a:t>wget</a:t>
            </a:r>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qO</a:t>
            </a:r>
            <a:r>
              <a:rPr lang="en-US" altLang="ja-JP" sz="1050" dirty="0">
                <a:solidFill>
                  <a:schemeClr val="bg1"/>
                </a:solidFill>
                <a:latin typeface="Consolas" panose="020B0609020204030204" pitchFamily="49" charset="0"/>
              </a:rPr>
              <a:t>- https://</a:t>
            </a:r>
            <a:r>
              <a:rPr lang="en-US" altLang="ja-JP" sz="1050" dirty="0" smtClean="0">
                <a:solidFill>
                  <a:schemeClr val="bg1"/>
                </a:solidFill>
                <a:latin typeface="Consolas" panose="020B0609020204030204" pitchFamily="49" charset="0"/>
              </a:rPr>
              <a:t>packages.microsoft.com/</a:t>
            </a:r>
            <a:r>
              <a:rPr lang="en-US" altLang="ja-JP" sz="1050" dirty="0" err="1" smtClean="0">
                <a:solidFill>
                  <a:schemeClr val="bg1"/>
                </a:solidFill>
                <a:latin typeface="Consolas" panose="020B0609020204030204" pitchFamily="49" charset="0"/>
              </a:rPr>
              <a:t>config</a:t>
            </a:r>
            <a:r>
              <a:rPr lang="en-US" altLang="ja-JP" sz="1050" dirty="0" smtClean="0">
                <a:solidFill>
                  <a:schemeClr val="bg1"/>
                </a:solidFill>
                <a:latin typeface="Consolas" panose="020B0609020204030204" pitchFamily="49" charset="0"/>
              </a:rPr>
              <a:t>/</a:t>
            </a:r>
            <a:r>
              <a:rPr lang="en-US" altLang="ja-JP" sz="1050" dirty="0" err="1" smtClean="0">
                <a:solidFill>
                  <a:schemeClr val="bg1"/>
                </a:solidFill>
                <a:latin typeface="Consolas" panose="020B0609020204030204" pitchFamily="49" charset="0"/>
              </a:rPr>
              <a:t>ubuntu</a:t>
            </a:r>
            <a:r>
              <a:rPr lang="en-US" altLang="ja-JP" sz="1050" dirty="0" smtClean="0">
                <a:solidFill>
                  <a:schemeClr val="bg1"/>
                </a:solidFill>
                <a:latin typeface="Consolas" panose="020B0609020204030204" pitchFamily="49" charset="0"/>
              </a:rPr>
              <a:t>/16.04/mssql-server-2019.list)“</a:t>
            </a:r>
            <a:br>
              <a:rPr lang="en-US" altLang="ja-JP" sz="1050" dirty="0" smtClean="0">
                <a:solidFill>
                  <a:schemeClr val="bg1"/>
                </a:solidFill>
                <a:latin typeface="Consolas" panose="020B0609020204030204" pitchFamily="49" charset="0"/>
              </a:rPr>
            </a:br>
            <a:endParaRPr lang="en-US" altLang="ja-JP" sz="1050" dirty="0">
              <a:solidFill>
                <a:schemeClr val="bg1"/>
              </a:solidFill>
              <a:latin typeface="Consolas" panose="020B0609020204030204" pitchFamily="49" charset="0"/>
            </a:endParaRPr>
          </a:p>
          <a:p>
            <a:r>
              <a:rPr lang="en-US" altLang="ja-JP" sz="1050" dirty="0" err="1">
                <a:solidFill>
                  <a:schemeClr val="bg1"/>
                </a:solidFill>
                <a:latin typeface="Consolas" panose="020B0609020204030204" pitchFamily="49" charset="0"/>
              </a:rPr>
              <a:t>sudo</a:t>
            </a:r>
            <a:r>
              <a:rPr lang="en-US" altLang="ja-JP" sz="1050" dirty="0">
                <a:solidFill>
                  <a:schemeClr val="bg1"/>
                </a:solidFill>
                <a:latin typeface="Consolas" panose="020B0609020204030204" pitchFamily="49" charset="0"/>
              </a:rPr>
              <a:t> apt-get -y update &amp;&amp; </a:t>
            </a:r>
            <a:r>
              <a:rPr lang="en-US" altLang="ja-JP" sz="1050" dirty="0" err="1">
                <a:solidFill>
                  <a:schemeClr val="bg1"/>
                </a:solidFill>
                <a:latin typeface="Consolas" panose="020B0609020204030204" pitchFamily="49" charset="0"/>
              </a:rPr>
              <a:t>sudo</a:t>
            </a:r>
            <a:r>
              <a:rPr lang="en-US" altLang="ja-JP" sz="1050" dirty="0">
                <a:solidFill>
                  <a:schemeClr val="bg1"/>
                </a:solidFill>
                <a:latin typeface="Consolas" panose="020B0609020204030204" pitchFamily="49" charset="0"/>
              </a:rPr>
              <a:t> apt-get -y install </a:t>
            </a:r>
            <a:r>
              <a:rPr lang="en-US" altLang="ja-JP" sz="1050" dirty="0" err="1">
                <a:solidFill>
                  <a:schemeClr val="bg1"/>
                </a:solidFill>
                <a:latin typeface="Consolas" panose="020B0609020204030204" pitchFamily="49" charset="0"/>
              </a:rPr>
              <a:t>mssql</a:t>
            </a:r>
            <a:r>
              <a:rPr lang="en-US" altLang="ja-JP" sz="1050" dirty="0">
                <a:solidFill>
                  <a:schemeClr val="bg1"/>
                </a:solidFill>
                <a:latin typeface="Consolas" panose="020B0609020204030204" pitchFamily="49" charset="0"/>
              </a:rPr>
              <a:t>-server</a:t>
            </a:r>
            <a:endParaRPr lang="ja-JP" altLang="en-US" sz="1050" dirty="0">
              <a:solidFill>
                <a:schemeClr val="bg1"/>
              </a:solidFill>
              <a:latin typeface="Consolas" panose="020B0609020204030204" pitchFamily="49" charset="0"/>
            </a:endParaRPr>
          </a:p>
        </p:txBody>
      </p:sp>
      <p:sp>
        <p:nvSpPr>
          <p:cNvPr id="14" name="テキスト ボックス 13"/>
          <p:cNvSpPr txBox="1"/>
          <p:nvPr/>
        </p:nvSpPr>
        <p:spPr>
          <a:xfrm>
            <a:off x="222382" y="4321286"/>
            <a:ext cx="2757301" cy="369332"/>
          </a:xfrm>
          <a:prstGeom prst="rect">
            <a:avLst/>
          </a:prstGeom>
          <a:noFill/>
        </p:spPr>
        <p:txBody>
          <a:bodyPr wrap="square" rtlCol="0">
            <a:spAutoFit/>
          </a:bodyPr>
          <a:lstStyle/>
          <a:p>
            <a:r>
              <a:rPr kumimoji="1" lang="en-US" altLang="ja-JP" dirty="0" smtClean="0"/>
              <a:t>Ubuntu 16.04 </a:t>
            </a:r>
            <a:r>
              <a:rPr kumimoji="1" lang="ja-JP" altLang="en-US" dirty="0" smtClean="0"/>
              <a:t>の場合</a:t>
            </a:r>
            <a:endParaRPr kumimoji="1" lang="ja-JP" altLang="en-US" dirty="0"/>
          </a:p>
        </p:txBody>
      </p:sp>
      <p:sp>
        <p:nvSpPr>
          <p:cNvPr id="15" name="テキスト ボックス 14"/>
          <p:cNvSpPr txBox="1"/>
          <p:nvPr/>
        </p:nvSpPr>
        <p:spPr>
          <a:xfrm>
            <a:off x="332741" y="5683469"/>
            <a:ext cx="9812369" cy="923330"/>
          </a:xfrm>
          <a:prstGeom prst="rect">
            <a:avLst/>
          </a:prstGeom>
          <a:noFill/>
        </p:spPr>
        <p:txBody>
          <a:bodyPr wrap="square" rtlCol="0">
            <a:spAutoFit/>
          </a:bodyPr>
          <a:lstStyle/>
          <a:p>
            <a:r>
              <a:rPr kumimoji="1" lang="en-US" altLang="ja-JP" dirty="0" smtClean="0"/>
              <a:t>CentOS </a:t>
            </a:r>
            <a:r>
              <a:rPr kumimoji="1" lang="ja-JP" altLang="en-US" dirty="0" smtClean="0"/>
              <a:t>等の、</a:t>
            </a:r>
            <a:r>
              <a:rPr kumimoji="1" lang="en-US" altLang="ja-JP" dirty="0" smtClean="0"/>
              <a:t>Ubuntu </a:t>
            </a:r>
            <a:r>
              <a:rPr kumimoji="1" lang="ja-JP" altLang="en-US" dirty="0" smtClean="0"/>
              <a:t>以外の </a:t>
            </a:r>
            <a:r>
              <a:rPr kumimoji="1" lang="en-US" altLang="ja-JP" dirty="0" smtClean="0"/>
              <a:t>Linux </a:t>
            </a:r>
            <a:r>
              <a:rPr kumimoji="1" lang="ja-JP" altLang="en-US" dirty="0" err="1" smtClean="0"/>
              <a:t>への</a:t>
            </a:r>
            <a:r>
              <a:rPr kumimoji="1" lang="ja-JP" altLang="en-US" dirty="0" smtClean="0"/>
              <a:t>インストール方法は</a:t>
            </a:r>
          </a:p>
          <a:p>
            <a:r>
              <a:rPr lang="en-US" altLang="ja-JP" dirty="0"/>
              <a:t>https://</a:t>
            </a:r>
            <a:r>
              <a:rPr lang="en-US" altLang="ja-JP" dirty="0" smtClean="0"/>
              <a:t>docs.microsoft.com/ja-jp/sql/linux/sql-server-linux-overview/</a:t>
            </a:r>
            <a:endParaRPr lang="en-US" altLang="ja-JP" dirty="0" smtClean="0"/>
          </a:p>
          <a:p>
            <a:r>
              <a:rPr kumimoji="1" lang="ja-JP" altLang="en-US" dirty="0" smtClean="0"/>
              <a:t>を参照すること。</a:t>
            </a:r>
            <a:endParaRPr kumimoji="1" lang="ja-JP" altLang="en-US" dirty="0"/>
          </a:p>
        </p:txBody>
      </p:sp>
    </p:spTree>
    <p:extLst>
      <p:ext uri="{BB962C8B-B14F-4D97-AF65-F5344CB8AC3E}">
        <p14:creationId xmlns:p14="http://schemas.microsoft.com/office/powerpoint/2010/main" val="51196176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71</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dirty="0"/>
          </a:p>
        </p:txBody>
      </p:sp>
      <p:sp>
        <p:nvSpPr>
          <p:cNvPr id="5" name="テキスト ボックス 4"/>
          <p:cNvSpPr txBox="1"/>
          <p:nvPr/>
        </p:nvSpPr>
        <p:spPr>
          <a:xfrm>
            <a:off x="332741" y="959829"/>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2. </a:t>
            </a:r>
            <a:r>
              <a:rPr kumimoji="1" lang="ja-JP" altLang="en-US" dirty="0" smtClean="0"/>
              <a:t>以下のコマンドを実行し、</a:t>
            </a:r>
            <a:r>
              <a:rPr kumimoji="1" lang="en-US" altLang="ja-JP" dirty="0" smtClean="0"/>
              <a:t>SQL Server Express 2019 </a:t>
            </a:r>
            <a:r>
              <a:rPr kumimoji="1" lang="ja-JP" altLang="en-US" dirty="0" smtClean="0"/>
              <a:t>を初期設定する。</a:t>
            </a:r>
            <a:endParaRPr lang="ja-JP" altLang="en-US" dirty="0" smtClean="0"/>
          </a:p>
        </p:txBody>
      </p:sp>
      <p:sp>
        <p:nvSpPr>
          <p:cNvPr id="6" name="テキスト ボックス 5"/>
          <p:cNvSpPr txBox="1"/>
          <p:nvPr/>
        </p:nvSpPr>
        <p:spPr>
          <a:xfrm>
            <a:off x="332741" y="1487338"/>
            <a:ext cx="11554459" cy="307777"/>
          </a:xfrm>
          <a:prstGeom prst="rect">
            <a:avLst/>
          </a:prstGeom>
          <a:solidFill>
            <a:schemeClr val="tx1"/>
          </a:solidFill>
        </p:spPr>
        <p:txBody>
          <a:bodyPr wrap="square" rtlCol="0">
            <a:spAutoFit/>
          </a:bodyPr>
          <a:lstStyle/>
          <a:p>
            <a:r>
              <a:rPr lang="en-US" altLang="ja-JP" sz="1400" dirty="0" err="1" smtClean="0">
                <a:solidFill>
                  <a:schemeClr val="bg1"/>
                </a:solidFill>
                <a:latin typeface="Consolas" panose="020B0609020204030204" pitchFamily="49" charset="0"/>
              </a:rPr>
              <a:t>sudo</a:t>
            </a:r>
            <a:r>
              <a:rPr lang="en-US" altLang="ja-JP" sz="1400" dirty="0" smtClean="0">
                <a:solidFill>
                  <a:schemeClr val="bg1"/>
                </a:solidFill>
                <a:latin typeface="Consolas" panose="020B0609020204030204" pitchFamily="49" charset="0"/>
              </a:rPr>
              <a:t> </a:t>
            </a:r>
            <a:r>
              <a:rPr lang="en-US" altLang="ja-JP" sz="1400" dirty="0">
                <a:solidFill>
                  <a:schemeClr val="bg1"/>
                </a:solidFill>
                <a:latin typeface="Consolas" panose="020B0609020204030204" pitchFamily="49" charset="0"/>
              </a:rPr>
              <a:t>/opt/</a:t>
            </a:r>
            <a:r>
              <a:rPr lang="en-US" altLang="ja-JP" sz="1400" dirty="0" err="1">
                <a:solidFill>
                  <a:schemeClr val="bg1"/>
                </a:solidFill>
                <a:latin typeface="Consolas" panose="020B0609020204030204" pitchFamily="49" charset="0"/>
              </a:rPr>
              <a:t>mssql</a:t>
            </a:r>
            <a:r>
              <a:rPr lang="en-US" altLang="ja-JP" sz="1400" dirty="0">
                <a:solidFill>
                  <a:schemeClr val="bg1"/>
                </a:solidFill>
                <a:latin typeface="Consolas" panose="020B0609020204030204" pitchFamily="49" charset="0"/>
              </a:rPr>
              <a:t>/bin/</a:t>
            </a:r>
            <a:r>
              <a:rPr lang="en-US" altLang="ja-JP" sz="1400" dirty="0" err="1">
                <a:solidFill>
                  <a:schemeClr val="bg1"/>
                </a:solidFill>
                <a:latin typeface="Consolas" panose="020B0609020204030204" pitchFamily="49" charset="0"/>
              </a:rPr>
              <a:t>mssql-conf</a:t>
            </a:r>
            <a:r>
              <a:rPr lang="en-US" altLang="ja-JP" sz="1400" dirty="0">
                <a:solidFill>
                  <a:schemeClr val="bg1"/>
                </a:solidFill>
                <a:latin typeface="Consolas" panose="020B0609020204030204" pitchFamily="49" charset="0"/>
              </a:rPr>
              <a:t> </a:t>
            </a:r>
            <a:r>
              <a:rPr lang="en-US" altLang="ja-JP" sz="1400" dirty="0" smtClean="0">
                <a:solidFill>
                  <a:schemeClr val="bg1"/>
                </a:solidFill>
                <a:latin typeface="Consolas" panose="020B0609020204030204" pitchFamily="49" charset="0"/>
              </a:rPr>
              <a:t>setup</a:t>
            </a:r>
          </a:p>
        </p:txBody>
      </p:sp>
      <p:sp>
        <p:nvSpPr>
          <p:cNvPr id="8" name="テキスト ボックス 7"/>
          <p:cNvSpPr txBox="1"/>
          <p:nvPr/>
        </p:nvSpPr>
        <p:spPr>
          <a:xfrm>
            <a:off x="914400" y="1883593"/>
            <a:ext cx="10972800" cy="4893647"/>
          </a:xfrm>
          <a:prstGeom prst="rect">
            <a:avLst/>
          </a:prstGeom>
          <a:solidFill>
            <a:schemeClr val="accent5">
              <a:lumMod val="75000"/>
            </a:schemeClr>
          </a:solidFill>
        </p:spPr>
        <p:txBody>
          <a:bodyPr wrap="square" rtlCol="0">
            <a:spAutoFit/>
          </a:bodyPr>
          <a:lstStyle/>
          <a:p>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1) Evaluation (free, no production use rights, 180-day limit)</a:t>
            </a:r>
          </a:p>
          <a:p>
            <a:r>
              <a:rPr lang="en-US" altLang="ja-JP" sz="1200" dirty="0">
                <a:solidFill>
                  <a:schemeClr val="bg1"/>
                </a:solidFill>
                <a:latin typeface="Consolas" panose="020B0609020204030204" pitchFamily="49" charset="0"/>
              </a:rPr>
              <a:t>  2) Developer (free, no production use rights)</a:t>
            </a:r>
          </a:p>
          <a:p>
            <a:r>
              <a:rPr lang="en-US" altLang="ja-JP" sz="1200" dirty="0">
                <a:solidFill>
                  <a:schemeClr val="bg1"/>
                </a:solidFill>
                <a:latin typeface="Consolas" panose="020B0609020204030204" pitchFamily="49" charset="0"/>
              </a:rPr>
              <a:t>  3) Express (free)</a:t>
            </a:r>
          </a:p>
          <a:p>
            <a:r>
              <a:rPr lang="en-US" altLang="ja-JP" sz="1200" dirty="0">
                <a:solidFill>
                  <a:schemeClr val="bg1"/>
                </a:solidFill>
                <a:latin typeface="Consolas" panose="020B0609020204030204" pitchFamily="49" charset="0"/>
              </a:rPr>
              <a:t>  4) Web (PAID)</a:t>
            </a:r>
          </a:p>
          <a:p>
            <a:r>
              <a:rPr lang="en-US" altLang="ja-JP" sz="1200" dirty="0">
                <a:solidFill>
                  <a:schemeClr val="bg1"/>
                </a:solidFill>
                <a:latin typeface="Consolas" panose="020B0609020204030204" pitchFamily="49" charset="0"/>
              </a:rPr>
              <a:t>  5) Standard (PAID)</a:t>
            </a:r>
          </a:p>
          <a:p>
            <a:r>
              <a:rPr lang="en-US" altLang="ja-JP" sz="1200" dirty="0">
                <a:solidFill>
                  <a:schemeClr val="bg1"/>
                </a:solidFill>
                <a:latin typeface="Consolas" panose="020B0609020204030204" pitchFamily="49" charset="0"/>
              </a:rPr>
              <a:t>  6) Enterprise (PAID) - CPU Core utilization restricted to 20 physical/40 </a:t>
            </a:r>
            <a:r>
              <a:rPr lang="en-US" altLang="ja-JP" sz="1200" dirty="0" err="1">
                <a:solidFill>
                  <a:schemeClr val="bg1"/>
                </a:solidFill>
                <a:latin typeface="Consolas" panose="020B0609020204030204" pitchFamily="49" charset="0"/>
              </a:rPr>
              <a:t>hyperthreaded</a:t>
            </a:r>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  7) Enterprise Core (PAID) - CPU Core utilization up to Operating System Maximum</a:t>
            </a:r>
          </a:p>
          <a:p>
            <a:r>
              <a:rPr lang="en-US" altLang="ja-JP" sz="1200" dirty="0">
                <a:solidFill>
                  <a:schemeClr val="bg1"/>
                </a:solidFill>
                <a:latin typeface="Consolas" panose="020B0609020204030204" pitchFamily="49" charset="0"/>
              </a:rPr>
              <a:t>  8) I bought a license through a retail sales channel and have a product key to enter</a:t>
            </a:r>
            <a:r>
              <a:rPr lang="en-US" altLang="ja-JP" sz="1200" dirty="0" smtClean="0">
                <a:solidFill>
                  <a:schemeClr val="bg1"/>
                </a:solidFill>
                <a:latin typeface="Consolas" panose="020B0609020204030204" pitchFamily="49" charset="0"/>
              </a:rPr>
              <a:t>.</a:t>
            </a:r>
          </a:p>
          <a:p>
            <a:r>
              <a:rPr lang="en-US" altLang="ja-JP" sz="1200" dirty="0" smtClean="0">
                <a:solidFill>
                  <a:schemeClr val="bg1"/>
                </a:solidFill>
                <a:latin typeface="Consolas" panose="020B0609020204030204" pitchFamily="49" charset="0"/>
              </a:rPr>
              <a:t>Enter </a:t>
            </a:r>
            <a:r>
              <a:rPr lang="en-US" altLang="ja-JP" sz="1200" dirty="0">
                <a:solidFill>
                  <a:schemeClr val="bg1"/>
                </a:solidFill>
                <a:latin typeface="Consolas" panose="020B0609020204030204" pitchFamily="49" charset="0"/>
              </a:rPr>
              <a:t>your edition(1-8):</a:t>
            </a:r>
          </a:p>
          <a:p>
            <a:r>
              <a:rPr lang="en-US" altLang="ja-JP" sz="1200" b="1" u="sng" dirty="0" smtClean="0">
                <a:solidFill>
                  <a:srgbClr val="FFFF00"/>
                </a:solidFill>
                <a:latin typeface="Consolas" panose="020B0609020204030204" pitchFamily="49" charset="0"/>
              </a:rPr>
              <a:t>3 </a:t>
            </a:r>
            <a:r>
              <a:rPr lang="ja-JP" altLang="en-US" sz="1200" b="1" u="sng" dirty="0" smtClean="0">
                <a:solidFill>
                  <a:srgbClr val="FFFF00"/>
                </a:solidFill>
                <a:latin typeface="Consolas" panose="020B0609020204030204" pitchFamily="49" charset="0"/>
              </a:rPr>
              <a:t>と入力する。</a:t>
            </a:r>
            <a:endParaRPr lang="en-US" altLang="ja-JP" sz="1200" b="1" u="sng" dirty="0">
              <a:solidFill>
                <a:srgbClr val="FFFF00"/>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Do you accept the license terms? [Yes/No]:</a:t>
            </a:r>
          </a:p>
          <a:p>
            <a:r>
              <a:rPr lang="en-US" altLang="ja-JP" sz="1200" b="1" u="sng" dirty="0" smtClean="0">
                <a:solidFill>
                  <a:srgbClr val="FFFF00"/>
                </a:solidFill>
                <a:latin typeface="Consolas" panose="020B0609020204030204" pitchFamily="49" charset="0"/>
              </a:rPr>
              <a:t>yes </a:t>
            </a:r>
            <a:r>
              <a:rPr lang="ja-JP" altLang="en-US" sz="1200" b="1" u="sng" dirty="0" smtClean="0">
                <a:solidFill>
                  <a:srgbClr val="FFFF00"/>
                </a:solidFill>
                <a:latin typeface="Consolas" panose="020B0609020204030204" pitchFamily="49" charset="0"/>
              </a:rPr>
              <a:t>と入力する。</a:t>
            </a:r>
            <a:endParaRPr lang="en-US" altLang="ja-JP" sz="1200" b="1" u="sng" dirty="0">
              <a:solidFill>
                <a:srgbClr val="FFFF00"/>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Enter the SQL Server system administrator password:</a:t>
            </a:r>
          </a:p>
          <a:p>
            <a:r>
              <a:rPr lang="en-US" altLang="ja-JP" sz="1200" b="1" u="sng" dirty="0">
                <a:solidFill>
                  <a:srgbClr val="FFFF00"/>
                </a:solidFill>
                <a:latin typeface="Consolas" panose="020B0609020204030204" pitchFamily="49" charset="0"/>
              </a:rPr>
              <a:t>SqlNeko123</a:t>
            </a:r>
          </a:p>
          <a:p>
            <a:r>
              <a:rPr lang="en-US" altLang="ja-JP" sz="1200" b="1" u="sng" dirty="0" smtClean="0">
                <a:solidFill>
                  <a:srgbClr val="FFFF00"/>
                </a:solidFill>
                <a:latin typeface="Consolas" panose="020B0609020204030204" pitchFamily="49" charset="0"/>
              </a:rPr>
              <a:t>SqlNeko123</a:t>
            </a:r>
            <a:r>
              <a:rPr lang="en-US" altLang="ja-JP" sz="1200" b="1" dirty="0" smtClean="0">
                <a:solidFill>
                  <a:srgbClr val="FFFF00"/>
                </a:solidFill>
                <a:latin typeface="Consolas" panose="020B0609020204030204" pitchFamily="49" charset="0"/>
              </a:rPr>
              <a:t>  </a:t>
            </a:r>
            <a:r>
              <a:rPr lang="ja-JP" altLang="en-US" sz="1200" b="1" u="sng" dirty="0" smtClean="0">
                <a:solidFill>
                  <a:srgbClr val="FFFF00"/>
                </a:solidFill>
                <a:latin typeface="Consolas" panose="020B0609020204030204" pitchFamily="49" charset="0"/>
              </a:rPr>
              <a:t>と </a:t>
            </a:r>
            <a:r>
              <a:rPr lang="en-US" altLang="ja-JP" sz="1200" b="1" u="sng" dirty="0" smtClean="0">
                <a:solidFill>
                  <a:srgbClr val="FFFF00"/>
                </a:solidFill>
                <a:latin typeface="Consolas" panose="020B0609020204030204" pitchFamily="49" charset="0"/>
              </a:rPr>
              <a:t>2 </a:t>
            </a:r>
            <a:r>
              <a:rPr lang="ja-JP" altLang="en-US" sz="1200" b="1" u="sng" dirty="0" smtClean="0">
                <a:solidFill>
                  <a:srgbClr val="FFFF00"/>
                </a:solidFill>
                <a:latin typeface="Consolas" panose="020B0609020204030204" pitchFamily="49" charset="0"/>
              </a:rPr>
              <a:t>回仮のパスワードを入力する。</a:t>
            </a:r>
            <a:r>
              <a:rPr lang="en-US" altLang="ja-JP" sz="1200" b="1" u="sng" dirty="0" smtClean="0">
                <a:solidFill>
                  <a:srgbClr val="FFFF00"/>
                </a:solidFill>
                <a:latin typeface="Consolas" panose="020B0609020204030204" pitchFamily="49" charset="0"/>
              </a:rPr>
              <a:t>(</a:t>
            </a:r>
            <a:r>
              <a:rPr lang="ja-JP" altLang="en-US" sz="1200" b="1" u="sng" dirty="0" smtClean="0">
                <a:solidFill>
                  <a:srgbClr val="FFFF00"/>
                </a:solidFill>
                <a:latin typeface="Consolas" panose="020B0609020204030204" pitchFamily="49" charset="0"/>
              </a:rPr>
              <a:t>別のパスワードでもよい。</a:t>
            </a:r>
            <a:r>
              <a:rPr lang="en-US" altLang="ja-JP" sz="1200" b="1" u="sng" dirty="0" smtClean="0">
                <a:solidFill>
                  <a:srgbClr val="FFFF00"/>
                </a:solidFill>
                <a:latin typeface="Consolas" panose="020B0609020204030204" pitchFamily="49" charset="0"/>
              </a:rPr>
              <a:t>)</a:t>
            </a:r>
          </a:p>
          <a:p>
            <a:r>
              <a:rPr lang="en-US" altLang="ja-JP" sz="1200" dirty="0">
                <a:solidFill>
                  <a:schemeClr val="bg1"/>
                </a:solidFill>
                <a:latin typeface="Consolas" panose="020B0609020204030204" pitchFamily="49" charset="0"/>
              </a:rPr>
              <a:t>Confirm the SQL Server system administrator password: </a:t>
            </a:r>
          </a:p>
          <a:p>
            <a:r>
              <a:rPr lang="en-US" altLang="ja-JP" sz="1200" dirty="0">
                <a:solidFill>
                  <a:schemeClr val="bg1"/>
                </a:solidFill>
                <a:latin typeface="Consolas" panose="020B0609020204030204" pitchFamily="49" charset="0"/>
              </a:rPr>
              <a:t>Configuring SQL Server...</a:t>
            </a: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The licensing PID was successfully processed. The new edition is [Express Edition].</a:t>
            </a:r>
          </a:p>
          <a:p>
            <a:r>
              <a:rPr lang="en-US" altLang="ja-JP" sz="1200" dirty="0" err="1">
                <a:solidFill>
                  <a:schemeClr val="bg1"/>
                </a:solidFill>
                <a:latin typeface="Consolas" panose="020B0609020204030204" pitchFamily="49" charset="0"/>
              </a:rPr>
              <a:t>ForceFlush</a:t>
            </a:r>
            <a:r>
              <a:rPr lang="en-US" altLang="ja-JP" sz="1200" dirty="0">
                <a:solidFill>
                  <a:schemeClr val="bg1"/>
                </a:solidFill>
                <a:latin typeface="Consolas" panose="020B0609020204030204" pitchFamily="49" charset="0"/>
              </a:rPr>
              <a:t> is enabled for this instance. </a:t>
            </a:r>
          </a:p>
          <a:p>
            <a:r>
              <a:rPr lang="en-US" altLang="ja-JP" sz="1200" dirty="0" err="1">
                <a:solidFill>
                  <a:schemeClr val="bg1"/>
                </a:solidFill>
                <a:latin typeface="Consolas" panose="020B0609020204030204" pitchFamily="49" charset="0"/>
              </a:rPr>
              <a:t>ForceFlush</a:t>
            </a:r>
            <a:r>
              <a:rPr lang="en-US" altLang="ja-JP" sz="1200" dirty="0">
                <a:solidFill>
                  <a:schemeClr val="bg1"/>
                </a:solidFill>
                <a:latin typeface="Consolas" panose="020B0609020204030204" pitchFamily="49" charset="0"/>
              </a:rPr>
              <a:t> feature is enabled for log durability.</a:t>
            </a:r>
          </a:p>
          <a:p>
            <a:r>
              <a:rPr lang="en-US" altLang="ja-JP" sz="1200" dirty="0">
                <a:solidFill>
                  <a:schemeClr val="bg1"/>
                </a:solidFill>
                <a:latin typeface="Consolas" panose="020B0609020204030204" pitchFamily="49" charset="0"/>
              </a:rPr>
              <a:t>Created </a:t>
            </a:r>
            <a:r>
              <a:rPr lang="en-US" altLang="ja-JP" sz="1200" dirty="0" err="1">
                <a:solidFill>
                  <a:schemeClr val="bg1"/>
                </a:solidFill>
                <a:latin typeface="Consolas" panose="020B0609020204030204" pitchFamily="49" charset="0"/>
              </a:rPr>
              <a:t>symlink</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etc</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systemd</a:t>
            </a:r>
            <a:r>
              <a:rPr lang="en-US" altLang="ja-JP" sz="1200" dirty="0">
                <a:solidFill>
                  <a:schemeClr val="bg1"/>
                </a:solidFill>
                <a:latin typeface="Consolas" panose="020B0609020204030204" pitchFamily="49" charset="0"/>
              </a:rPr>
              <a:t>/system/multi-</a:t>
            </a:r>
            <a:r>
              <a:rPr lang="en-US" altLang="ja-JP" sz="1200" dirty="0" err="1">
                <a:solidFill>
                  <a:schemeClr val="bg1"/>
                </a:solidFill>
                <a:latin typeface="Consolas" panose="020B0609020204030204" pitchFamily="49" charset="0"/>
              </a:rPr>
              <a:t>user.target.wants</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mssql-server.service</a:t>
            </a:r>
            <a:r>
              <a:rPr lang="en-US" altLang="ja-JP" sz="1200" dirty="0">
                <a:solidFill>
                  <a:schemeClr val="bg1"/>
                </a:solidFill>
                <a:latin typeface="Consolas" panose="020B0609020204030204" pitchFamily="49" charset="0"/>
              </a:rPr>
              <a:t> → /lib/</a:t>
            </a:r>
            <a:r>
              <a:rPr lang="en-US" altLang="ja-JP" sz="1200" dirty="0" err="1">
                <a:solidFill>
                  <a:schemeClr val="bg1"/>
                </a:solidFill>
                <a:latin typeface="Consolas" panose="020B0609020204030204" pitchFamily="49" charset="0"/>
              </a:rPr>
              <a:t>systemd</a:t>
            </a:r>
            <a:r>
              <a:rPr lang="en-US" altLang="ja-JP" sz="1200" dirty="0">
                <a:solidFill>
                  <a:schemeClr val="bg1"/>
                </a:solidFill>
                <a:latin typeface="Consolas" panose="020B0609020204030204" pitchFamily="49" charset="0"/>
              </a:rPr>
              <a:t>/system/</a:t>
            </a:r>
            <a:r>
              <a:rPr lang="en-US" altLang="ja-JP" sz="1200" dirty="0" err="1">
                <a:solidFill>
                  <a:schemeClr val="bg1"/>
                </a:solidFill>
                <a:latin typeface="Consolas" panose="020B0609020204030204" pitchFamily="49" charset="0"/>
              </a:rPr>
              <a:t>mssql-server.service</a:t>
            </a:r>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Setup has completed successfully. SQL Server is now starting.</a:t>
            </a:r>
          </a:p>
          <a:p>
            <a:r>
              <a:rPr lang="en-US" altLang="ja-JP" sz="1200" dirty="0" smtClean="0">
                <a:solidFill>
                  <a:schemeClr val="bg1"/>
                </a:solidFill>
                <a:latin typeface="Consolas" panose="020B0609020204030204" pitchFamily="49" charset="0"/>
              </a:rPr>
              <a:t>$ </a:t>
            </a:r>
            <a:r>
              <a:rPr lang="ja-JP" altLang="en-US" sz="1200" dirty="0" smtClean="0">
                <a:solidFill>
                  <a:srgbClr val="FFFF00"/>
                </a:solidFill>
                <a:latin typeface="Consolas" panose="020B0609020204030204" pitchFamily="49" charset="0"/>
              </a:rPr>
              <a:t>これで、</a:t>
            </a:r>
            <a:r>
              <a:rPr lang="en-US" altLang="ja-JP" sz="1200" dirty="0" smtClean="0">
                <a:solidFill>
                  <a:srgbClr val="FFFF00"/>
                </a:solidFill>
                <a:latin typeface="Consolas" panose="020B0609020204030204" pitchFamily="49" charset="0"/>
              </a:rPr>
              <a:t>SQL Server 2019 Express </a:t>
            </a:r>
            <a:r>
              <a:rPr lang="ja-JP" altLang="en-US" sz="1200" dirty="0" smtClean="0">
                <a:solidFill>
                  <a:srgbClr val="FFFF00"/>
                </a:solidFill>
                <a:latin typeface="Consolas" panose="020B0609020204030204" pitchFamily="49" charset="0"/>
              </a:rPr>
              <a:t>のインストールは完了した。</a:t>
            </a:r>
            <a:endParaRPr lang="en-US" altLang="ja-JP" sz="1200" b="1" u="sng" dirty="0" smtClean="0">
              <a:solidFill>
                <a:srgbClr val="FFFF00"/>
              </a:solidFill>
              <a:latin typeface="Consolas" panose="020B0609020204030204" pitchFamily="49" charset="0"/>
            </a:endParaRPr>
          </a:p>
        </p:txBody>
      </p:sp>
    </p:spTree>
    <p:extLst>
      <p:ext uri="{BB962C8B-B14F-4D97-AF65-F5344CB8AC3E}">
        <p14:creationId xmlns:p14="http://schemas.microsoft.com/office/powerpoint/2010/main" val="97086025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72</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sz="3200" dirty="0" smtClean="0"/>
              <a:t>4-4</a:t>
            </a:r>
            <a:r>
              <a:rPr lang="en-US" altLang="ja-JP" sz="3200" dirty="0" smtClean="0"/>
              <a:t>. </a:t>
            </a:r>
            <a:r>
              <a:rPr lang="en-US" altLang="ja-JP" sz="3200" dirty="0"/>
              <a:t>SQL Server </a:t>
            </a:r>
            <a:r>
              <a:rPr lang="en-US" altLang="ja-JP" sz="3200" dirty="0" smtClean="0"/>
              <a:t>2019 Express </a:t>
            </a:r>
            <a:r>
              <a:rPr lang="ja-JP" altLang="en-US" sz="3200" dirty="0" err="1" smtClean="0"/>
              <a:t>への</a:t>
            </a:r>
            <a:r>
              <a:rPr lang="ja-JP" altLang="en-US" sz="3200" dirty="0" smtClean="0"/>
              <a:t>作業用端末からの接続と初期データベース構築</a:t>
            </a:r>
            <a:endParaRPr kumimoji="1" lang="ja-JP" altLang="en-US" sz="3200" dirty="0"/>
          </a:p>
        </p:txBody>
      </p:sp>
      <p:sp>
        <p:nvSpPr>
          <p:cNvPr id="6" name="テキスト ボックス 5"/>
          <p:cNvSpPr txBox="1"/>
          <p:nvPr/>
        </p:nvSpPr>
        <p:spPr>
          <a:xfrm>
            <a:off x="332741" y="1085953"/>
            <a:ext cx="11444412" cy="923330"/>
          </a:xfrm>
          <a:prstGeom prst="rect">
            <a:avLst/>
          </a:prstGeom>
          <a:solidFill>
            <a:srgbClr val="FFFFCC"/>
          </a:solidFill>
          <a:ln w="19050">
            <a:solidFill>
              <a:schemeClr val="tx1"/>
            </a:solidFill>
          </a:ln>
        </p:spPr>
        <p:txBody>
          <a:bodyPr wrap="square" rtlCol="0">
            <a:spAutoFit/>
          </a:bodyPr>
          <a:lstStyle/>
          <a:p>
            <a:r>
              <a:rPr kumimoji="1" lang="en-US" altLang="ja-JP" dirty="0" smtClean="0"/>
              <a:t>1. </a:t>
            </a:r>
            <a:r>
              <a:rPr kumimoji="1" lang="ja-JP" altLang="en-US" dirty="0" smtClean="0"/>
              <a:t>作業用端末 </a:t>
            </a:r>
            <a:r>
              <a:rPr kumimoji="1" lang="en-US" altLang="ja-JP" dirty="0" smtClean="0"/>
              <a:t>(</a:t>
            </a:r>
            <a:r>
              <a:rPr kumimoji="1" lang="ja-JP" altLang="en-US" dirty="0" smtClean="0"/>
              <a:t>手元の </a:t>
            </a:r>
            <a:r>
              <a:rPr kumimoji="1" lang="en-US" altLang="ja-JP" dirty="0" smtClean="0"/>
              <a:t>Windows </a:t>
            </a:r>
            <a:r>
              <a:rPr kumimoji="1" lang="ja-JP" altLang="en-US" dirty="0" smtClean="0"/>
              <a:t>端末</a:t>
            </a:r>
            <a:r>
              <a:rPr kumimoji="1" lang="en-US" altLang="ja-JP" dirty="0" smtClean="0"/>
              <a:t>) </a:t>
            </a:r>
            <a:r>
              <a:rPr kumimoji="1" lang="ja-JP" altLang="en-US" dirty="0" smtClean="0"/>
              <a:t>上で、</a:t>
            </a:r>
            <a:r>
              <a:rPr kumimoji="1" lang="en-US" altLang="ja-JP" dirty="0" smtClean="0"/>
              <a:t>Google </a:t>
            </a:r>
            <a:r>
              <a:rPr kumimoji="1" lang="ja-JP" altLang="en-US" dirty="0" smtClean="0"/>
              <a:t>等の検索エンジンを開き、</a:t>
            </a:r>
            <a:endParaRPr kumimoji="1" lang="en-US" altLang="ja-JP" dirty="0" smtClean="0"/>
          </a:p>
          <a:p>
            <a:r>
              <a:rPr lang="en-US" altLang="ja-JP" dirty="0"/>
              <a:t>“SQL Server Management </a:t>
            </a:r>
            <a:r>
              <a:rPr lang="en-US" altLang="ja-JP" dirty="0" smtClean="0"/>
              <a:t>Studio”</a:t>
            </a:r>
          </a:p>
          <a:p>
            <a:r>
              <a:rPr lang="ja-JP" altLang="en-US" dirty="0" smtClean="0"/>
              <a:t>を検索し、</a:t>
            </a:r>
            <a:r>
              <a:rPr lang="en-US" altLang="ja-JP" dirty="0" smtClean="0"/>
              <a:t>Microsoft</a:t>
            </a:r>
            <a:r>
              <a:rPr lang="ja-JP" altLang="en-US" dirty="0" smtClean="0"/>
              <a:t> の </a:t>
            </a:r>
            <a:r>
              <a:rPr lang="en-US" altLang="ja-JP" dirty="0" smtClean="0"/>
              <a:t>Web </a:t>
            </a:r>
            <a:r>
              <a:rPr lang="ja-JP" altLang="en-US" dirty="0" smtClean="0"/>
              <a:t>サイトから最新版をダウンロードして</a:t>
            </a:r>
            <a:r>
              <a:rPr lang="ja-JP" altLang="en-US" dirty="0"/>
              <a:t>作業用</a:t>
            </a:r>
            <a:r>
              <a:rPr lang="ja-JP" altLang="en-US" dirty="0" smtClean="0"/>
              <a:t>端末にインストールする。</a:t>
            </a:r>
          </a:p>
        </p:txBody>
      </p:sp>
      <p:pic>
        <p:nvPicPr>
          <p:cNvPr id="2" name="図 1"/>
          <p:cNvPicPr>
            <a:picLocks noChangeAspect="1"/>
          </p:cNvPicPr>
          <p:nvPr/>
        </p:nvPicPr>
        <p:blipFill>
          <a:blip r:embed="rId2"/>
          <a:stretch>
            <a:fillRect/>
          </a:stretch>
        </p:blipFill>
        <p:spPr>
          <a:xfrm>
            <a:off x="812810" y="3748087"/>
            <a:ext cx="4543425" cy="2790825"/>
          </a:xfrm>
          <a:prstGeom prst="rect">
            <a:avLst/>
          </a:prstGeom>
        </p:spPr>
      </p:pic>
      <p:sp>
        <p:nvSpPr>
          <p:cNvPr id="10" name="テキスト ボックス 9"/>
          <p:cNvSpPr txBox="1"/>
          <p:nvPr/>
        </p:nvSpPr>
        <p:spPr>
          <a:xfrm>
            <a:off x="332741" y="2100901"/>
            <a:ext cx="11444412" cy="1477328"/>
          </a:xfrm>
          <a:prstGeom prst="rect">
            <a:avLst/>
          </a:prstGeom>
          <a:solidFill>
            <a:srgbClr val="FFFFCC"/>
          </a:solidFill>
          <a:ln w="19050">
            <a:solidFill>
              <a:schemeClr val="tx1"/>
            </a:solidFill>
          </a:ln>
        </p:spPr>
        <p:txBody>
          <a:bodyPr wrap="square" rtlCol="0">
            <a:spAutoFit/>
          </a:bodyPr>
          <a:lstStyle/>
          <a:p>
            <a:r>
              <a:rPr kumimoji="1" lang="en-US" altLang="ja-JP" dirty="0" smtClean="0"/>
              <a:t>2. </a:t>
            </a:r>
            <a:r>
              <a:rPr lang="en-US" altLang="ja-JP" dirty="0"/>
              <a:t>SQL Server Management </a:t>
            </a:r>
            <a:r>
              <a:rPr lang="en-US" altLang="ja-JP" dirty="0" smtClean="0"/>
              <a:t>Studio</a:t>
            </a:r>
            <a:r>
              <a:rPr lang="ja-JP" altLang="en-US" dirty="0" smtClean="0"/>
              <a:t> を起動し、サーバー名として 「</a:t>
            </a:r>
            <a:r>
              <a:rPr lang="en-US" altLang="ja-JP" dirty="0" smtClean="0"/>
              <a:t>3-2</a:t>
            </a:r>
            <a:r>
              <a:rPr lang="ja-JP" altLang="en-US" dirty="0" smtClean="0"/>
              <a:t>」の「</a:t>
            </a:r>
            <a:r>
              <a:rPr lang="en-US" altLang="ja-JP" dirty="0" smtClean="0"/>
              <a:t>16.</a:t>
            </a:r>
            <a:r>
              <a:rPr lang="ja-JP" altLang="en-US" dirty="0" smtClean="0"/>
              <a:t>」で割当てられたグローバル </a:t>
            </a:r>
            <a:r>
              <a:rPr lang="en-US" altLang="ja-JP" dirty="0" smtClean="0"/>
              <a:t>IPv4 </a:t>
            </a:r>
            <a:r>
              <a:rPr lang="ja-JP" altLang="en-US" dirty="0" smtClean="0"/>
              <a:t>アドレスを指定する。</a:t>
            </a:r>
            <a:endParaRPr lang="en-US" altLang="ja-JP" dirty="0" smtClean="0"/>
          </a:p>
          <a:p>
            <a:r>
              <a:rPr lang="ja-JP" altLang="en-US" dirty="0" smtClean="0"/>
              <a:t>「認証」は「</a:t>
            </a:r>
            <a:r>
              <a:rPr lang="en-US" altLang="ja-JP" dirty="0" smtClean="0"/>
              <a:t>SQL Server </a:t>
            </a:r>
            <a:r>
              <a:rPr lang="ja-JP" altLang="en-US" dirty="0" smtClean="0"/>
              <a:t>認証」とし、「ログイン」は「</a:t>
            </a:r>
            <a:r>
              <a:rPr lang="en-US" altLang="ja-JP" dirty="0" err="1" smtClean="0"/>
              <a:t>sa</a:t>
            </a:r>
            <a:r>
              <a:rPr lang="ja-JP" altLang="en-US" dirty="0" smtClean="0"/>
              <a:t>」、「パスワード」は「</a:t>
            </a:r>
            <a:r>
              <a:rPr lang="en-US" altLang="ja-JP" dirty="0" smtClean="0"/>
              <a:t>SqlNeko123</a:t>
            </a:r>
            <a:r>
              <a:rPr lang="ja-JP" altLang="en-US" dirty="0" smtClean="0"/>
              <a:t>」とする。</a:t>
            </a:r>
            <a:endParaRPr lang="en-US" altLang="ja-JP" dirty="0" smtClean="0"/>
          </a:p>
          <a:p>
            <a:r>
              <a:rPr lang="ja-JP" altLang="en-US" dirty="0" smtClean="0"/>
              <a:t>これにより、</a:t>
            </a:r>
            <a:r>
              <a:rPr lang="en-US" altLang="ja-JP" dirty="0" smtClean="0"/>
              <a:t>AWS </a:t>
            </a:r>
            <a:r>
              <a:rPr lang="ja-JP" altLang="en-US" dirty="0" smtClean="0"/>
              <a:t>上のコントローラサーバー上で動作している </a:t>
            </a:r>
            <a:r>
              <a:rPr lang="en-US" altLang="ja-JP" dirty="0" smtClean="0"/>
              <a:t>SQL Server 2019 Express </a:t>
            </a:r>
            <a:r>
              <a:rPr lang="ja-JP" altLang="en-US" dirty="0" smtClean="0"/>
              <a:t>に管理モードで接続できることを確認する。</a:t>
            </a:r>
          </a:p>
        </p:txBody>
      </p:sp>
      <p:pic>
        <p:nvPicPr>
          <p:cNvPr id="5" name="図 4"/>
          <p:cNvPicPr>
            <a:picLocks noChangeAspect="1"/>
          </p:cNvPicPr>
          <p:nvPr/>
        </p:nvPicPr>
        <p:blipFill>
          <a:blip r:embed="rId3"/>
          <a:stretch>
            <a:fillRect/>
          </a:stretch>
        </p:blipFill>
        <p:spPr>
          <a:xfrm>
            <a:off x="7969960" y="3645920"/>
            <a:ext cx="1623357" cy="3064542"/>
          </a:xfrm>
          <a:prstGeom prst="rect">
            <a:avLst/>
          </a:prstGeom>
        </p:spPr>
      </p:pic>
      <p:sp>
        <p:nvSpPr>
          <p:cNvPr id="11" name="右矢印 10"/>
          <p:cNvSpPr/>
          <p:nvPr/>
        </p:nvSpPr>
        <p:spPr>
          <a:xfrm>
            <a:off x="5715000" y="4619297"/>
            <a:ext cx="1828800" cy="64638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01998921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73</a:t>
            </a:fld>
            <a:endParaRPr kumimoji="1" lang="ja-JP" altLang="en-US" dirty="0"/>
          </a:p>
        </p:txBody>
      </p:sp>
      <p:sp>
        <p:nvSpPr>
          <p:cNvPr id="11" name="タイトル 10"/>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867799"/>
            <a:ext cx="11444412" cy="1477328"/>
          </a:xfrm>
          <a:prstGeom prst="rect">
            <a:avLst/>
          </a:prstGeom>
          <a:solidFill>
            <a:srgbClr val="FFFFCC"/>
          </a:solidFill>
          <a:ln w="19050">
            <a:solidFill>
              <a:schemeClr val="tx1"/>
            </a:solidFill>
          </a:ln>
        </p:spPr>
        <p:txBody>
          <a:bodyPr wrap="square" rtlCol="0">
            <a:spAutoFit/>
          </a:bodyPr>
          <a:lstStyle/>
          <a:p>
            <a:r>
              <a:rPr kumimoji="1" lang="en-US" altLang="ja-JP" dirty="0" smtClean="0"/>
              <a:t>3. </a:t>
            </a:r>
            <a:r>
              <a:rPr kumimoji="1" lang="ja-JP" altLang="en-US" dirty="0" smtClean="0"/>
              <a:t>作業用端末 </a:t>
            </a:r>
            <a:r>
              <a:rPr kumimoji="1" lang="en-US" altLang="ja-JP" dirty="0" smtClean="0"/>
              <a:t>(</a:t>
            </a:r>
            <a:r>
              <a:rPr kumimoji="1" lang="ja-JP" altLang="en-US" dirty="0" smtClean="0"/>
              <a:t>手元の </a:t>
            </a:r>
            <a:r>
              <a:rPr kumimoji="1" lang="en-US" altLang="ja-JP" dirty="0" smtClean="0"/>
              <a:t>Windows </a:t>
            </a:r>
            <a:r>
              <a:rPr kumimoji="1" lang="ja-JP" altLang="en-US" dirty="0" smtClean="0"/>
              <a:t>端末</a:t>
            </a:r>
            <a:r>
              <a:rPr kumimoji="1" lang="en-US" altLang="ja-JP" dirty="0" smtClean="0"/>
              <a:t>) </a:t>
            </a:r>
            <a:r>
              <a:rPr kumimoji="1" lang="ja-JP" altLang="en-US" dirty="0" smtClean="0"/>
              <a:t>上</a:t>
            </a:r>
            <a:r>
              <a:rPr lang="ja-JP" altLang="en-US" dirty="0"/>
              <a:t>で、最新版の 「</a:t>
            </a:r>
            <a:r>
              <a:rPr lang="en-US" altLang="ja-JP" dirty="0" err="1"/>
              <a:t>Git</a:t>
            </a:r>
            <a:r>
              <a:rPr lang="en-US" altLang="ja-JP" dirty="0"/>
              <a:t> for Windows</a:t>
            </a:r>
            <a:r>
              <a:rPr lang="ja-JP" altLang="en-US" dirty="0"/>
              <a:t>」</a:t>
            </a:r>
            <a:r>
              <a:rPr lang="en-US" altLang="ja-JP" dirty="0"/>
              <a:t> </a:t>
            </a:r>
            <a:r>
              <a:rPr lang="en-US" altLang="ja-JP" dirty="0" smtClean="0"/>
              <a:t>(x86 </a:t>
            </a:r>
            <a:r>
              <a:rPr lang="ja-JP" altLang="en-US" dirty="0" smtClean="0"/>
              <a:t>版または </a:t>
            </a:r>
            <a:r>
              <a:rPr lang="en-US" altLang="ja-JP" dirty="0" smtClean="0"/>
              <a:t>x64 </a:t>
            </a:r>
            <a:r>
              <a:rPr lang="ja-JP" altLang="en-US" dirty="0"/>
              <a:t>版、インストーラ版</a:t>
            </a:r>
            <a:r>
              <a:rPr lang="en-US" altLang="ja-JP" dirty="0"/>
              <a:t>) </a:t>
            </a:r>
            <a:r>
              <a:rPr lang="ja-JP" altLang="en-US" dirty="0"/>
              <a:t>をダウンロードし、インストールする。</a:t>
            </a:r>
            <a:endParaRPr lang="en-US" altLang="ja-JP" dirty="0"/>
          </a:p>
          <a:p>
            <a:r>
              <a:rPr lang="ja-JP" altLang="en-US" dirty="0" smtClean="0"/>
              <a:t>任意の </a:t>
            </a:r>
            <a:r>
              <a:rPr lang="en-US" altLang="ja-JP" dirty="0" smtClean="0"/>
              <a:t>Web </a:t>
            </a:r>
            <a:r>
              <a:rPr lang="ja-JP" altLang="en-US" dirty="0" smtClean="0"/>
              <a:t>ブラウザで </a:t>
            </a:r>
            <a:r>
              <a:rPr lang="en-US" altLang="ja-JP" dirty="0"/>
              <a:t>https://gitforwindows.org/ </a:t>
            </a:r>
            <a:r>
              <a:rPr lang="ja-JP" altLang="en-US" dirty="0"/>
              <a:t>にアクセスするとよい。</a:t>
            </a:r>
            <a:endParaRPr lang="en-US" altLang="ja-JP" dirty="0"/>
          </a:p>
          <a:p>
            <a:r>
              <a:rPr lang="ja-JP" altLang="en-US" dirty="0"/>
              <a:t>本文書作成時では、「</a:t>
            </a:r>
            <a:r>
              <a:rPr lang="en-US" altLang="ja-JP" dirty="0"/>
              <a:t>Git-2.29.2.3-64-bit.exe</a:t>
            </a:r>
            <a:r>
              <a:rPr lang="ja-JP" altLang="en-US" dirty="0"/>
              <a:t>」というファイルが最新版である。</a:t>
            </a:r>
            <a:endParaRPr lang="en-US" altLang="ja-JP" dirty="0"/>
          </a:p>
          <a:p>
            <a:r>
              <a:rPr lang="ja-JP" altLang="en-US" dirty="0"/>
              <a:t>インストーラのオプションは、すべてデフォルトのままで </a:t>
            </a:r>
            <a:r>
              <a:rPr lang="en-US" altLang="ja-JP" dirty="0"/>
              <a:t>OK </a:t>
            </a:r>
            <a:r>
              <a:rPr lang="ja-JP" altLang="en-US" dirty="0"/>
              <a:t>である</a:t>
            </a:r>
            <a:r>
              <a:rPr lang="ja-JP" altLang="en-US" dirty="0" smtClean="0"/>
              <a:t>。</a:t>
            </a:r>
            <a:endParaRPr lang="en-US" altLang="ja-JP" dirty="0"/>
          </a:p>
        </p:txBody>
      </p:sp>
      <p:pic>
        <p:nvPicPr>
          <p:cNvPr id="6" name="図 5"/>
          <p:cNvPicPr>
            <a:picLocks noChangeAspect="1"/>
          </p:cNvPicPr>
          <p:nvPr/>
        </p:nvPicPr>
        <p:blipFill>
          <a:blip r:embed="rId2"/>
          <a:stretch>
            <a:fillRect/>
          </a:stretch>
        </p:blipFill>
        <p:spPr>
          <a:xfrm>
            <a:off x="10451389" y="1318588"/>
            <a:ext cx="1159914" cy="899573"/>
          </a:xfrm>
          <a:prstGeom prst="rect">
            <a:avLst/>
          </a:prstGeom>
        </p:spPr>
      </p:pic>
      <p:sp>
        <p:nvSpPr>
          <p:cNvPr id="7" name="テキスト ボックス 6"/>
          <p:cNvSpPr txBox="1"/>
          <p:nvPr/>
        </p:nvSpPr>
        <p:spPr>
          <a:xfrm>
            <a:off x="332741" y="2563281"/>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4. </a:t>
            </a:r>
            <a:r>
              <a:rPr kumimoji="1" lang="ja-JP" altLang="en-US" dirty="0" smtClean="0"/>
              <a:t>作業用端末に「</a:t>
            </a:r>
            <a:r>
              <a:rPr kumimoji="1" lang="en-US" altLang="ja-JP" dirty="0" err="1" smtClean="0"/>
              <a:t>Git</a:t>
            </a:r>
            <a:r>
              <a:rPr kumimoji="1" lang="en-US" altLang="ja-JP" dirty="0" smtClean="0"/>
              <a:t> for Windows</a:t>
            </a:r>
            <a:r>
              <a:rPr kumimoji="1" lang="ja-JP" altLang="en-US" dirty="0" smtClean="0"/>
              <a:t>」がインストールされたら、コマンドプロンプトを開き、以下のように </a:t>
            </a:r>
            <a:r>
              <a:rPr kumimoji="1" lang="en-US" altLang="ja-JP" dirty="0" smtClean="0"/>
              <a:t>3 </a:t>
            </a:r>
            <a:r>
              <a:rPr kumimoji="1" lang="ja-JP" altLang="en-US" dirty="0" smtClean="0"/>
              <a:t>行実行する。</a:t>
            </a:r>
            <a:endParaRPr lang="en-US" altLang="ja-JP" dirty="0"/>
          </a:p>
        </p:txBody>
      </p:sp>
      <p:sp>
        <p:nvSpPr>
          <p:cNvPr id="8" name="テキスト ボックス 7"/>
          <p:cNvSpPr txBox="1"/>
          <p:nvPr/>
        </p:nvSpPr>
        <p:spPr>
          <a:xfrm>
            <a:off x="423373" y="3132665"/>
            <a:ext cx="11353780" cy="1384995"/>
          </a:xfrm>
          <a:prstGeom prst="rect">
            <a:avLst/>
          </a:prstGeom>
          <a:solidFill>
            <a:schemeClr val="tx1"/>
          </a:solidFill>
        </p:spPr>
        <p:txBody>
          <a:bodyPr wrap="square" rtlCol="0">
            <a:spAutoFit/>
          </a:bodyPr>
          <a:lstStyle/>
          <a:p>
            <a:r>
              <a:rPr lang="en-US" altLang="ja-JP" sz="1200" dirty="0" err="1" smtClean="0">
                <a:solidFill>
                  <a:schemeClr val="bg1"/>
                </a:solidFill>
                <a:latin typeface="Consolas" panose="020B0609020204030204" pitchFamily="49" charset="0"/>
              </a:rPr>
              <a:t>rmdir</a:t>
            </a:r>
            <a:r>
              <a:rPr lang="en-US" altLang="ja-JP" sz="1200" dirty="0" smtClean="0">
                <a:solidFill>
                  <a:schemeClr val="bg1"/>
                </a:solidFill>
                <a:latin typeface="Consolas" panose="020B0609020204030204" pitchFamily="49" charset="0"/>
              </a:rPr>
              <a:t> /s /</a:t>
            </a:r>
            <a:r>
              <a:rPr lang="en-US" altLang="ja-JP" sz="1200" dirty="0">
                <a:solidFill>
                  <a:schemeClr val="bg1"/>
                </a:solidFill>
                <a:latin typeface="Consolas" panose="020B0609020204030204" pitchFamily="49" charset="0"/>
              </a:rPr>
              <a:t>q c:\</a:t>
            </a:r>
            <a:r>
              <a:rPr lang="en-US" altLang="ja-JP" sz="1200" dirty="0" smtClean="0">
                <a:solidFill>
                  <a:schemeClr val="bg1"/>
                </a:solidFill>
                <a:latin typeface="Consolas" panose="020B0609020204030204" pitchFamily="49" charset="0"/>
              </a:rPr>
              <a:t>controller_src_tmp\</a:t>
            </a:r>
            <a:endParaRPr lang="en-US" altLang="ja-JP" sz="1200" dirty="0" smtClean="0">
              <a:solidFill>
                <a:schemeClr val="bg1"/>
              </a:solidFill>
              <a:latin typeface="Consolas" panose="020B0609020204030204" pitchFamily="49" charset="0"/>
            </a:endParaRPr>
          </a:p>
          <a:p>
            <a:endParaRPr lang="en-US" altLang="ja-JP" sz="1200" dirty="0" smtClean="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mkdir</a:t>
            </a:r>
            <a:r>
              <a:rPr lang="en-US" altLang="ja-JP" sz="1200" dirty="0" smtClean="0">
                <a:solidFill>
                  <a:schemeClr val="bg1"/>
                </a:solidFill>
                <a:latin typeface="Consolas" panose="020B0609020204030204" pitchFamily="49" charset="0"/>
              </a:rPr>
              <a:t> </a:t>
            </a:r>
            <a:r>
              <a:rPr lang="en-US" altLang="ja-JP" sz="1200" dirty="0" smtClean="0">
                <a:solidFill>
                  <a:schemeClr val="bg1"/>
                </a:solidFill>
                <a:latin typeface="Consolas" panose="020B0609020204030204" pitchFamily="49" charset="0"/>
              </a:rPr>
              <a:t>c:\</a:t>
            </a:r>
            <a:r>
              <a:rPr lang="en-US" altLang="ja-JP" sz="1200" dirty="0" smtClean="0">
                <a:solidFill>
                  <a:schemeClr val="bg1"/>
                </a:solidFill>
                <a:latin typeface="Consolas" panose="020B0609020204030204" pitchFamily="49" charset="0"/>
              </a:rPr>
              <a:t>controller_src_tmp\</a:t>
            </a:r>
            <a:endParaRPr lang="en-US" altLang="ja-JP" sz="1200" dirty="0" smtClean="0">
              <a:solidFill>
                <a:schemeClr val="bg1"/>
              </a:solidFill>
              <a:latin typeface="Consolas" panose="020B0609020204030204" pitchFamily="49" charset="0"/>
            </a:endParaRPr>
          </a:p>
          <a:p>
            <a:endParaRPr lang="en-US" altLang="ja-JP" sz="1200" dirty="0" smtClean="0">
              <a:solidFill>
                <a:schemeClr val="bg1"/>
              </a:solidFill>
              <a:latin typeface="Consolas" panose="020B0609020204030204" pitchFamily="49" charset="0"/>
            </a:endParaRPr>
          </a:p>
          <a:p>
            <a:r>
              <a:rPr lang="en-US" altLang="ja-JP" sz="1200" dirty="0" smtClean="0">
                <a:solidFill>
                  <a:schemeClr val="bg1"/>
                </a:solidFill>
                <a:latin typeface="Consolas" panose="020B0609020204030204" pitchFamily="49" charset="0"/>
              </a:rPr>
              <a:t>cd /d </a:t>
            </a:r>
            <a:r>
              <a:rPr lang="en-US" altLang="ja-JP" sz="1200" dirty="0">
                <a:solidFill>
                  <a:schemeClr val="bg1"/>
                </a:solidFill>
                <a:latin typeface="Consolas" panose="020B0609020204030204" pitchFamily="49" charset="0"/>
              </a:rPr>
              <a:t>c:\</a:t>
            </a:r>
            <a:r>
              <a:rPr lang="en-US" altLang="ja-JP" sz="1200" dirty="0" smtClean="0">
                <a:solidFill>
                  <a:schemeClr val="bg1"/>
                </a:solidFill>
                <a:latin typeface="Consolas" panose="020B0609020204030204" pitchFamily="49" charset="0"/>
              </a:rPr>
              <a:t>controller_src_tmp\</a:t>
            </a:r>
            <a:endParaRPr lang="en-US" altLang="ja-JP" sz="1200" dirty="0" smtClean="0">
              <a:solidFill>
                <a:schemeClr val="bg1"/>
              </a:solidFill>
              <a:latin typeface="Consolas" panose="020B0609020204030204" pitchFamily="49" charset="0"/>
            </a:endParaRPr>
          </a:p>
          <a:p>
            <a:endParaRPr lang="en-US" altLang="ja-JP" sz="1200" dirty="0" smtClean="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git</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clone https</a:t>
            </a:r>
            <a:r>
              <a:rPr lang="en-US" altLang="ja-JP" sz="1200" dirty="0" smtClean="0">
                <a:solidFill>
                  <a:schemeClr val="bg1"/>
                </a:solidFill>
                <a:latin typeface="Consolas" panose="020B0609020204030204" pitchFamily="49" charset="0"/>
              </a:rPr>
              <a:t>://github.com/IPA-CyberLab/IPA-DN-ThinController-Private.git </a:t>
            </a:r>
            <a:r>
              <a:rPr lang="en-US" altLang="ja-JP" sz="1200" dirty="0" smtClean="0">
                <a:solidFill>
                  <a:schemeClr val="bg1"/>
                </a:solidFill>
                <a:latin typeface="Consolas" panose="020B0609020204030204" pitchFamily="49" charset="0"/>
              </a:rPr>
              <a:t>--recursive -</a:t>
            </a:r>
            <a:r>
              <a:rPr lang="en-US" altLang="ja-JP" sz="1200" dirty="0">
                <a:solidFill>
                  <a:schemeClr val="bg1"/>
                </a:solidFill>
                <a:latin typeface="Consolas" panose="020B0609020204030204" pitchFamily="49" charset="0"/>
              </a:rPr>
              <a:t>b </a:t>
            </a:r>
            <a:r>
              <a:rPr lang="en-US" altLang="ja-JP" sz="1200" dirty="0" smtClean="0">
                <a:solidFill>
                  <a:schemeClr val="bg1"/>
                </a:solidFill>
                <a:latin typeface="Consolas" panose="020B0609020204030204" pitchFamily="49" charset="0"/>
              </a:rPr>
              <a:t>beta8preview2</a:t>
            </a:r>
            <a:endParaRPr kumimoji="1" lang="ja-JP" altLang="en-US" sz="1200" dirty="0">
              <a:solidFill>
                <a:schemeClr val="bg1"/>
              </a:solidFill>
              <a:latin typeface="Consolas" panose="020B0609020204030204" pitchFamily="49" charset="0"/>
            </a:endParaRPr>
          </a:p>
        </p:txBody>
      </p:sp>
      <p:sp>
        <p:nvSpPr>
          <p:cNvPr id="9" name="テキスト ボックス 8"/>
          <p:cNvSpPr txBox="1"/>
          <p:nvPr/>
        </p:nvSpPr>
        <p:spPr>
          <a:xfrm>
            <a:off x="332741" y="4771303"/>
            <a:ext cx="11444412" cy="1200329"/>
          </a:xfrm>
          <a:prstGeom prst="rect">
            <a:avLst/>
          </a:prstGeom>
          <a:solidFill>
            <a:srgbClr val="FFFFCC"/>
          </a:solidFill>
          <a:ln w="19050">
            <a:solidFill>
              <a:schemeClr val="tx1"/>
            </a:solidFill>
          </a:ln>
        </p:spPr>
        <p:txBody>
          <a:bodyPr wrap="square" rtlCol="0">
            <a:spAutoFit/>
          </a:bodyPr>
          <a:lstStyle/>
          <a:p>
            <a:r>
              <a:rPr kumimoji="1" lang="en-US" altLang="ja-JP" dirty="0" smtClean="0"/>
              <a:t>5. </a:t>
            </a:r>
            <a:r>
              <a:rPr lang="ja-JP" altLang="en-US" dirty="0" smtClean="0"/>
              <a:t>作業用端末上のエクスプローラ</a:t>
            </a:r>
            <a:r>
              <a:rPr kumimoji="1" lang="ja-JP" altLang="en-US" dirty="0" smtClean="0"/>
              <a:t>で</a:t>
            </a:r>
            <a:endParaRPr kumimoji="1" lang="en-US" altLang="ja-JP" dirty="0" smtClean="0"/>
          </a:p>
          <a:p>
            <a:r>
              <a:rPr lang="en-US" altLang="ja-JP" dirty="0" smtClean="0"/>
              <a:t>C</a:t>
            </a:r>
            <a:r>
              <a:rPr lang="en-US" altLang="ja-JP" dirty="0"/>
              <a:t>:\</a:t>
            </a:r>
            <a:r>
              <a:rPr lang="en-US" altLang="ja-JP" dirty="0" smtClean="0"/>
              <a:t>controller_src_tmp\IPA-DN-ThinController-Private\Misc\01_SQL_Server_DB_Scripts\</a:t>
            </a:r>
            <a:endParaRPr lang="en-US" altLang="ja-JP" dirty="0"/>
          </a:p>
          <a:p>
            <a:r>
              <a:rPr lang="ja-JP" altLang="en-US" dirty="0" smtClean="0"/>
              <a:t>フォルダを開く。「</a:t>
            </a:r>
            <a:r>
              <a:rPr lang="en-US" altLang="ja-JP" dirty="0"/>
              <a:t> </a:t>
            </a:r>
            <a:r>
              <a:rPr lang="en-US" altLang="ja-JP" dirty="0" smtClean="0"/>
              <a:t>1_Create_Database_Linux</a:t>
            </a:r>
            <a:r>
              <a:rPr lang="ja-JP" altLang="en-US" dirty="0" smtClean="0"/>
              <a:t>」、「</a:t>
            </a:r>
            <a:r>
              <a:rPr lang="en-US" altLang="ja-JP" dirty="0" smtClean="0"/>
              <a:t>1_Create_Database_Windows</a:t>
            </a:r>
            <a:r>
              <a:rPr lang="ja-JP" altLang="en-US" dirty="0" smtClean="0"/>
              <a:t>」、</a:t>
            </a:r>
            <a:r>
              <a:rPr lang="en-US" altLang="ja-JP" dirty="0" smtClean="0"/>
              <a:t>… </a:t>
            </a:r>
            <a:r>
              <a:rPr lang="ja-JP" altLang="en-US" dirty="0" smtClean="0"/>
              <a:t>などのいくつかの </a:t>
            </a:r>
            <a:r>
              <a:rPr lang="en-US" altLang="ja-JP" dirty="0" smtClean="0"/>
              <a:t>SQL </a:t>
            </a:r>
            <a:r>
              <a:rPr lang="ja-JP" altLang="en-US" dirty="0" smtClean="0"/>
              <a:t>スクリプトファイルがダウンロードできていれば </a:t>
            </a:r>
            <a:r>
              <a:rPr lang="en-US" altLang="ja-JP" dirty="0" smtClean="0"/>
              <a:t>OK </a:t>
            </a:r>
            <a:r>
              <a:rPr lang="ja-JP" altLang="en-US" dirty="0" smtClean="0"/>
              <a:t>である。</a:t>
            </a:r>
            <a:endParaRPr lang="en-US" altLang="ja-JP" dirty="0"/>
          </a:p>
        </p:txBody>
      </p:sp>
      <p:pic>
        <p:nvPicPr>
          <p:cNvPr id="10" name="図 9"/>
          <p:cNvPicPr>
            <a:picLocks noChangeAspect="1"/>
          </p:cNvPicPr>
          <p:nvPr/>
        </p:nvPicPr>
        <p:blipFill>
          <a:blip r:embed="rId3"/>
          <a:stretch>
            <a:fillRect/>
          </a:stretch>
        </p:blipFill>
        <p:spPr>
          <a:xfrm>
            <a:off x="9006867" y="5458969"/>
            <a:ext cx="2346587" cy="1362252"/>
          </a:xfrm>
          <a:prstGeom prst="rect">
            <a:avLst/>
          </a:prstGeom>
        </p:spPr>
      </p:pic>
      <p:sp>
        <p:nvSpPr>
          <p:cNvPr id="2" name="テキスト ボックス 1"/>
          <p:cNvSpPr txBox="1"/>
          <p:nvPr/>
        </p:nvSpPr>
        <p:spPr>
          <a:xfrm>
            <a:off x="3743569" y="3132665"/>
            <a:ext cx="4017108" cy="307777"/>
          </a:xfrm>
          <a:prstGeom prst="rect">
            <a:avLst/>
          </a:prstGeom>
          <a:noFill/>
        </p:spPr>
        <p:txBody>
          <a:bodyPr wrap="square" rtlCol="0">
            <a:spAutoFit/>
          </a:bodyPr>
          <a:lstStyle/>
          <a:p>
            <a:r>
              <a:rPr kumimoji="1" lang="ja-JP" altLang="en-US" sz="1400" dirty="0" smtClean="0">
                <a:solidFill>
                  <a:srgbClr val="FFFF00"/>
                </a:solidFill>
              </a:rPr>
              <a:t>← 初めて実行する場合は、エラーになるが、問題無い。</a:t>
            </a:r>
            <a:endParaRPr kumimoji="1" lang="ja-JP" altLang="en-US" sz="1400" dirty="0">
              <a:solidFill>
                <a:srgbClr val="FFFF00"/>
              </a:solidFill>
            </a:endParaRPr>
          </a:p>
        </p:txBody>
      </p:sp>
    </p:spTree>
    <p:extLst>
      <p:ext uri="{BB962C8B-B14F-4D97-AF65-F5344CB8AC3E}">
        <p14:creationId xmlns:p14="http://schemas.microsoft.com/office/powerpoint/2010/main" val="167138807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74</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47518" y="697533"/>
            <a:ext cx="11444412" cy="2585323"/>
          </a:xfrm>
          <a:prstGeom prst="rect">
            <a:avLst/>
          </a:prstGeom>
          <a:solidFill>
            <a:srgbClr val="FFFFCC"/>
          </a:solidFill>
          <a:ln w="19050">
            <a:solidFill>
              <a:schemeClr val="tx1"/>
            </a:solidFill>
          </a:ln>
        </p:spPr>
        <p:txBody>
          <a:bodyPr wrap="square" rtlCol="0">
            <a:spAutoFit/>
          </a:bodyPr>
          <a:lstStyle/>
          <a:p>
            <a:r>
              <a:rPr kumimoji="1" lang="en-US" altLang="ja-JP" dirty="0" smtClean="0"/>
              <a:t>6. </a:t>
            </a:r>
            <a:r>
              <a:rPr lang="en-US" altLang="ja-JP" dirty="0"/>
              <a:t>C:\controller_src_tmp\IPA-DN-ThinController-Private\Misc\01_SQL_Server_DB_Scripts</a:t>
            </a:r>
            <a:r>
              <a:rPr lang="en-US" altLang="ja-JP" dirty="0" smtClean="0"/>
              <a:t>\ </a:t>
            </a:r>
            <a:r>
              <a:rPr lang="ja-JP" altLang="en-US" dirty="0" smtClean="0"/>
              <a:t>にある以下のファイルを </a:t>
            </a:r>
            <a:r>
              <a:rPr lang="en-US" altLang="ja-JP" dirty="0" smtClean="0"/>
              <a:t>1 </a:t>
            </a:r>
            <a:r>
              <a:rPr lang="ja-JP" altLang="en-US" dirty="0" err="1" smtClean="0"/>
              <a:t>つずつ</a:t>
            </a:r>
            <a:r>
              <a:rPr lang="ja-JP" altLang="en-US" dirty="0" smtClean="0"/>
              <a:t>テキストエディタ </a:t>
            </a:r>
            <a:r>
              <a:rPr lang="en-US" altLang="ja-JP" dirty="0" smtClean="0"/>
              <a:t>(</a:t>
            </a:r>
            <a:r>
              <a:rPr lang="ja-JP" altLang="en-US" dirty="0" smtClean="0"/>
              <a:t>メモ帳等でも </a:t>
            </a:r>
            <a:r>
              <a:rPr lang="en-US" altLang="ja-JP" dirty="0" smtClean="0"/>
              <a:t>OK)</a:t>
            </a:r>
            <a:r>
              <a:rPr lang="ja-JP" altLang="en-US" dirty="0" smtClean="0"/>
              <a:t> で開き、</a:t>
            </a:r>
            <a:r>
              <a:rPr lang="en-US" altLang="ja-JP" dirty="0" smtClean="0"/>
              <a:t>2. </a:t>
            </a:r>
            <a:r>
              <a:rPr lang="ja-JP" altLang="en-US" dirty="0" smtClean="0"/>
              <a:t>で接続し起動状態になっている「</a:t>
            </a:r>
            <a:r>
              <a:rPr lang="en-US" altLang="ja-JP" dirty="0" smtClean="0"/>
              <a:t>SQL </a:t>
            </a:r>
            <a:r>
              <a:rPr lang="en-US" altLang="ja-JP" dirty="0"/>
              <a:t>Server Management </a:t>
            </a:r>
            <a:r>
              <a:rPr lang="en-US" altLang="ja-JP" dirty="0" smtClean="0"/>
              <a:t>Studio</a:t>
            </a:r>
            <a:r>
              <a:rPr lang="ja-JP" altLang="en-US" dirty="0" smtClean="0"/>
              <a:t>」の「新しいクエリ」をクリックして開くクエリ入力ボックスにペーストして、「実行」ボタンまたは「</a:t>
            </a:r>
            <a:r>
              <a:rPr lang="en-US" altLang="ja-JP" dirty="0" smtClean="0"/>
              <a:t>F5</a:t>
            </a:r>
            <a:r>
              <a:rPr lang="ja-JP" altLang="en-US" dirty="0" smtClean="0"/>
              <a:t>」キーでクエリを実行する。</a:t>
            </a:r>
            <a:endParaRPr lang="en-US" altLang="ja-JP" dirty="0" smtClean="0"/>
          </a:p>
          <a:p>
            <a:pPr marL="285750" indent="-285750">
              <a:buFont typeface="Arial" panose="020B0604020202020204" pitchFamily="34" charset="0"/>
              <a:buChar char="•"/>
            </a:pPr>
            <a:r>
              <a:rPr lang="en-US" altLang="ja-JP" dirty="0" smtClean="0"/>
              <a:t>1_Create_Database_Linux.sql</a:t>
            </a:r>
          </a:p>
          <a:p>
            <a:pPr marL="285750" indent="-285750">
              <a:buFont typeface="Arial" panose="020B0604020202020204" pitchFamily="34" charset="0"/>
              <a:buChar char="•"/>
            </a:pPr>
            <a:r>
              <a:rPr lang="en-US" altLang="ja-JP" dirty="0" smtClean="0"/>
              <a:t>2_Create_Users</a:t>
            </a:r>
            <a:r>
              <a:rPr lang="en-US" altLang="ja-JP" dirty="0"/>
              <a:t>.sql</a:t>
            </a:r>
            <a:endParaRPr lang="en-US" altLang="ja-JP" dirty="0" smtClean="0"/>
          </a:p>
          <a:p>
            <a:pPr marL="285750" indent="-285750">
              <a:buFont typeface="Arial" panose="020B0604020202020204" pitchFamily="34" charset="0"/>
              <a:buChar char="•"/>
            </a:pPr>
            <a:r>
              <a:rPr lang="en-US" altLang="ja-JP" dirty="0" smtClean="0"/>
              <a:t>3_Create_Tables</a:t>
            </a:r>
            <a:r>
              <a:rPr lang="en-US" altLang="ja-JP" dirty="0"/>
              <a:t>.sql</a:t>
            </a:r>
            <a:endParaRPr lang="en-US" altLang="ja-JP" dirty="0" smtClean="0"/>
          </a:p>
          <a:p>
            <a:pPr marL="285750" indent="-285750">
              <a:buFont typeface="Arial" panose="020B0604020202020204" pitchFamily="34" charset="0"/>
              <a:buChar char="•"/>
            </a:pPr>
            <a:r>
              <a:rPr lang="en-US" altLang="ja-JP" dirty="0" smtClean="0"/>
              <a:t>4_Insert_Initial_Data.sql</a:t>
            </a:r>
          </a:p>
          <a:p>
            <a:r>
              <a:rPr lang="en-US" altLang="ja-JP" dirty="0" smtClean="0"/>
              <a:t>※</a:t>
            </a:r>
            <a:r>
              <a:rPr lang="ja-JP" altLang="en-US" dirty="0" smtClean="0"/>
              <a:t> </a:t>
            </a:r>
            <a:r>
              <a:rPr lang="en-US" altLang="ja-JP" dirty="0" smtClean="0"/>
              <a:t>1 </a:t>
            </a:r>
            <a:r>
              <a:rPr lang="ja-JP" altLang="en-US" dirty="0" smtClean="0"/>
              <a:t>つずつ、上記の順で実行すること。</a:t>
            </a:r>
            <a:r>
              <a:rPr lang="en-US" altLang="ja-JP" dirty="0" smtClean="0"/>
              <a:t>※</a:t>
            </a:r>
            <a:r>
              <a:rPr lang="ja-JP" altLang="en-US" dirty="0"/>
              <a:t> </a:t>
            </a:r>
            <a:r>
              <a:rPr lang="ja-JP" altLang="en-US" dirty="0" smtClean="0"/>
              <a:t>毎回、実行後にエラーが発生していないかよく確認すること。</a:t>
            </a:r>
            <a:r>
              <a:rPr lang="en-US" altLang="ja-JP" dirty="0" smtClean="0"/>
              <a:t/>
            </a:r>
            <a:br>
              <a:rPr lang="en-US" altLang="ja-JP" dirty="0" smtClean="0"/>
            </a:br>
            <a:r>
              <a:rPr lang="en-US" altLang="ja-JP" dirty="0" smtClean="0"/>
              <a:t>※</a:t>
            </a:r>
            <a:r>
              <a:rPr lang="ja-JP" altLang="en-US" dirty="0" smtClean="0"/>
              <a:t> 同じものを </a:t>
            </a:r>
            <a:r>
              <a:rPr lang="en-US" altLang="ja-JP" dirty="0" smtClean="0"/>
              <a:t>2 </a:t>
            </a:r>
            <a:r>
              <a:rPr lang="ja-JP" altLang="en-US" dirty="0" smtClean="0"/>
              <a:t>回重複して実行したりしないように注意すること。</a:t>
            </a:r>
            <a:endParaRPr lang="en-US" altLang="ja-JP" dirty="0"/>
          </a:p>
        </p:txBody>
      </p:sp>
      <p:pic>
        <p:nvPicPr>
          <p:cNvPr id="6" name="図 5"/>
          <p:cNvPicPr>
            <a:picLocks noChangeAspect="1"/>
          </p:cNvPicPr>
          <p:nvPr/>
        </p:nvPicPr>
        <p:blipFill>
          <a:blip r:embed="rId2"/>
          <a:stretch>
            <a:fillRect/>
          </a:stretch>
        </p:blipFill>
        <p:spPr>
          <a:xfrm>
            <a:off x="135672" y="3440678"/>
            <a:ext cx="4365383" cy="2534213"/>
          </a:xfrm>
          <a:prstGeom prst="rect">
            <a:avLst/>
          </a:prstGeom>
        </p:spPr>
      </p:pic>
      <p:pic>
        <p:nvPicPr>
          <p:cNvPr id="7" name="図 6"/>
          <p:cNvPicPr>
            <a:picLocks noChangeAspect="1"/>
          </p:cNvPicPr>
          <p:nvPr/>
        </p:nvPicPr>
        <p:blipFill>
          <a:blip r:embed="rId3"/>
          <a:stretch>
            <a:fillRect/>
          </a:stretch>
        </p:blipFill>
        <p:spPr>
          <a:xfrm>
            <a:off x="6380436" y="3440678"/>
            <a:ext cx="5175688" cy="3280797"/>
          </a:xfrm>
          <a:prstGeom prst="rect">
            <a:avLst/>
          </a:prstGeom>
        </p:spPr>
      </p:pic>
      <p:sp>
        <p:nvSpPr>
          <p:cNvPr id="8" name="正方形/長方形 7"/>
          <p:cNvSpPr/>
          <p:nvPr/>
        </p:nvSpPr>
        <p:spPr>
          <a:xfrm>
            <a:off x="1582516" y="4652745"/>
            <a:ext cx="1712478" cy="50942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右矢印 8"/>
          <p:cNvSpPr/>
          <p:nvPr/>
        </p:nvSpPr>
        <p:spPr>
          <a:xfrm>
            <a:off x="4682358" y="4116718"/>
            <a:ext cx="1174531" cy="5912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4619296" y="4652745"/>
            <a:ext cx="1450428" cy="1815882"/>
          </a:xfrm>
          <a:prstGeom prst="rect">
            <a:avLst/>
          </a:prstGeom>
          <a:noFill/>
        </p:spPr>
        <p:txBody>
          <a:bodyPr wrap="square" rtlCol="0">
            <a:spAutoFit/>
          </a:bodyPr>
          <a:lstStyle/>
          <a:p>
            <a:r>
              <a:rPr kumimoji="1" lang="en-US" altLang="ja-JP" sz="1400" dirty="0" smtClean="0"/>
              <a:t>1 </a:t>
            </a:r>
            <a:r>
              <a:rPr kumimoji="1" lang="ja-JP" altLang="en-US" sz="1400" dirty="0" smtClean="0"/>
              <a:t>つずつ</a:t>
            </a:r>
          </a:p>
          <a:p>
            <a:r>
              <a:rPr kumimoji="1" lang="ja-JP" altLang="en-US" sz="1400" dirty="0" smtClean="0"/>
              <a:t>スクリプトを</a:t>
            </a:r>
            <a:endParaRPr kumimoji="1" lang="en-US" altLang="ja-JP" sz="1400" dirty="0" smtClean="0"/>
          </a:p>
          <a:p>
            <a:r>
              <a:rPr kumimoji="1" lang="ja-JP" altLang="en-US" sz="1400" dirty="0" smtClean="0"/>
              <a:t>実行する。</a:t>
            </a:r>
            <a:endParaRPr kumimoji="1" lang="en-US" altLang="ja-JP" sz="1400" dirty="0" smtClean="0"/>
          </a:p>
          <a:p>
            <a:r>
              <a:rPr lang="en-US" altLang="ja-JP" sz="1400" dirty="0" smtClean="0"/>
              <a:t>(</a:t>
            </a:r>
            <a:r>
              <a:rPr lang="ja-JP" altLang="en-US" sz="1400" dirty="0" smtClean="0"/>
              <a:t>内容をコピー</a:t>
            </a:r>
            <a:r>
              <a:rPr kumimoji="1" lang="ja-JP" altLang="en-US" sz="1400" dirty="0" smtClean="0"/>
              <a:t>して </a:t>
            </a:r>
            <a:r>
              <a:rPr kumimoji="1" lang="en-US" altLang="ja-JP" sz="1400" dirty="0" smtClean="0"/>
              <a:t>SQL Server Management Studio </a:t>
            </a:r>
            <a:r>
              <a:rPr kumimoji="1" lang="ja-JP" altLang="en-US" sz="1400" dirty="0" smtClean="0"/>
              <a:t>に貼り付け実行する。</a:t>
            </a:r>
            <a:r>
              <a:rPr kumimoji="1" lang="en-US" altLang="ja-JP" sz="1400" dirty="0" smtClean="0"/>
              <a:t>)</a:t>
            </a:r>
            <a:endParaRPr kumimoji="1" lang="ja-JP" altLang="en-US" sz="1400" dirty="0"/>
          </a:p>
        </p:txBody>
      </p:sp>
      <p:sp>
        <p:nvSpPr>
          <p:cNvPr id="11" name="正方形/長方形 10"/>
          <p:cNvSpPr/>
          <p:nvPr/>
        </p:nvSpPr>
        <p:spPr>
          <a:xfrm>
            <a:off x="8771590" y="4258606"/>
            <a:ext cx="2784533" cy="209774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p:cNvSpPr/>
          <p:nvPr/>
        </p:nvSpPr>
        <p:spPr>
          <a:xfrm>
            <a:off x="1582515" y="4260523"/>
            <a:ext cx="1712478" cy="193236"/>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06426093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75</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pic>
        <p:nvPicPr>
          <p:cNvPr id="5" name="図 4"/>
          <p:cNvPicPr>
            <a:picLocks noChangeAspect="1"/>
          </p:cNvPicPr>
          <p:nvPr/>
        </p:nvPicPr>
        <p:blipFill>
          <a:blip r:embed="rId2"/>
          <a:stretch>
            <a:fillRect/>
          </a:stretch>
        </p:blipFill>
        <p:spPr>
          <a:xfrm>
            <a:off x="881227" y="2572516"/>
            <a:ext cx="3358603" cy="3783834"/>
          </a:xfrm>
          <a:prstGeom prst="rect">
            <a:avLst/>
          </a:prstGeom>
        </p:spPr>
      </p:pic>
      <p:sp>
        <p:nvSpPr>
          <p:cNvPr id="6" name="テキスト ボックス 5"/>
          <p:cNvSpPr txBox="1"/>
          <p:nvPr/>
        </p:nvSpPr>
        <p:spPr>
          <a:xfrm>
            <a:off x="394815" y="867799"/>
            <a:ext cx="11444412" cy="1477328"/>
          </a:xfrm>
          <a:prstGeom prst="rect">
            <a:avLst/>
          </a:prstGeom>
          <a:solidFill>
            <a:srgbClr val="FFFFCC"/>
          </a:solidFill>
          <a:ln w="19050">
            <a:solidFill>
              <a:schemeClr val="tx1"/>
            </a:solidFill>
          </a:ln>
        </p:spPr>
        <p:txBody>
          <a:bodyPr wrap="square" rtlCol="0">
            <a:spAutoFit/>
          </a:bodyPr>
          <a:lstStyle/>
          <a:p>
            <a:r>
              <a:rPr kumimoji="1" lang="en-US" altLang="ja-JP" dirty="0" smtClean="0"/>
              <a:t>7. </a:t>
            </a:r>
            <a:r>
              <a:rPr kumimoji="1" lang="ja-JP" altLang="en-US" dirty="0" smtClean="0"/>
              <a:t>データベース作成スクリプトを順に実行し終わったら、「</a:t>
            </a:r>
            <a:r>
              <a:rPr lang="en-US" altLang="ja-JP" dirty="0" smtClean="0"/>
              <a:t>SQL </a:t>
            </a:r>
            <a:r>
              <a:rPr lang="en-US" altLang="ja-JP" dirty="0"/>
              <a:t>Server Management </a:t>
            </a:r>
            <a:r>
              <a:rPr lang="en-US" altLang="ja-JP" dirty="0" smtClean="0"/>
              <a:t>Studio</a:t>
            </a:r>
            <a:r>
              <a:rPr lang="ja-JP" altLang="en-US" dirty="0" smtClean="0"/>
              <a:t>」の「オブジェクストエクスプローラ」に新しいデータベース「</a:t>
            </a:r>
            <a:r>
              <a:rPr lang="en-US" altLang="ja-JP" dirty="0" smtClean="0"/>
              <a:t>THINDB</a:t>
            </a:r>
            <a:r>
              <a:rPr lang="ja-JP" altLang="en-US" dirty="0" smtClean="0"/>
              <a:t>」が出現しているはずである。</a:t>
            </a:r>
            <a:r>
              <a:rPr lang="en-US" altLang="ja-JP" dirty="0" smtClean="0"/>
              <a:t>(</a:t>
            </a:r>
            <a:r>
              <a:rPr lang="ja-JP" altLang="en-US" dirty="0" smtClean="0"/>
              <a:t>作成直後は画面を更新するまでオブジェクトが表示されない場合がある。「データベース」フォルダをクリックしてから、「</a:t>
            </a:r>
            <a:r>
              <a:rPr lang="en-US" altLang="ja-JP" dirty="0" smtClean="0"/>
              <a:t>F5</a:t>
            </a:r>
            <a:r>
              <a:rPr lang="ja-JP" altLang="en-US" dirty="0" smtClean="0"/>
              <a:t>」で更新する必要がある場合がある。</a:t>
            </a:r>
            <a:r>
              <a:rPr lang="en-US" altLang="ja-JP" dirty="0" smtClean="0"/>
              <a:t>)</a:t>
            </a:r>
          </a:p>
          <a:p>
            <a:r>
              <a:rPr lang="ja-JP" altLang="en-US" dirty="0" smtClean="0"/>
              <a:t>試しに、「</a:t>
            </a:r>
            <a:r>
              <a:rPr lang="en-US" altLang="ja-JP" dirty="0" smtClean="0"/>
              <a:t>THINDB</a:t>
            </a:r>
            <a:r>
              <a:rPr lang="ja-JP" altLang="en-US" dirty="0" smtClean="0"/>
              <a:t>」→「テーブル」→「</a:t>
            </a:r>
            <a:r>
              <a:rPr lang="en-US" altLang="ja-JP" dirty="0" err="1" smtClean="0"/>
              <a:t>dbo.VAR</a:t>
            </a:r>
            <a:r>
              <a:rPr lang="ja-JP" altLang="en-US" dirty="0" smtClean="0"/>
              <a:t>」テーブルを右クリックし、「上位 </a:t>
            </a:r>
            <a:r>
              <a:rPr lang="en-US" altLang="ja-JP" dirty="0" smtClean="0"/>
              <a:t>1000 </a:t>
            </a:r>
            <a:r>
              <a:rPr lang="ja-JP" altLang="en-US" dirty="0" smtClean="0"/>
              <a:t>行の選択」をクリックしてテーブルの内容を表示してみる。</a:t>
            </a:r>
            <a:endParaRPr lang="en-US" altLang="ja-JP" dirty="0"/>
          </a:p>
        </p:txBody>
      </p:sp>
      <p:sp>
        <p:nvSpPr>
          <p:cNvPr id="7" name="正方形/長方形 6"/>
          <p:cNvSpPr/>
          <p:nvPr/>
        </p:nvSpPr>
        <p:spPr>
          <a:xfrm>
            <a:off x="1275088" y="3806328"/>
            <a:ext cx="648305" cy="14293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1503688" y="5111826"/>
            <a:ext cx="648305" cy="14293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1960888" y="5513846"/>
            <a:ext cx="1546940" cy="24530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右矢印 9"/>
          <p:cNvSpPr/>
          <p:nvPr/>
        </p:nvSpPr>
        <p:spPr>
          <a:xfrm>
            <a:off x="4564117" y="3949262"/>
            <a:ext cx="733097" cy="5675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1" name="図 10"/>
          <p:cNvPicPr>
            <a:picLocks noChangeAspect="1"/>
          </p:cNvPicPr>
          <p:nvPr/>
        </p:nvPicPr>
        <p:blipFill>
          <a:blip r:embed="rId3"/>
          <a:stretch>
            <a:fillRect/>
          </a:stretch>
        </p:blipFill>
        <p:spPr>
          <a:xfrm>
            <a:off x="5471949" y="2628049"/>
            <a:ext cx="6522933" cy="3425910"/>
          </a:xfrm>
          <a:prstGeom prst="rect">
            <a:avLst/>
          </a:prstGeom>
        </p:spPr>
      </p:pic>
      <p:sp>
        <p:nvSpPr>
          <p:cNvPr id="12" name="テキスト ボックス 11"/>
          <p:cNvSpPr txBox="1"/>
          <p:nvPr/>
        </p:nvSpPr>
        <p:spPr>
          <a:xfrm>
            <a:off x="5471949" y="6156435"/>
            <a:ext cx="5358961" cy="646331"/>
          </a:xfrm>
          <a:prstGeom prst="rect">
            <a:avLst/>
          </a:prstGeom>
          <a:noFill/>
        </p:spPr>
        <p:txBody>
          <a:bodyPr wrap="square" rtlCol="0">
            <a:spAutoFit/>
          </a:bodyPr>
          <a:lstStyle/>
          <a:p>
            <a:r>
              <a:rPr kumimoji="1" lang="en-US" altLang="ja-JP" dirty="0" smtClean="0"/>
              <a:t>VAR </a:t>
            </a:r>
            <a:r>
              <a:rPr kumimoji="1" lang="ja-JP" altLang="en-US" dirty="0" smtClean="0"/>
              <a:t>テーブルの内容として ↑ のようなものが表示されれば、</a:t>
            </a:r>
            <a:endParaRPr kumimoji="1" lang="en-US" altLang="ja-JP" dirty="0" smtClean="0"/>
          </a:p>
          <a:p>
            <a:r>
              <a:rPr kumimoji="1" lang="ja-JP" altLang="en-US" dirty="0" smtClean="0"/>
              <a:t>データベース構築は無事に完了している。</a:t>
            </a:r>
            <a:endParaRPr kumimoji="1" lang="ja-JP" altLang="en-US" dirty="0"/>
          </a:p>
        </p:txBody>
      </p:sp>
      <p:sp>
        <p:nvSpPr>
          <p:cNvPr id="13" name="正方形/長方形 12"/>
          <p:cNvSpPr/>
          <p:nvPr/>
        </p:nvSpPr>
        <p:spPr>
          <a:xfrm>
            <a:off x="5413536" y="2572516"/>
            <a:ext cx="6622953" cy="350262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15117640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76</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200" dirty="0" smtClean="0"/>
              <a:t>3-5. </a:t>
            </a:r>
            <a:r>
              <a:rPr kumimoji="1" lang="ja-JP" altLang="en-US" sz="3200" dirty="0" smtClean="0"/>
              <a:t>コントローラのインストール</a:t>
            </a:r>
            <a:endParaRPr kumimoji="1" lang="ja-JP" altLang="en-US" sz="3200" dirty="0"/>
          </a:p>
        </p:txBody>
      </p:sp>
      <p:sp>
        <p:nvSpPr>
          <p:cNvPr id="6" name="テキスト ボックス 5"/>
          <p:cNvSpPr txBox="1"/>
          <p:nvPr/>
        </p:nvSpPr>
        <p:spPr>
          <a:xfrm>
            <a:off x="332741" y="1322436"/>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1. Linux </a:t>
            </a:r>
            <a:r>
              <a:rPr kumimoji="1" lang="ja-JP" altLang="en-US" dirty="0" smtClean="0"/>
              <a:t>サーバー上の </a:t>
            </a:r>
            <a:r>
              <a:rPr kumimoji="1" lang="en-US" altLang="ja-JP" dirty="0" smtClean="0"/>
              <a:t>SSH </a:t>
            </a:r>
            <a:r>
              <a:rPr kumimoji="1" lang="ja-JP" altLang="en-US" dirty="0" smtClean="0"/>
              <a:t>で、以下のコマンドを実行する。</a:t>
            </a:r>
            <a:endParaRPr kumimoji="1" lang="en-US" altLang="ja-JP" dirty="0" smtClean="0"/>
          </a:p>
          <a:p>
            <a:r>
              <a:rPr lang="en-US" altLang="ja-JP" dirty="0" smtClean="0"/>
              <a:t>1 </a:t>
            </a:r>
            <a:r>
              <a:rPr lang="ja-JP" altLang="en-US" dirty="0" smtClean="0"/>
              <a:t>行ずつ実行し、エラーが出ていないかどうかよく確認してから、次を実行すること。</a:t>
            </a:r>
          </a:p>
        </p:txBody>
      </p:sp>
      <p:sp>
        <p:nvSpPr>
          <p:cNvPr id="9" name="テキスト ボックス 8"/>
          <p:cNvSpPr txBox="1"/>
          <p:nvPr/>
        </p:nvSpPr>
        <p:spPr>
          <a:xfrm>
            <a:off x="332741" y="2091225"/>
            <a:ext cx="11353780" cy="1384995"/>
          </a:xfrm>
          <a:prstGeom prst="rect">
            <a:avLst/>
          </a:prstGeom>
          <a:solidFill>
            <a:schemeClr val="tx1"/>
          </a:solidFill>
        </p:spPr>
        <p:txBody>
          <a:bodyPr wrap="square" rtlCol="0">
            <a:spAutoFit/>
          </a:bodyPr>
          <a:lstStyle/>
          <a:p>
            <a:r>
              <a:rPr lang="sv-SE" altLang="ja-JP" sz="1200" dirty="0">
                <a:solidFill>
                  <a:schemeClr val="bg1"/>
                </a:solidFill>
                <a:latin typeface="Consolas" panose="020B0609020204030204" pitchFamily="49" charset="0"/>
              </a:rPr>
              <a:t>cd </a:t>
            </a:r>
            <a:r>
              <a:rPr lang="sv-SE" altLang="ja-JP" sz="1200" dirty="0" smtClean="0">
                <a:solidFill>
                  <a:schemeClr val="bg1"/>
                </a:solidFill>
                <a:latin typeface="Consolas" panose="020B0609020204030204" pitchFamily="49" charset="0"/>
              </a:rPr>
              <a:t>~/</a:t>
            </a:r>
          </a:p>
          <a:p>
            <a:endParaRPr kumimoji="1" lang="sv-SE"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git</a:t>
            </a:r>
            <a:r>
              <a:rPr lang="en-US" altLang="ja-JP" sz="1200" dirty="0">
                <a:solidFill>
                  <a:schemeClr val="bg1"/>
                </a:solidFill>
                <a:latin typeface="Consolas" panose="020B0609020204030204" pitchFamily="49" charset="0"/>
              </a:rPr>
              <a:t> clone https</a:t>
            </a:r>
            <a:r>
              <a:rPr lang="en-US" altLang="ja-JP" sz="1200" dirty="0" smtClean="0">
                <a:solidFill>
                  <a:schemeClr val="bg1"/>
                </a:solidFill>
                <a:latin typeface="Consolas" panose="020B0609020204030204" pitchFamily="49" charset="0"/>
              </a:rPr>
              <a:t>://github.com/IPA-CyberLab/IPA-DN-ThinController-Private.git </a:t>
            </a:r>
            <a:r>
              <a:rPr lang="en-US" altLang="ja-JP" sz="1200" dirty="0">
                <a:solidFill>
                  <a:schemeClr val="bg1"/>
                </a:solidFill>
                <a:latin typeface="Consolas" panose="020B0609020204030204" pitchFamily="49" charset="0"/>
              </a:rPr>
              <a:t>--recursive -b </a:t>
            </a:r>
            <a:r>
              <a:rPr lang="en-US" altLang="ja-JP" sz="1200" dirty="0" smtClean="0">
                <a:solidFill>
                  <a:schemeClr val="bg1"/>
                </a:solidFill>
                <a:latin typeface="Consolas" panose="020B0609020204030204" pitchFamily="49" charset="0"/>
              </a:rPr>
              <a:t>beta8preview2</a:t>
            </a:r>
            <a:endParaRPr lang="en-US" altLang="ja-JP" sz="1200" dirty="0" smtClean="0">
              <a:solidFill>
                <a:schemeClr val="bg1"/>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cd ~/IPA-DN-</a:t>
            </a:r>
            <a:r>
              <a:rPr lang="en-US" altLang="ja-JP" sz="1200" dirty="0" err="1">
                <a:solidFill>
                  <a:schemeClr val="bg1"/>
                </a:solidFill>
                <a:latin typeface="Consolas" panose="020B0609020204030204" pitchFamily="49" charset="0"/>
              </a:rPr>
              <a:t>ThinController</a:t>
            </a:r>
            <a:r>
              <a:rPr lang="en-US" altLang="ja-JP" sz="1200" dirty="0">
                <a:solidFill>
                  <a:schemeClr val="bg1"/>
                </a:solidFill>
                <a:latin typeface="Consolas" panose="020B0609020204030204" pitchFamily="49" charset="0"/>
              </a:rPr>
              <a:t>-Private/</a:t>
            </a:r>
            <a:r>
              <a:rPr lang="en-US" altLang="ja-JP" sz="1200" dirty="0" err="1">
                <a:solidFill>
                  <a:schemeClr val="bg1"/>
                </a:solidFill>
                <a:latin typeface="Consolas" panose="020B0609020204030204" pitchFamily="49" charset="0"/>
              </a:rPr>
              <a:t>ThinControllerApp</a:t>
            </a:r>
            <a:r>
              <a:rPr lang="en-US" altLang="ja-JP" sz="1200" dirty="0" smtClean="0">
                <a:solidFill>
                  <a:schemeClr val="bg1"/>
                </a:solidFill>
                <a:latin typeface="Consolas" panose="020B0609020204030204" pitchFamily="49" charset="0"/>
              </a:rPr>
              <a:t>/</a:t>
            </a: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Test</a:t>
            </a:r>
            <a:endParaRPr kumimoji="1" lang="ja-JP" altLang="en-US" sz="1200" dirty="0">
              <a:solidFill>
                <a:schemeClr val="bg1"/>
              </a:solidFill>
              <a:latin typeface="Consolas" panose="020B0609020204030204" pitchFamily="49" charset="0"/>
            </a:endParaRPr>
          </a:p>
        </p:txBody>
      </p:sp>
    </p:spTree>
    <p:extLst>
      <p:ext uri="{BB962C8B-B14F-4D97-AF65-F5344CB8AC3E}">
        <p14:creationId xmlns:p14="http://schemas.microsoft.com/office/powerpoint/2010/main" val="150653249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p:cNvPicPr>
            <a:picLocks noChangeAspect="1"/>
          </p:cNvPicPr>
          <p:nvPr/>
        </p:nvPicPr>
        <p:blipFill>
          <a:blip r:embed="rId2"/>
          <a:stretch>
            <a:fillRect/>
          </a:stretch>
        </p:blipFill>
        <p:spPr>
          <a:xfrm>
            <a:off x="6818306" y="3541196"/>
            <a:ext cx="4958847" cy="2590499"/>
          </a:xfrm>
          <a:prstGeom prst="rect">
            <a:avLst/>
          </a:prstGeom>
        </p:spPr>
      </p:pic>
      <p:pic>
        <p:nvPicPr>
          <p:cNvPr id="2" name="図 1"/>
          <p:cNvPicPr>
            <a:picLocks noChangeAspect="1"/>
          </p:cNvPicPr>
          <p:nvPr/>
        </p:nvPicPr>
        <p:blipFill>
          <a:blip r:embed="rId3"/>
          <a:stretch>
            <a:fillRect/>
          </a:stretch>
        </p:blipFill>
        <p:spPr>
          <a:xfrm>
            <a:off x="518065" y="3541196"/>
            <a:ext cx="5070810" cy="2670473"/>
          </a:xfrm>
          <a:prstGeom prst="rect">
            <a:avLst/>
          </a:prstGeom>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77</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7" name="テキスト ボックス 6"/>
          <p:cNvSpPr txBox="1"/>
          <p:nvPr/>
        </p:nvSpPr>
        <p:spPr>
          <a:xfrm>
            <a:off x="332741" y="790489"/>
            <a:ext cx="11444412" cy="2585323"/>
          </a:xfrm>
          <a:prstGeom prst="rect">
            <a:avLst/>
          </a:prstGeom>
          <a:solidFill>
            <a:srgbClr val="FFFFCC"/>
          </a:solidFill>
          <a:ln w="19050">
            <a:solidFill>
              <a:schemeClr val="tx1"/>
            </a:solidFill>
          </a:ln>
        </p:spPr>
        <p:txBody>
          <a:bodyPr wrap="square" rtlCol="0">
            <a:spAutoFit/>
          </a:bodyPr>
          <a:lstStyle/>
          <a:p>
            <a:r>
              <a:rPr kumimoji="1" lang="en-US" altLang="ja-JP" dirty="0" smtClean="0"/>
              <a:t>2. 1 </a:t>
            </a:r>
            <a:r>
              <a:rPr kumimoji="1" lang="ja-JP" altLang="en-US" dirty="0" smtClean="0"/>
              <a:t>の最後の「</a:t>
            </a:r>
            <a:r>
              <a:rPr lang="en-US" altLang="ja-JP" dirty="0" err="1" smtClean="0"/>
              <a:t>dotnet</a:t>
            </a:r>
            <a:r>
              <a:rPr lang="en-US" altLang="ja-JP" dirty="0" smtClean="0"/>
              <a:t> </a:t>
            </a:r>
            <a:r>
              <a:rPr lang="en-US" altLang="ja-JP" dirty="0"/>
              <a:t>run -c Release Daemon </a:t>
            </a:r>
            <a:r>
              <a:rPr lang="en-US" altLang="ja-JP" dirty="0" smtClean="0"/>
              <a:t>Test</a:t>
            </a:r>
            <a:r>
              <a:rPr lang="ja-JP" altLang="en-US" dirty="0" smtClean="0"/>
              <a:t>」コマンドを実行すると、コントローラのプログラムがコンパイルされ、テストモードで実行が開始される。</a:t>
            </a:r>
            <a:r>
              <a:rPr lang="en-US" altLang="ja-JP" dirty="0" smtClean="0"/>
              <a:t>(</a:t>
            </a:r>
            <a:r>
              <a:rPr lang="ja-JP" altLang="en-US" dirty="0" smtClean="0"/>
              <a:t>初回起動時や、サーバーの </a:t>
            </a:r>
            <a:r>
              <a:rPr lang="en-US" altLang="ja-JP" dirty="0" smtClean="0"/>
              <a:t>CPU </a:t>
            </a:r>
            <a:r>
              <a:rPr lang="ja-JP" altLang="en-US" dirty="0" err="1" smtClean="0"/>
              <a:t>やメ</a:t>
            </a:r>
            <a:r>
              <a:rPr lang="ja-JP" altLang="en-US" dirty="0" smtClean="0"/>
              <a:t>モリの空き容量によっては、かなり時間がかかることがある。</a:t>
            </a:r>
            <a:r>
              <a:rPr lang="en-US" altLang="ja-JP" dirty="0" smtClean="0"/>
              <a:t>)</a:t>
            </a:r>
          </a:p>
          <a:p>
            <a:r>
              <a:rPr lang="ja-JP" altLang="en-US" dirty="0" smtClean="0"/>
              <a:t>エラーメッセージ等はリアルタイムでコンソール上に表示される。エラーが発生していないかどうかよく確認する。</a:t>
            </a:r>
            <a:endParaRPr lang="en-US" altLang="ja-JP" dirty="0" smtClean="0"/>
          </a:p>
          <a:p>
            <a:r>
              <a:rPr lang="en-US" altLang="ja-JP" dirty="0" smtClean="0"/>
              <a:t>(</a:t>
            </a:r>
            <a:r>
              <a:rPr lang="ja-JP" altLang="en-US" dirty="0" smtClean="0"/>
              <a:t>これまでの手順に誤りがなければ、エラーは発生せず、以下のように、数秒おきに動作状況のメッセージが表示される。もし、</a:t>
            </a:r>
            <a:r>
              <a:rPr lang="en-US" altLang="ja-JP" dirty="0" smtClean="0"/>
              <a:t>SQL Server </a:t>
            </a:r>
            <a:r>
              <a:rPr lang="ja-JP" altLang="en-US" dirty="0" smtClean="0"/>
              <a:t>関係のデータベースエラーが発生していれば、</a:t>
            </a:r>
            <a:r>
              <a:rPr lang="en-US" altLang="ja-JP" dirty="0" smtClean="0"/>
              <a:t>SQL Server </a:t>
            </a:r>
            <a:r>
              <a:rPr lang="ja-JP" altLang="en-US" dirty="0" smtClean="0"/>
              <a:t>の設定が誤っていることになるので、これまでの手順を確認をする。</a:t>
            </a:r>
            <a:r>
              <a:rPr lang="en-US" altLang="ja-JP" dirty="0" smtClean="0"/>
              <a:t>)</a:t>
            </a:r>
          </a:p>
          <a:p>
            <a:pPr marL="285750" indent="-285750">
              <a:buFont typeface="Arial" panose="020B0604020202020204" pitchFamily="34" charset="0"/>
              <a:buChar char="•"/>
            </a:pPr>
            <a:r>
              <a:rPr lang="ja-JP" altLang="en-US" b="1" dirty="0" smtClean="0"/>
              <a:t>しばらく動作させてみて、エラーが表示されなければ、</a:t>
            </a:r>
            <a:r>
              <a:rPr lang="en-US" altLang="ja-JP" b="1" u="sng" dirty="0" smtClean="0">
                <a:solidFill>
                  <a:srgbClr val="C00000"/>
                </a:solidFill>
              </a:rPr>
              <a:t>Enter </a:t>
            </a:r>
            <a:r>
              <a:rPr lang="ja-JP" altLang="en-US" b="1" u="sng" dirty="0" smtClean="0">
                <a:solidFill>
                  <a:srgbClr val="C00000"/>
                </a:solidFill>
              </a:rPr>
              <a:t>キーを押してテスト実行を終了する</a:t>
            </a:r>
            <a:r>
              <a:rPr lang="ja-JP" altLang="en-US" b="1" u="sng" dirty="0" smtClean="0">
                <a:solidFill>
                  <a:srgbClr val="C00000"/>
                </a:solidFill>
              </a:rPr>
              <a:t>。</a:t>
            </a:r>
            <a:endParaRPr lang="en-US" altLang="ja-JP" b="1" u="sng" dirty="0" smtClean="0">
              <a:solidFill>
                <a:srgbClr val="C00000"/>
              </a:solidFill>
            </a:endParaRPr>
          </a:p>
          <a:p>
            <a:r>
              <a:rPr lang="en-US" altLang="ja-JP" sz="1200" dirty="0" smtClean="0">
                <a:solidFill>
                  <a:srgbClr val="0000FF"/>
                </a:solidFill>
              </a:rPr>
              <a:t>※ </a:t>
            </a:r>
            <a:r>
              <a:rPr lang="ja-JP" altLang="en-US" sz="1200" dirty="0" smtClean="0">
                <a:solidFill>
                  <a:srgbClr val="0000FF"/>
                </a:solidFill>
              </a:rPr>
              <a:t>起動開始直後の最初の </a:t>
            </a:r>
            <a:r>
              <a:rPr lang="en-US" altLang="ja-JP" sz="1200" dirty="0" smtClean="0">
                <a:solidFill>
                  <a:srgbClr val="0000FF"/>
                </a:solidFill>
              </a:rPr>
              <a:t>10 </a:t>
            </a:r>
            <a:r>
              <a:rPr lang="ja-JP" altLang="en-US" sz="1200" dirty="0" smtClean="0">
                <a:solidFill>
                  <a:srgbClr val="0000FF"/>
                </a:solidFill>
              </a:rPr>
              <a:t>秒程度、</a:t>
            </a:r>
            <a:endParaRPr lang="en-US" altLang="ja-JP" sz="1200" dirty="0" smtClean="0">
              <a:solidFill>
                <a:srgbClr val="0000FF"/>
              </a:solidFill>
            </a:endParaRPr>
          </a:p>
          <a:p>
            <a:r>
              <a:rPr lang="en-US" altLang="ja-JP" sz="1200" dirty="0" smtClean="0">
                <a:solidFill>
                  <a:srgbClr val="0000FF"/>
                </a:solidFill>
              </a:rPr>
              <a:t>『</a:t>
            </a:r>
            <a:r>
              <a:rPr lang="en-US" altLang="ja-JP" sz="1200" dirty="0" err="1" smtClean="0">
                <a:solidFill>
                  <a:srgbClr val="0000FF"/>
                </a:solidFill>
              </a:rPr>
              <a:t>IO.Write</a:t>
            </a:r>
            <a:r>
              <a:rPr lang="en-US" altLang="ja-JP" sz="1200" dirty="0">
                <a:solidFill>
                  <a:srgbClr val="0000FF"/>
                </a:solidFill>
              </a:rPr>
              <a:t>('/</a:t>
            </a:r>
            <a:r>
              <a:rPr lang="en-US" altLang="ja-JP" sz="1200" dirty="0" smtClean="0">
                <a:solidFill>
                  <a:srgbClr val="0000FF"/>
                </a:solidFill>
              </a:rPr>
              <a:t>home/</a:t>
            </a:r>
            <a:r>
              <a:rPr lang="en-US" altLang="ja-JP" sz="1200" dirty="0" err="1" smtClean="0">
                <a:solidFill>
                  <a:srgbClr val="0000FF"/>
                </a:solidFill>
              </a:rPr>
              <a:t>ubuntu</a:t>
            </a:r>
            <a:r>
              <a:rPr lang="en-US" altLang="ja-JP" sz="1200" dirty="0" smtClean="0">
                <a:solidFill>
                  <a:srgbClr val="0000FF"/>
                </a:solidFill>
              </a:rPr>
              <a:t>/IPA-DN-</a:t>
            </a:r>
            <a:r>
              <a:rPr lang="en-US" altLang="ja-JP" sz="1200" dirty="0" err="1" smtClean="0">
                <a:solidFill>
                  <a:srgbClr val="0000FF"/>
                </a:solidFill>
              </a:rPr>
              <a:t>ThinController</a:t>
            </a:r>
            <a:r>
              <a:rPr lang="en-US" altLang="ja-JP" sz="1200" dirty="0" smtClean="0">
                <a:solidFill>
                  <a:srgbClr val="0000FF"/>
                </a:solidFill>
              </a:rPr>
              <a:t>-Private/</a:t>
            </a:r>
            <a:r>
              <a:rPr lang="en-US" altLang="ja-JP" sz="1200" dirty="0" err="1" smtClean="0">
                <a:solidFill>
                  <a:srgbClr val="0000FF"/>
                </a:solidFill>
              </a:rPr>
              <a:t>ThinControllerApp</a:t>
            </a:r>
            <a:r>
              <a:rPr lang="en-US" altLang="ja-JP" sz="1200" dirty="0" smtClean="0">
                <a:solidFill>
                  <a:srgbClr val="0000FF"/>
                </a:solidFill>
              </a:rPr>
              <a:t>/Log/Stat/stat_YYYYMMDD@daemon@000.log</a:t>
            </a:r>
            <a:r>
              <a:rPr lang="en-US" altLang="ja-JP" sz="1200" dirty="0">
                <a:solidFill>
                  <a:srgbClr val="0000FF"/>
                </a:solidFill>
              </a:rPr>
              <a:t>') failed. Cannot access a closed file</a:t>
            </a:r>
            <a:r>
              <a:rPr lang="en-US" altLang="ja-JP" sz="1200" dirty="0" smtClean="0">
                <a:solidFill>
                  <a:srgbClr val="0000FF"/>
                </a:solidFill>
              </a:rPr>
              <a:t>.』</a:t>
            </a:r>
          </a:p>
          <a:p>
            <a:r>
              <a:rPr lang="ja-JP" altLang="en-US" sz="1200" dirty="0" smtClean="0">
                <a:solidFill>
                  <a:srgbClr val="0000FF"/>
                </a:solidFill>
              </a:rPr>
              <a:t>というエラーがいくつか発生する場合があるが、これは問題ない。</a:t>
            </a:r>
            <a:endParaRPr lang="ja-JP" altLang="en-US" sz="1200" dirty="0" smtClean="0">
              <a:solidFill>
                <a:srgbClr val="0000FF"/>
              </a:solidFill>
            </a:endParaRPr>
          </a:p>
        </p:txBody>
      </p:sp>
      <p:sp>
        <p:nvSpPr>
          <p:cNvPr id="9" name="右矢印 8"/>
          <p:cNvSpPr/>
          <p:nvPr/>
        </p:nvSpPr>
        <p:spPr>
          <a:xfrm>
            <a:off x="6054947" y="4584228"/>
            <a:ext cx="551792" cy="42566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938048" y="6131695"/>
            <a:ext cx="4012324" cy="646331"/>
          </a:xfrm>
          <a:prstGeom prst="rect">
            <a:avLst/>
          </a:prstGeom>
          <a:noFill/>
        </p:spPr>
        <p:txBody>
          <a:bodyPr wrap="square" rtlCol="0">
            <a:spAutoFit/>
          </a:bodyPr>
          <a:lstStyle/>
          <a:p>
            <a:r>
              <a:rPr kumimoji="1" lang="ja-JP" altLang="en-US" dirty="0" smtClean="0"/>
              <a:t>テスト動作モードで </a:t>
            </a:r>
            <a:r>
              <a:rPr kumimoji="1" lang="en-US" altLang="ja-JP" dirty="0" smtClean="0"/>
              <a:t>DB </a:t>
            </a:r>
            <a:r>
              <a:rPr kumimoji="1" lang="ja-JP" altLang="en-US" dirty="0" smtClean="0"/>
              <a:t>エラー等が表示されていないかどうか見てみる。</a:t>
            </a:r>
            <a:endParaRPr kumimoji="1" lang="ja-JP" altLang="en-US" dirty="0"/>
          </a:p>
        </p:txBody>
      </p:sp>
      <p:sp>
        <p:nvSpPr>
          <p:cNvPr id="11" name="テキスト ボックス 10"/>
          <p:cNvSpPr txBox="1"/>
          <p:nvPr/>
        </p:nvSpPr>
        <p:spPr>
          <a:xfrm>
            <a:off x="6865883" y="6211669"/>
            <a:ext cx="4012324" cy="646331"/>
          </a:xfrm>
          <a:prstGeom prst="rect">
            <a:avLst/>
          </a:prstGeom>
          <a:noFill/>
        </p:spPr>
        <p:txBody>
          <a:bodyPr wrap="square" rtlCol="0">
            <a:spAutoFit/>
          </a:bodyPr>
          <a:lstStyle/>
          <a:p>
            <a:r>
              <a:rPr kumimoji="1" lang="ja-JP" altLang="en-US" dirty="0" smtClean="0"/>
              <a:t>問題無ければ、</a:t>
            </a:r>
            <a:r>
              <a:rPr kumimoji="1" lang="en-US" altLang="ja-JP" dirty="0" smtClean="0"/>
              <a:t>Enter </a:t>
            </a:r>
            <a:r>
              <a:rPr kumimoji="1" lang="ja-JP" altLang="en-US" dirty="0" smtClean="0"/>
              <a:t>キーを押して終了する。</a:t>
            </a:r>
            <a:endParaRPr kumimoji="1" lang="ja-JP" altLang="en-US" dirty="0"/>
          </a:p>
        </p:txBody>
      </p:sp>
      <p:sp>
        <p:nvSpPr>
          <p:cNvPr id="12" name="正方形/長方形 11"/>
          <p:cNvSpPr/>
          <p:nvPr/>
        </p:nvSpPr>
        <p:spPr>
          <a:xfrm>
            <a:off x="468796" y="3747082"/>
            <a:ext cx="5120079" cy="230277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8284121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78</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3. 1</a:t>
            </a:r>
            <a:r>
              <a:rPr kumimoji="1" lang="ja-JP" altLang="en-US" dirty="0" smtClean="0"/>
              <a:t> に引き続いて、</a:t>
            </a:r>
            <a:r>
              <a:rPr lang="en-US" altLang="ja-JP" dirty="0" smtClean="0"/>
              <a:t>SSH </a:t>
            </a:r>
            <a:r>
              <a:rPr lang="ja-JP" altLang="en-US" dirty="0" smtClean="0"/>
              <a:t>上で、以下</a:t>
            </a:r>
            <a:r>
              <a:rPr lang="ja-JP" altLang="en-US" dirty="0"/>
              <a:t>のコマンドを</a:t>
            </a:r>
            <a:r>
              <a:rPr lang="ja-JP" altLang="en-US" dirty="0" smtClean="0"/>
              <a:t>実行し、コントローラプログラムをデーモンとしてインストールする。</a:t>
            </a:r>
            <a:endParaRPr lang="en-US" altLang="ja-JP" dirty="0"/>
          </a:p>
          <a:p>
            <a:r>
              <a:rPr lang="en-US" altLang="ja-JP" dirty="0"/>
              <a:t>1 </a:t>
            </a:r>
            <a:r>
              <a:rPr lang="ja-JP" altLang="en-US" dirty="0"/>
              <a:t>行ずつ実行し、エラーが出ていないかどうかよく確認してから、次を実行すること</a:t>
            </a:r>
            <a:r>
              <a:rPr lang="ja-JP" altLang="en-US" dirty="0" smtClean="0"/>
              <a:t>。</a:t>
            </a:r>
            <a:endParaRPr lang="ja-JP" altLang="en-US" dirty="0"/>
          </a:p>
        </p:txBody>
      </p:sp>
      <p:sp>
        <p:nvSpPr>
          <p:cNvPr id="6" name="テキスト ボックス 5"/>
          <p:cNvSpPr txBox="1"/>
          <p:nvPr/>
        </p:nvSpPr>
        <p:spPr>
          <a:xfrm>
            <a:off x="332741" y="1789595"/>
            <a:ext cx="11353780" cy="646331"/>
          </a:xfrm>
          <a:prstGeom prst="rect">
            <a:avLst/>
          </a:prstGeom>
          <a:solidFill>
            <a:schemeClr val="tx1"/>
          </a:solidFill>
        </p:spPr>
        <p:txBody>
          <a:bodyPr wrap="square" rtlCol="0">
            <a:spAutoFit/>
          </a:bodyPr>
          <a:lstStyle/>
          <a:p>
            <a:r>
              <a:rPr lang="en-US" altLang="ja-JP" sz="1200" dirty="0">
                <a:solidFill>
                  <a:schemeClr val="bg1"/>
                </a:solidFill>
                <a:latin typeface="Consolas" panose="020B0609020204030204" pitchFamily="49" charset="0"/>
              </a:rPr>
              <a:t>cd ~/IPA-DN-</a:t>
            </a:r>
            <a:r>
              <a:rPr lang="en-US" altLang="ja-JP" sz="1200" dirty="0" err="1">
                <a:solidFill>
                  <a:schemeClr val="bg1"/>
                </a:solidFill>
                <a:latin typeface="Consolas" panose="020B0609020204030204" pitchFamily="49" charset="0"/>
              </a:rPr>
              <a:t>ThinController</a:t>
            </a:r>
            <a:r>
              <a:rPr lang="en-US" altLang="ja-JP" sz="1200" dirty="0">
                <a:solidFill>
                  <a:schemeClr val="bg1"/>
                </a:solidFill>
                <a:latin typeface="Consolas" panose="020B0609020204030204" pitchFamily="49" charset="0"/>
              </a:rPr>
              <a:t>-Private/</a:t>
            </a:r>
            <a:r>
              <a:rPr lang="en-US" altLang="ja-JP" sz="1200" dirty="0" err="1">
                <a:solidFill>
                  <a:schemeClr val="bg1"/>
                </a:solidFill>
                <a:latin typeface="Consolas" panose="020B0609020204030204" pitchFamily="49" charset="0"/>
              </a:rPr>
              <a:t>ThinControllerApp</a:t>
            </a:r>
            <a:r>
              <a:rPr lang="en-US" altLang="ja-JP" sz="1200" dirty="0">
                <a:solidFill>
                  <a:schemeClr val="bg1"/>
                </a:solidFill>
                <a:latin typeface="Consolas" panose="020B0609020204030204" pitchFamily="49" charset="0"/>
              </a:rPr>
              <a:t>/</a:t>
            </a:r>
            <a:endParaRPr lang="en-US" altLang="ja-JP" sz="1200" dirty="0" smtClean="0">
              <a:solidFill>
                <a:schemeClr val="bg1"/>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Install</a:t>
            </a:r>
            <a:endParaRPr kumimoji="1" lang="ja-JP" altLang="en-US" sz="1200" dirty="0">
              <a:solidFill>
                <a:schemeClr val="bg1"/>
              </a:solidFill>
              <a:latin typeface="Consolas" panose="020B0609020204030204" pitchFamily="49" charset="0"/>
            </a:endParaRPr>
          </a:p>
        </p:txBody>
      </p:sp>
      <p:sp>
        <p:nvSpPr>
          <p:cNvPr id="8" name="下矢印 7"/>
          <p:cNvSpPr/>
          <p:nvPr/>
        </p:nvSpPr>
        <p:spPr>
          <a:xfrm>
            <a:off x="3996559" y="2464692"/>
            <a:ext cx="417786" cy="34684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4619297" y="2464692"/>
            <a:ext cx="7157856" cy="369332"/>
          </a:xfrm>
          <a:prstGeom prst="rect">
            <a:avLst/>
          </a:prstGeom>
          <a:noFill/>
        </p:spPr>
        <p:txBody>
          <a:bodyPr wrap="square" rtlCol="0">
            <a:spAutoFit/>
          </a:bodyPr>
          <a:lstStyle/>
          <a:p>
            <a:r>
              <a:rPr kumimoji="1" lang="ja-JP" altLang="en-US" dirty="0" smtClean="0"/>
              <a:t>最終行の </a:t>
            </a:r>
            <a:r>
              <a:rPr kumimoji="1" lang="en-US" altLang="ja-JP" dirty="0" smtClean="0"/>
              <a:t>Install </a:t>
            </a:r>
            <a:r>
              <a:rPr kumimoji="1" lang="ja-JP" altLang="en-US" dirty="0" smtClean="0"/>
              <a:t>コマンドを実行し、以下の結果が表示されれば </a:t>
            </a:r>
            <a:r>
              <a:rPr kumimoji="1" lang="en-US" altLang="ja-JP" dirty="0" smtClean="0"/>
              <a:t>OK</a:t>
            </a:r>
            <a:r>
              <a:rPr kumimoji="1" lang="ja-JP" altLang="en-US" dirty="0" err="1" smtClean="0"/>
              <a:t>。</a:t>
            </a:r>
            <a:endParaRPr kumimoji="1" lang="ja-JP" altLang="en-US" dirty="0"/>
          </a:p>
        </p:txBody>
      </p:sp>
      <p:sp>
        <p:nvSpPr>
          <p:cNvPr id="13" name="正方形/長方形 12"/>
          <p:cNvSpPr/>
          <p:nvPr/>
        </p:nvSpPr>
        <p:spPr>
          <a:xfrm>
            <a:off x="4467606" y="5493239"/>
            <a:ext cx="3454565" cy="30414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p:cNvSpPr txBox="1"/>
          <p:nvPr/>
        </p:nvSpPr>
        <p:spPr>
          <a:xfrm>
            <a:off x="1989220" y="2958976"/>
            <a:ext cx="9953973" cy="2862322"/>
          </a:xfrm>
          <a:prstGeom prst="rect">
            <a:avLst/>
          </a:prstGeom>
          <a:solidFill>
            <a:schemeClr val="accent5">
              <a:lumMod val="75000"/>
            </a:schemeClr>
          </a:solidFill>
        </p:spPr>
        <p:txBody>
          <a:bodyPr wrap="square" rtlCol="0">
            <a:spAutoFit/>
          </a:bodyPr>
          <a:lstStyle/>
          <a:p>
            <a:r>
              <a:rPr lang="en-US" altLang="ja-JP" sz="1200" dirty="0">
                <a:solidFill>
                  <a:schemeClr val="bg1"/>
                </a:solidFill>
                <a:latin typeface="Consolas" panose="020B0609020204030204" pitchFamily="49" charset="0"/>
              </a:rPr>
              <a:t>The file '/</a:t>
            </a:r>
            <a:r>
              <a:rPr lang="en-US" altLang="ja-JP" sz="1200" dirty="0" err="1">
                <a:solidFill>
                  <a:schemeClr val="bg1"/>
                </a:solidFill>
                <a:latin typeface="Consolas" panose="020B0609020204030204" pitchFamily="49" charset="0"/>
              </a:rPr>
              <a:t>etc</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systemd</a:t>
            </a:r>
            <a:r>
              <a:rPr lang="en-US" altLang="ja-JP" sz="1200" dirty="0">
                <a:solidFill>
                  <a:schemeClr val="bg1"/>
                </a:solidFill>
                <a:latin typeface="Consolas" panose="020B0609020204030204" pitchFamily="49" charset="0"/>
              </a:rPr>
              <a:t>/system/</a:t>
            </a:r>
            <a:r>
              <a:rPr lang="en-US" altLang="ja-JP" sz="1200" dirty="0" err="1">
                <a:solidFill>
                  <a:schemeClr val="bg1"/>
                </a:solidFill>
                <a:latin typeface="Consolas" panose="020B0609020204030204" pitchFamily="49" charset="0"/>
              </a:rPr>
              <a:t>IPA.App.ThinControllerApp.service</a:t>
            </a:r>
            <a:r>
              <a:rPr lang="en-US" altLang="ja-JP" sz="1200" dirty="0">
                <a:solidFill>
                  <a:schemeClr val="bg1"/>
                </a:solidFill>
                <a:latin typeface="Consolas" panose="020B0609020204030204" pitchFamily="49" charset="0"/>
              </a:rPr>
              <a:t>' is created successfully.</a:t>
            </a: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Usage of the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daemon:</a:t>
            </a: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enable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 Enable the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daemon on system startup.</a:t>
            </a:r>
          </a:p>
          <a:p>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disable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 Disable the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daemon on system startup.</a:t>
            </a:r>
          </a:p>
          <a:p>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start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 Start the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daemon.</a:t>
            </a:r>
          </a:p>
          <a:p>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stop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 Stop the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daemon.</a:t>
            </a:r>
          </a:p>
          <a:p>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restart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 Reload the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daemon.</a:t>
            </a:r>
          </a:p>
          <a:p>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status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 Show the current status of the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daemon.</a:t>
            </a: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Reloading the </a:t>
            </a:r>
            <a:r>
              <a:rPr lang="en-US" altLang="ja-JP" sz="1200" dirty="0" err="1">
                <a:solidFill>
                  <a:schemeClr val="bg1"/>
                </a:solidFill>
                <a:latin typeface="Consolas" panose="020B0609020204030204" pitchFamily="49" charset="0"/>
              </a:rPr>
              <a:t>systemd</a:t>
            </a:r>
            <a:r>
              <a:rPr lang="en-US" altLang="ja-JP" sz="1200" dirty="0">
                <a:solidFill>
                  <a:schemeClr val="bg1"/>
                </a:solidFill>
                <a:latin typeface="Consolas" panose="020B0609020204030204" pitchFamily="49" charset="0"/>
              </a:rPr>
              <a:t> framework...</a:t>
            </a:r>
          </a:p>
          <a:p>
            <a:r>
              <a:rPr lang="en-US" altLang="ja-JP" sz="1200" dirty="0">
                <a:solidFill>
                  <a:schemeClr val="bg1"/>
                </a:solidFill>
                <a:latin typeface="Consolas" panose="020B0609020204030204" pitchFamily="49" charset="0"/>
              </a:rPr>
              <a:t>Done.</a:t>
            </a: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Have a nice day! Today is 2020/12/26</a:t>
            </a:r>
            <a:r>
              <a:rPr lang="en-US" altLang="ja-JP" sz="1200" dirty="0" smtClean="0">
                <a:solidFill>
                  <a:schemeClr val="bg1"/>
                </a:solidFill>
                <a:latin typeface="Consolas" panose="020B0609020204030204" pitchFamily="49" charset="0"/>
              </a:rPr>
              <a:t>.</a:t>
            </a:r>
            <a:endParaRPr lang="en-US" altLang="ja-JP" sz="1200" dirty="0">
              <a:solidFill>
                <a:schemeClr val="bg1"/>
              </a:solidFill>
              <a:latin typeface="Consolas" panose="020B0609020204030204" pitchFamily="49" charset="0"/>
            </a:endParaRPr>
          </a:p>
        </p:txBody>
      </p:sp>
      <p:sp>
        <p:nvSpPr>
          <p:cNvPr id="12" name="正方形/長方形 11"/>
          <p:cNvSpPr/>
          <p:nvPr/>
        </p:nvSpPr>
        <p:spPr>
          <a:xfrm>
            <a:off x="2061410" y="2994040"/>
            <a:ext cx="8005012" cy="406886"/>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36470602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79</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4. 3 </a:t>
            </a:r>
            <a:r>
              <a:rPr kumimoji="1" lang="ja-JP" altLang="en-US" dirty="0" smtClean="0"/>
              <a:t>でインストールが完了したコントローラデーモン「</a:t>
            </a:r>
            <a:r>
              <a:rPr lang="en-US" altLang="ja-JP" dirty="0" err="1" smtClean="0"/>
              <a:t>IPA.App.ThinControllerApp</a:t>
            </a:r>
            <a:r>
              <a:rPr lang="ja-JP" altLang="en-US" dirty="0" smtClean="0"/>
              <a:t>」を有効にする。</a:t>
            </a:r>
            <a:endParaRPr lang="en-US" altLang="ja-JP" dirty="0" smtClean="0"/>
          </a:p>
          <a:p>
            <a:r>
              <a:rPr lang="en-US" altLang="ja-JP" dirty="0" smtClean="0"/>
              <a:t>(</a:t>
            </a:r>
            <a:r>
              <a:rPr lang="ja-JP" altLang="en-US" dirty="0" smtClean="0"/>
              <a:t>システム起動時に自動的に起動されるようにする。</a:t>
            </a:r>
            <a:r>
              <a:rPr lang="en-US" altLang="ja-JP" dirty="0" smtClean="0"/>
              <a:t>)</a:t>
            </a:r>
            <a:endParaRPr lang="ja-JP" altLang="en-US" dirty="0"/>
          </a:p>
        </p:txBody>
      </p:sp>
      <p:sp>
        <p:nvSpPr>
          <p:cNvPr id="6" name="テキスト ボックス 5"/>
          <p:cNvSpPr txBox="1"/>
          <p:nvPr/>
        </p:nvSpPr>
        <p:spPr>
          <a:xfrm>
            <a:off x="332741" y="1789595"/>
            <a:ext cx="11353780"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a:t>
            </a:r>
            <a:r>
              <a:rPr lang="en-US" altLang="ja-JP" dirty="0" err="1">
                <a:solidFill>
                  <a:schemeClr val="bg1"/>
                </a:solidFill>
                <a:latin typeface="Consolas" panose="020B0609020204030204" pitchFamily="49" charset="0"/>
              </a:rPr>
              <a:t>systemctl</a:t>
            </a:r>
            <a:r>
              <a:rPr lang="en-US" altLang="ja-JP" dirty="0">
                <a:solidFill>
                  <a:schemeClr val="bg1"/>
                </a:solidFill>
                <a:latin typeface="Consolas" panose="020B0609020204030204" pitchFamily="49" charset="0"/>
              </a:rPr>
              <a:t> enable </a:t>
            </a:r>
            <a:r>
              <a:rPr lang="en-US" altLang="ja-JP" dirty="0" err="1">
                <a:solidFill>
                  <a:schemeClr val="bg1"/>
                </a:solidFill>
                <a:latin typeface="Consolas" panose="020B0609020204030204" pitchFamily="49" charset="0"/>
              </a:rPr>
              <a:t>IPA.App.ThinControllerApp</a:t>
            </a:r>
            <a:endParaRPr kumimoji="1" lang="ja-JP" altLang="en-US" dirty="0">
              <a:solidFill>
                <a:schemeClr val="bg1"/>
              </a:solidFill>
              <a:latin typeface="Consolas" panose="020B0609020204030204" pitchFamily="49" charset="0"/>
            </a:endParaRPr>
          </a:p>
        </p:txBody>
      </p:sp>
      <p:sp>
        <p:nvSpPr>
          <p:cNvPr id="7" name="テキスト ボックス 6"/>
          <p:cNvSpPr txBox="1"/>
          <p:nvPr/>
        </p:nvSpPr>
        <p:spPr>
          <a:xfrm>
            <a:off x="332741" y="2498505"/>
            <a:ext cx="11444412" cy="369332"/>
          </a:xfrm>
          <a:prstGeom prst="rect">
            <a:avLst/>
          </a:prstGeom>
          <a:noFill/>
          <a:ln w="19050">
            <a:noFill/>
          </a:ln>
        </p:spPr>
        <p:txBody>
          <a:bodyPr wrap="square" rtlCol="0">
            <a:spAutoFit/>
          </a:bodyPr>
          <a:lstStyle>
            <a:defPPr>
              <a:defRPr lang="ja-JP"/>
            </a:defPPr>
          </a:lstStyle>
          <a:p>
            <a:r>
              <a:rPr lang="ja-JP" altLang="en-US" dirty="0" smtClean="0"/>
              <a:t>コントローラデーモン</a:t>
            </a:r>
            <a:r>
              <a:rPr lang="ja-JP" altLang="en-US" dirty="0"/>
              <a:t>「</a:t>
            </a:r>
            <a:r>
              <a:rPr lang="en-US" altLang="ja-JP" dirty="0" err="1"/>
              <a:t>IPA.App.ThinControllerApp</a:t>
            </a:r>
            <a:r>
              <a:rPr lang="ja-JP" altLang="en-US" dirty="0"/>
              <a:t>」を早速起動する。</a:t>
            </a:r>
            <a:endParaRPr lang="en-US" altLang="ja-JP" dirty="0"/>
          </a:p>
        </p:txBody>
      </p:sp>
      <p:sp>
        <p:nvSpPr>
          <p:cNvPr id="8" name="テキスト ボックス 7"/>
          <p:cNvSpPr txBox="1"/>
          <p:nvPr/>
        </p:nvSpPr>
        <p:spPr>
          <a:xfrm>
            <a:off x="332741" y="2917278"/>
            <a:ext cx="11353780"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a:t>
            </a:r>
            <a:r>
              <a:rPr lang="en-US" altLang="ja-JP" dirty="0" err="1">
                <a:solidFill>
                  <a:schemeClr val="bg1"/>
                </a:solidFill>
                <a:latin typeface="Consolas" panose="020B0609020204030204" pitchFamily="49" charset="0"/>
              </a:rPr>
              <a:t>systemctl</a:t>
            </a:r>
            <a:r>
              <a:rPr lang="en-US" altLang="ja-JP" dirty="0">
                <a:solidFill>
                  <a:schemeClr val="bg1"/>
                </a:solidFill>
                <a:latin typeface="Consolas" panose="020B0609020204030204" pitchFamily="49" charset="0"/>
              </a:rPr>
              <a:t> start </a:t>
            </a:r>
            <a:r>
              <a:rPr lang="en-US" altLang="ja-JP" dirty="0" err="1">
                <a:solidFill>
                  <a:schemeClr val="bg1"/>
                </a:solidFill>
                <a:latin typeface="Consolas" panose="020B0609020204030204" pitchFamily="49" charset="0"/>
              </a:rPr>
              <a:t>IPA.App.ThinControllerApp</a:t>
            </a:r>
            <a:endParaRPr kumimoji="1" lang="ja-JP" altLang="en-US" dirty="0">
              <a:solidFill>
                <a:schemeClr val="bg1"/>
              </a:solidFill>
              <a:latin typeface="Consolas" panose="020B0609020204030204" pitchFamily="49" charset="0"/>
            </a:endParaRPr>
          </a:p>
        </p:txBody>
      </p:sp>
      <p:sp>
        <p:nvSpPr>
          <p:cNvPr id="9" name="テキスト ボックス 8"/>
          <p:cNvSpPr txBox="1"/>
          <p:nvPr/>
        </p:nvSpPr>
        <p:spPr>
          <a:xfrm>
            <a:off x="332741" y="3608026"/>
            <a:ext cx="11444412" cy="369332"/>
          </a:xfrm>
          <a:prstGeom prst="rect">
            <a:avLst/>
          </a:prstGeom>
          <a:noFill/>
          <a:ln w="19050">
            <a:noFill/>
          </a:ln>
        </p:spPr>
        <p:txBody>
          <a:bodyPr wrap="square" rtlCol="0">
            <a:spAutoFit/>
          </a:bodyPr>
          <a:lstStyle/>
          <a:p>
            <a:r>
              <a:rPr kumimoji="1" lang="ja-JP" altLang="en-US" dirty="0" smtClean="0"/>
              <a:t>上記を実行しても、結果は何も表示されないが、</a:t>
            </a:r>
            <a:r>
              <a:rPr kumimoji="1" lang="en-US" altLang="ja-JP" dirty="0" err="1" smtClean="0"/>
              <a:t>ps</a:t>
            </a:r>
            <a:r>
              <a:rPr kumimoji="1" lang="en-US" altLang="ja-JP" dirty="0" smtClean="0"/>
              <a:t> </a:t>
            </a:r>
            <a:r>
              <a:rPr kumimoji="1" lang="en-US" altLang="ja-JP" dirty="0" err="1" smtClean="0"/>
              <a:t>auxf</a:t>
            </a:r>
            <a:r>
              <a:rPr kumimoji="1" lang="en-US" altLang="ja-JP" dirty="0" smtClean="0"/>
              <a:t> (</a:t>
            </a:r>
            <a:r>
              <a:rPr kumimoji="1" lang="ja-JP" altLang="en-US" dirty="0" smtClean="0"/>
              <a:t>プロセス一覧の表示</a:t>
            </a:r>
            <a:r>
              <a:rPr kumimoji="1" lang="en-US" altLang="ja-JP" dirty="0" smtClean="0"/>
              <a:t>) </a:t>
            </a:r>
            <a:r>
              <a:rPr kumimoji="1" lang="ja-JP" altLang="en-US" dirty="0" smtClean="0"/>
              <a:t>をするとデーモンが起動していることが分かる。</a:t>
            </a:r>
            <a:endParaRPr lang="en-US" altLang="ja-JP" dirty="0"/>
          </a:p>
        </p:txBody>
      </p:sp>
      <p:sp>
        <p:nvSpPr>
          <p:cNvPr id="10" name="テキスト ボックス 9"/>
          <p:cNvSpPr txBox="1"/>
          <p:nvPr/>
        </p:nvSpPr>
        <p:spPr>
          <a:xfrm>
            <a:off x="332741" y="4137308"/>
            <a:ext cx="11353780" cy="369332"/>
          </a:xfrm>
          <a:prstGeom prst="rect">
            <a:avLst/>
          </a:prstGeom>
          <a:solidFill>
            <a:schemeClr val="tx1"/>
          </a:solidFill>
        </p:spPr>
        <p:txBody>
          <a:bodyPr wrap="square" rtlCol="0">
            <a:spAutoFit/>
          </a:bodyPr>
          <a:lstStyle/>
          <a:p>
            <a:r>
              <a:rPr lang="en-US" altLang="ja-JP" dirty="0" err="1" smtClean="0">
                <a:solidFill>
                  <a:schemeClr val="bg1"/>
                </a:solidFill>
                <a:latin typeface="Consolas" panose="020B0609020204030204" pitchFamily="49" charset="0"/>
              </a:rPr>
              <a:t>ps</a:t>
            </a:r>
            <a:r>
              <a:rPr lang="en-US" altLang="ja-JP" dirty="0" smtClean="0">
                <a:solidFill>
                  <a:schemeClr val="bg1"/>
                </a:solidFill>
                <a:latin typeface="Consolas" panose="020B0609020204030204" pitchFamily="49" charset="0"/>
              </a:rPr>
              <a:t> </a:t>
            </a:r>
            <a:r>
              <a:rPr lang="en-US" altLang="ja-JP" dirty="0" err="1" smtClean="0">
                <a:solidFill>
                  <a:schemeClr val="bg1"/>
                </a:solidFill>
                <a:latin typeface="Consolas" panose="020B0609020204030204" pitchFamily="49" charset="0"/>
              </a:rPr>
              <a:t>auxf</a:t>
            </a:r>
            <a:r>
              <a:rPr lang="en-US" altLang="ja-JP" dirty="0" smtClean="0">
                <a:solidFill>
                  <a:schemeClr val="bg1"/>
                </a:solidFill>
                <a:latin typeface="Consolas" panose="020B0609020204030204" pitchFamily="49" charset="0"/>
              </a:rPr>
              <a:t> | cat</a:t>
            </a:r>
            <a:endParaRPr kumimoji="1" lang="ja-JP" altLang="en-US" dirty="0">
              <a:solidFill>
                <a:schemeClr val="bg1"/>
              </a:solidFill>
              <a:latin typeface="Consolas" panose="020B0609020204030204" pitchFamily="49" charset="0"/>
            </a:endParaRPr>
          </a:p>
        </p:txBody>
      </p:sp>
      <p:sp>
        <p:nvSpPr>
          <p:cNvPr id="13" name="テキスト ボックス 12"/>
          <p:cNvSpPr txBox="1"/>
          <p:nvPr/>
        </p:nvSpPr>
        <p:spPr>
          <a:xfrm>
            <a:off x="2510177" y="4937881"/>
            <a:ext cx="9176344" cy="1569660"/>
          </a:xfrm>
          <a:prstGeom prst="rect">
            <a:avLst/>
          </a:prstGeom>
          <a:solidFill>
            <a:schemeClr val="accent5">
              <a:lumMod val="75000"/>
            </a:schemeClr>
          </a:solidFill>
        </p:spPr>
        <p:txBody>
          <a:bodyPr wrap="square" rtlCol="0">
            <a:spAutoFit/>
          </a:bodyPr>
          <a:lstStyle/>
          <a:p>
            <a:r>
              <a:rPr lang="en-US" altLang="ja-JP" sz="1200" dirty="0">
                <a:solidFill>
                  <a:schemeClr val="bg1"/>
                </a:solidFill>
                <a:latin typeface="Consolas" panose="020B0609020204030204" pitchFamily="49" charset="0"/>
              </a:rPr>
              <a:t>root        5574  0.0  0.0   8616  3048 ?        S    23:42   0:00 bash /home/ubuntu/IPA-DN-ThinController-Private/ThinControllerApp/Local/App_IPA.App.ThinControllerApp/daemon_helper/run_daemon.sh /</a:t>
            </a:r>
            <a:r>
              <a:rPr lang="en-US" altLang="ja-JP" sz="1200" dirty="0" err="1">
                <a:solidFill>
                  <a:schemeClr val="bg1"/>
                </a:solidFill>
                <a:latin typeface="Consolas" panose="020B0609020204030204" pitchFamily="49" charset="0"/>
              </a:rPr>
              <a:t>usr</a:t>
            </a:r>
            <a:r>
              <a:rPr lang="en-US" altLang="ja-JP" sz="1200" dirty="0">
                <a:solidFill>
                  <a:schemeClr val="bg1"/>
                </a:solidFill>
                <a:latin typeface="Consolas" panose="020B0609020204030204" pitchFamily="49" charset="0"/>
              </a:rPr>
              <a:t>/share/</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exec /home/</a:t>
            </a:r>
            <a:r>
              <a:rPr lang="en-US" altLang="ja-JP" sz="1200" dirty="0" err="1">
                <a:solidFill>
                  <a:schemeClr val="bg1"/>
                </a:solidFill>
                <a:latin typeface="Consolas" panose="020B0609020204030204" pitchFamily="49" charset="0"/>
              </a:rPr>
              <a:t>ubuntu</a:t>
            </a:r>
            <a:r>
              <a:rPr lang="en-US" altLang="ja-JP" sz="1200" dirty="0">
                <a:solidFill>
                  <a:schemeClr val="bg1"/>
                </a:solidFill>
                <a:latin typeface="Consolas" panose="020B0609020204030204" pitchFamily="49" charset="0"/>
              </a:rPr>
              <a:t>/IPA-DN-</a:t>
            </a:r>
            <a:r>
              <a:rPr lang="en-US" altLang="ja-JP" sz="1200" dirty="0" err="1">
                <a:solidFill>
                  <a:schemeClr val="bg1"/>
                </a:solidFill>
                <a:latin typeface="Consolas" panose="020B0609020204030204" pitchFamily="49" charset="0"/>
              </a:rPr>
              <a:t>ThinController</a:t>
            </a:r>
            <a:r>
              <a:rPr lang="en-US" altLang="ja-JP" sz="1200" dirty="0">
                <a:solidFill>
                  <a:schemeClr val="bg1"/>
                </a:solidFill>
                <a:latin typeface="Consolas" panose="020B0609020204030204" pitchFamily="49" charset="0"/>
              </a:rPr>
              <a:t>-Private/</a:t>
            </a:r>
            <a:r>
              <a:rPr lang="en-US" altLang="ja-JP" sz="1200" dirty="0" err="1">
                <a:solidFill>
                  <a:schemeClr val="bg1"/>
                </a:solidFill>
                <a:latin typeface="Consolas" panose="020B0609020204030204" pitchFamily="49" charset="0"/>
              </a:rPr>
              <a:t>ThinControllerApp</a:t>
            </a:r>
            <a:r>
              <a:rPr lang="en-US" altLang="ja-JP" sz="1200" dirty="0">
                <a:solidFill>
                  <a:schemeClr val="bg1"/>
                </a:solidFill>
                <a:latin typeface="Consolas" panose="020B0609020204030204" pitchFamily="49" charset="0"/>
              </a:rPr>
              <a:t>/bin/Release/net5.0/ThinControllerApp.dll /</a:t>
            </a:r>
            <a:r>
              <a:rPr lang="en-US" altLang="ja-JP" sz="1200" dirty="0" err="1">
                <a:solidFill>
                  <a:schemeClr val="bg1"/>
                </a:solidFill>
                <a:latin typeface="Consolas" panose="020B0609020204030204" pitchFamily="49" charset="0"/>
              </a:rPr>
              <a:t>cmd:Daemon</a:t>
            </a:r>
            <a:r>
              <a:rPr lang="en-US" altLang="ja-JP" sz="1200" dirty="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ExecMain</a:t>
            </a:r>
            <a:endParaRPr lang="en-US" altLang="ja-JP" sz="1200" dirty="0" smtClean="0">
              <a:solidFill>
                <a:schemeClr val="bg1"/>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root        5577  3.3  3.4 2712248 139572 ?      </a:t>
            </a:r>
            <a:r>
              <a:rPr lang="en-US" altLang="ja-JP" sz="1200" dirty="0" err="1">
                <a:solidFill>
                  <a:schemeClr val="bg1"/>
                </a:solidFill>
                <a:latin typeface="Consolas" panose="020B0609020204030204" pitchFamily="49" charset="0"/>
              </a:rPr>
              <a:t>Sl</a:t>
            </a:r>
            <a:r>
              <a:rPr lang="en-US" altLang="ja-JP" sz="1200" dirty="0">
                <a:solidFill>
                  <a:schemeClr val="bg1"/>
                </a:solidFill>
                <a:latin typeface="Consolas" panose="020B0609020204030204" pitchFamily="49" charset="0"/>
              </a:rPr>
              <a:t>   23:42   0:04  \_ /</a:t>
            </a:r>
            <a:r>
              <a:rPr lang="en-US" altLang="ja-JP" sz="1200" dirty="0" err="1">
                <a:solidFill>
                  <a:schemeClr val="bg1"/>
                </a:solidFill>
                <a:latin typeface="Consolas" panose="020B0609020204030204" pitchFamily="49" charset="0"/>
              </a:rPr>
              <a:t>usr</a:t>
            </a:r>
            <a:r>
              <a:rPr lang="en-US" altLang="ja-JP" sz="1200" dirty="0">
                <a:solidFill>
                  <a:schemeClr val="bg1"/>
                </a:solidFill>
                <a:latin typeface="Consolas" panose="020B0609020204030204" pitchFamily="49" charset="0"/>
              </a:rPr>
              <a:t>/share/</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exec /home/</a:t>
            </a:r>
            <a:r>
              <a:rPr lang="en-US" altLang="ja-JP" sz="1200" dirty="0" err="1">
                <a:solidFill>
                  <a:schemeClr val="bg1"/>
                </a:solidFill>
                <a:latin typeface="Consolas" panose="020B0609020204030204" pitchFamily="49" charset="0"/>
              </a:rPr>
              <a:t>ubuntu</a:t>
            </a:r>
            <a:r>
              <a:rPr lang="en-US" altLang="ja-JP" sz="1200" dirty="0">
                <a:solidFill>
                  <a:schemeClr val="bg1"/>
                </a:solidFill>
                <a:latin typeface="Consolas" panose="020B0609020204030204" pitchFamily="49" charset="0"/>
              </a:rPr>
              <a:t>/IPA-DN-</a:t>
            </a:r>
            <a:r>
              <a:rPr lang="en-US" altLang="ja-JP" sz="1200" dirty="0" err="1">
                <a:solidFill>
                  <a:schemeClr val="bg1"/>
                </a:solidFill>
                <a:latin typeface="Consolas" panose="020B0609020204030204" pitchFamily="49" charset="0"/>
              </a:rPr>
              <a:t>ThinController</a:t>
            </a:r>
            <a:r>
              <a:rPr lang="en-US" altLang="ja-JP" sz="1200" dirty="0">
                <a:solidFill>
                  <a:schemeClr val="bg1"/>
                </a:solidFill>
                <a:latin typeface="Consolas" panose="020B0609020204030204" pitchFamily="49" charset="0"/>
              </a:rPr>
              <a:t>-Private/</a:t>
            </a:r>
            <a:r>
              <a:rPr lang="en-US" altLang="ja-JP" sz="1200" dirty="0" err="1">
                <a:solidFill>
                  <a:schemeClr val="bg1"/>
                </a:solidFill>
                <a:latin typeface="Consolas" panose="020B0609020204030204" pitchFamily="49" charset="0"/>
              </a:rPr>
              <a:t>ThinControllerApp</a:t>
            </a:r>
            <a:r>
              <a:rPr lang="en-US" altLang="ja-JP" sz="1200" dirty="0">
                <a:solidFill>
                  <a:schemeClr val="bg1"/>
                </a:solidFill>
                <a:latin typeface="Consolas" panose="020B0609020204030204" pitchFamily="49" charset="0"/>
              </a:rPr>
              <a:t>/bin/Release/net5.0/ThinControllerApp.dll /</a:t>
            </a:r>
            <a:r>
              <a:rPr lang="en-US" altLang="ja-JP" sz="1200" dirty="0" err="1">
                <a:solidFill>
                  <a:schemeClr val="bg1"/>
                </a:solidFill>
                <a:latin typeface="Consolas" panose="020B0609020204030204" pitchFamily="49" charset="0"/>
              </a:rPr>
              <a:t>cmd:Daemon</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ExecMain</a:t>
            </a:r>
            <a:endParaRPr lang="en-US" altLang="ja-JP" sz="1200" dirty="0">
              <a:solidFill>
                <a:schemeClr val="bg1"/>
              </a:solidFill>
              <a:latin typeface="Consolas" panose="020B0609020204030204" pitchFamily="49" charset="0"/>
            </a:endParaRPr>
          </a:p>
        </p:txBody>
      </p:sp>
      <p:sp>
        <p:nvSpPr>
          <p:cNvPr id="14" name="テキスト ボックス 13"/>
          <p:cNvSpPr txBox="1"/>
          <p:nvPr/>
        </p:nvSpPr>
        <p:spPr>
          <a:xfrm>
            <a:off x="2510177" y="4564117"/>
            <a:ext cx="5214926" cy="373764"/>
          </a:xfrm>
          <a:prstGeom prst="rect">
            <a:avLst/>
          </a:prstGeom>
          <a:noFill/>
        </p:spPr>
        <p:txBody>
          <a:bodyPr wrap="square" rtlCol="0">
            <a:spAutoFit/>
          </a:bodyPr>
          <a:lstStyle/>
          <a:p>
            <a:r>
              <a:rPr kumimoji="1" lang="en-US" altLang="ja-JP" dirty="0" err="1" smtClean="0"/>
              <a:t>ps</a:t>
            </a:r>
            <a:r>
              <a:rPr kumimoji="1" lang="en-US" altLang="ja-JP" dirty="0" smtClean="0"/>
              <a:t> </a:t>
            </a:r>
            <a:r>
              <a:rPr kumimoji="1" lang="en-US" altLang="ja-JP" dirty="0" err="1" smtClean="0"/>
              <a:t>auxf</a:t>
            </a:r>
            <a:r>
              <a:rPr kumimoji="1" lang="en-US" altLang="ja-JP" dirty="0" smtClean="0"/>
              <a:t> </a:t>
            </a:r>
            <a:r>
              <a:rPr kumimoji="1" lang="ja-JP" altLang="en-US" dirty="0" smtClean="0"/>
              <a:t>の実行例</a:t>
            </a:r>
            <a:endParaRPr kumimoji="1" lang="ja-JP" altLang="en-US" dirty="0"/>
          </a:p>
        </p:txBody>
      </p:sp>
    </p:spTree>
    <p:extLst>
      <p:ext uri="{BB962C8B-B14F-4D97-AF65-F5344CB8AC3E}">
        <p14:creationId xmlns:p14="http://schemas.microsoft.com/office/powerpoint/2010/main" val="5729646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5" name="図 414"/>
          <p:cNvPicPr>
            <a:picLocks noChangeAspect="1"/>
          </p:cNvPicPr>
          <p:nvPr/>
        </p:nvPicPr>
        <p:blipFill>
          <a:blip r:embed="rId2"/>
          <a:stretch>
            <a:fillRect/>
          </a:stretch>
        </p:blipFill>
        <p:spPr>
          <a:xfrm>
            <a:off x="2105931" y="3798231"/>
            <a:ext cx="926077" cy="617670"/>
          </a:xfrm>
          <a:prstGeom prst="rect">
            <a:avLst/>
          </a:prstGeom>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1-1. </a:t>
            </a:r>
            <a:r>
              <a:rPr kumimoji="1" lang="ja-JP" altLang="en-US" dirty="0" smtClean="0"/>
              <a:t>「シン・テレワークシステム プライベート版」とは</a:t>
            </a:r>
            <a:endParaRPr kumimoji="1" lang="ja-JP" altLang="en-US" dirty="0"/>
          </a:p>
        </p:txBody>
      </p:sp>
      <p:pic>
        <p:nvPicPr>
          <p:cNvPr id="6"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434127" y="1968351"/>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434127" y="2614737"/>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434127" y="3454509"/>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434127" y="4100895"/>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 name="Picture 4"/>
          <p:cNvPicPr>
            <a:picLocks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3953463" y="2114540"/>
            <a:ext cx="1191224" cy="907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 name="Picture 4"/>
          <p:cNvPicPr>
            <a:picLocks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3944964" y="3673781"/>
            <a:ext cx="1191224" cy="907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図 9"/>
          <p:cNvPicPr>
            <a:picLocks noChangeAspect="1"/>
          </p:cNvPicPr>
          <p:nvPr/>
        </p:nvPicPr>
        <p:blipFill>
          <a:blip r:embed="rId2"/>
          <a:stretch>
            <a:fillRect/>
          </a:stretch>
        </p:blipFill>
        <p:spPr>
          <a:xfrm>
            <a:off x="2104404" y="3475191"/>
            <a:ext cx="926077" cy="617670"/>
          </a:xfrm>
          <a:prstGeom prst="rect">
            <a:avLst/>
          </a:prstGeom>
        </p:spPr>
      </p:pic>
      <p:pic>
        <p:nvPicPr>
          <p:cNvPr id="15" name="図 14"/>
          <p:cNvPicPr>
            <a:picLocks noChangeAspect="1"/>
          </p:cNvPicPr>
          <p:nvPr/>
        </p:nvPicPr>
        <p:blipFill>
          <a:blip r:embed="rId2"/>
          <a:stretch>
            <a:fillRect/>
          </a:stretch>
        </p:blipFill>
        <p:spPr>
          <a:xfrm>
            <a:off x="2104403" y="3145674"/>
            <a:ext cx="926077" cy="617670"/>
          </a:xfrm>
          <a:prstGeom prst="rect">
            <a:avLst/>
          </a:prstGeom>
        </p:spPr>
      </p:pic>
      <p:pic>
        <p:nvPicPr>
          <p:cNvPr id="16" name="図 15"/>
          <p:cNvPicPr>
            <a:picLocks noChangeAspect="1"/>
          </p:cNvPicPr>
          <p:nvPr/>
        </p:nvPicPr>
        <p:blipFill>
          <a:blip r:embed="rId2"/>
          <a:stretch>
            <a:fillRect/>
          </a:stretch>
        </p:blipFill>
        <p:spPr>
          <a:xfrm>
            <a:off x="2104403" y="2762928"/>
            <a:ext cx="926077" cy="617670"/>
          </a:xfrm>
          <a:prstGeom prst="rect">
            <a:avLst/>
          </a:prstGeom>
        </p:spPr>
      </p:pic>
      <p:pic>
        <p:nvPicPr>
          <p:cNvPr id="37" name="図 36"/>
          <p:cNvPicPr>
            <a:picLocks noChangeAspect="1"/>
          </p:cNvPicPr>
          <p:nvPr/>
        </p:nvPicPr>
        <p:blipFill>
          <a:blip r:embed="rId2"/>
          <a:stretch>
            <a:fillRect/>
          </a:stretch>
        </p:blipFill>
        <p:spPr>
          <a:xfrm>
            <a:off x="2115994" y="2430933"/>
            <a:ext cx="926077" cy="617670"/>
          </a:xfrm>
          <a:prstGeom prst="rect">
            <a:avLst/>
          </a:prstGeom>
        </p:spPr>
      </p:pic>
      <p:cxnSp>
        <p:nvCxnSpPr>
          <p:cNvPr id="39" name="直線コネクタ 38"/>
          <p:cNvCxnSpPr>
            <a:stCxn id="18" idx="1"/>
            <a:endCxn id="10" idx="1"/>
          </p:cNvCxnSpPr>
          <p:nvPr/>
        </p:nvCxnSpPr>
        <p:spPr>
          <a:xfrm flipV="1">
            <a:off x="1418898" y="3784026"/>
            <a:ext cx="685506" cy="596618"/>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40" name="直線コネクタ 39"/>
          <p:cNvCxnSpPr>
            <a:endCxn id="15" idx="1"/>
          </p:cNvCxnSpPr>
          <p:nvPr/>
        </p:nvCxnSpPr>
        <p:spPr>
          <a:xfrm flipV="1">
            <a:off x="1407306" y="3454509"/>
            <a:ext cx="697097" cy="287783"/>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42" name="直線コネクタ 41"/>
          <p:cNvCxnSpPr/>
          <p:nvPr/>
        </p:nvCxnSpPr>
        <p:spPr>
          <a:xfrm>
            <a:off x="1381711" y="2877354"/>
            <a:ext cx="708688" cy="16351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44" name="直線コネクタ 43"/>
          <p:cNvCxnSpPr>
            <a:endCxn id="37" idx="1"/>
          </p:cNvCxnSpPr>
          <p:nvPr/>
        </p:nvCxnSpPr>
        <p:spPr>
          <a:xfrm>
            <a:off x="1407306" y="2252104"/>
            <a:ext cx="708688" cy="487664"/>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46" name="直線コネクタ 45"/>
          <p:cNvCxnSpPr/>
          <p:nvPr/>
        </p:nvCxnSpPr>
        <p:spPr>
          <a:xfrm flipV="1">
            <a:off x="3027386" y="2363517"/>
            <a:ext cx="688599" cy="409829"/>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48" name="直線コネクタ 47"/>
          <p:cNvCxnSpPr/>
          <p:nvPr/>
        </p:nvCxnSpPr>
        <p:spPr>
          <a:xfrm flipV="1">
            <a:off x="3027386" y="2759805"/>
            <a:ext cx="711781" cy="240978"/>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50" name="直線コネクタ 49"/>
          <p:cNvCxnSpPr/>
          <p:nvPr/>
        </p:nvCxnSpPr>
        <p:spPr>
          <a:xfrm>
            <a:off x="3018888" y="3489625"/>
            <a:ext cx="715529" cy="427684"/>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52" name="直線コネクタ 51"/>
          <p:cNvCxnSpPr/>
          <p:nvPr/>
        </p:nvCxnSpPr>
        <p:spPr>
          <a:xfrm>
            <a:off x="3027386" y="3782713"/>
            <a:ext cx="712592" cy="658233"/>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grpSp>
        <p:nvGrpSpPr>
          <p:cNvPr id="54" name="Group 3337"/>
          <p:cNvGrpSpPr>
            <a:grpSpLocks/>
          </p:cNvGrpSpPr>
          <p:nvPr/>
        </p:nvGrpSpPr>
        <p:grpSpPr bwMode="auto">
          <a:xfrm>
            <a:off x="3715985" y="1989938"/>
            <a:ext cx="794015" cy="562049"/>
            <a:chOff x="258" y="972"/>
            <a:chExt cx="780" cy="685"/>
          </a:xfrm>
        </p:grpSpPr>
        <p:sp>
          <p:nvSpPr>
            <p:cNvPr id="55"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56"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7"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58"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9"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0"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1"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2"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3"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4"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65"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6"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7"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8"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9"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0"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1"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2"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3"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4"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5"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6"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7"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8"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9"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0"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1"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2"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3"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4"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5"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6"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7"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8"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9"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0"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1"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2"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93"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grpSp>
        <p:nvGrpSpPr>
          <p:cNvPr id="94" name="Group 3337"/>
          <p:cNvGrpSpPr>
            <a:grpSpLocks/>
          </p:cNvGrpSpPr>
          <p:nvPr/>
        </p:nvGrpSpPr>
        <p:grpSpPr bwMode="auto">
          <a:xfrm>
            <a:off x="3715985" y="2604930"/>
            <a:ext cx="794015" cy="562049"/>
            <a:chOff x="258" y="972"/>
            <a:chExt cx="780" cy="685"/>
          </a:xfrm>
        </p:grpSpPr>
        <p:sp>
          <p:nvSpPr>
            <p:cNvPr id="95"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96"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7"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98"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9"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0"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1"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2"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3"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4"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05"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6"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7"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8"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9"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0"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1"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2"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3"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4"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5"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6"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7"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8"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9"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0"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1"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2"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3"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4"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5"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6"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7"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8"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9"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0"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1"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2"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33"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grpSp>
        <p:nvGrpSpPr>
          <p:cNvPr id="134" name="Group 3337"/>
          <p:cNvGrpSpPr>
            <a:grpSpLocks/>
          </p:cNvGrpSpPr>
          <p:nvPr/>
        </p:nvGrpSpPr>
        <p:grpSpPr bwMode="auto">
          <a:xfrm>
            <a:off x="3705805" y="3580901"/>
            <a:ext cx="794015" cy="562049"/>
            <a:chOff x="258" y="972"/>
            <a:chExt cx="780" cy="685"/>
          </a:xfrm>
        </p:grpSpPr>
        <p:sp>
          <p:nvSpPr>
            <p:cNvPr id="135"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36"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7"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38"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9"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0"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1"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2"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3"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4"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45"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6"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7"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8"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9"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0"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1"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2"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3"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4"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5"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6"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7"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8"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9"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0"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1"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2"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3"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4"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5"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6"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7"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8"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9"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0"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1"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2"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73"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grpSp>
        <p:nvGrpSpPr>
          <p:cNvPr id="174" name="Group 3337"/>
          <p:cNvGrpSpPr>
            <a:grpSpLocks/>
          </p:cNvGrpSpPr>
          <p:nvPr/>
        </p:nvGrpSpPr>
        <p:grpSpPr bwMode="auto">
          <a:xfrm>
            <a:off x="3691553" y="4251051"/>
            <a:ext cx="794015" cy="562049"/>
            <a:chOff x="258" y="972"/>
            <a:chExt cx="780" cy="685"/>
          </a:xfrm>
        </p:grpSpPr>
        <p:sp>
          <p:nvSpPr>
            <p:cNvPr id="175"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76"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7"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78"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9"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0"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1"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2"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3"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4"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85"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6"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7"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8"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9"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0"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1"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2"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3"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4"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5"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6"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7"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8"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9"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0"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1"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2"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3"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4"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5"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6"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7"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8"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9"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10"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11"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12"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213"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sp>
        <p:nvSpPr>
          <p:cNvPr id="214" name="テキスト ボックス 213"/>
          <p:cNvSpPr txBox="1"/>
          <p:nvPr/>
        </p:nvSpPr>
        <p:spPr>
          <a:xfrm>
            <a:off x="4470767" y="2961686"/>
            <a:ext cx="851338" cy="461665"/>
          </a:xfrm>
          <a:prstGeom prst="rect">
            <a:avLst/>
          </a:prstGeom>
          <a:noFill/>
        </p:spPr>
        <p:txBody>
          <a:bodyPr wrap="square" rtlCol="0">
            <a:spAutoFit/>
          </a:bodyPr>
          <a:lstStyle/>
          <a:p>
            <a:r>
              <a:rPr kumimoji="1" lang="en-US" altLang="ja-JP" sz="2400" b="1" dirty="0" smtClean="0">
                <a:solidFill>
                  <a:srgbClr val="0000FF"/>
                </a:solidFill>
              </a:rPr>
              <a:t>A </a:t>
            </a:r>
            <a:r>
              <a:rPr kumimoji="1" lang="ja-JP" altLang="en-US" sz="2400" b="1" dirty="0" smtClean="0">
                <a:solidFill>
                  <a:srgbClr val="0000FF"/>
                </a:solidFill>
              </a:rPr>
              <a:t>社</a:t>
            </a:r>
            <a:endParaRPr kumimoji="1" lang="ja-JP" altLang="en-US" sz="2400" b="1" dirty="0">
              <a:solidFill>
                <a:srgbClr val="0000FF"/>
              </a:solidFill>
            </a:endParaRPr>
          </a:p>
        </p:txBody>
      </p:sp>
      <p:sp>
        <p:nvSpPr>
          <p:cNvPr id="215" name="テキスト ボックス 214"/>
          <p:cNvSpPr txBox="1"/>
          <p:nvPr/>
        </p:nvSpPr>
        <p:spPr>
          <a:xfrm>
            <a:off x="4495397" y="4586088"/>
            <a:ext cx="851338" cy="461665"/>
          </a:xfrm>
          <a:prstGeom prst="rect">
            <a:avLst/>
          </a:prstGeom>
          <a:noFill/>
        </p:spPr>
        <p:txBody>
          <a:bodyPr wrap="square" rtlCol="0">
            <a:spAutoFit/>
          </a:bodyPr>
          <a:lstStyle/>
          <a:p>
            <a:r>
              <a:rPr kumimoji="1" lang="en-US" altLang="ja-JP" sz="2400" b="1" dirty="0" smtClean="0">
                <a:solidFill>
                  <a:schemeClr val="accent6">
                    <a:lumMod val="75000"/>
                  </a:schemeClr>
                </a:solidFill>
              </a:rPr>
              <a:t>B </a:t>
            </a:r>
            <a:r>
              <a:rPr kumimoji="1" lang="ja-JP" altLang="en-US" sz="2400" b="1" dirty="0" smtClean="0">
                <a:solidFill>
                  <a:schemeClr val="accent6">
                    <a:lumMod val="75000"/>
                  </a:schemeClr>
                </a:solidFill>
              </a:rPr>
              <a:t>社</a:t>
            </a:r>
            <a:endParaRPr kumimoji="1" lang="ja-JP" altLang="en-US" sz="2400" b="1" dirty="0">
              <a:solidFill>
                <a:schemeClr val="accent6">
                  <a:lumMod val="75000"/>
                </a:schemeClr>
              </a:solidFill>
            </a:endParaRPr>
          </a:p>
        </p:txBody>
      </p:sp>
      <p:sp>
        <p:nvSpPr>
          <p:cNvPr id="217" name="角丸四角形 216"/>
          <p:cNvSpPr/>
          <p:nvPr/>
        </p:nvSpPr>
        <p:spPr>
          <a:xfrm>
            <a:off x="488984" y="990876"/>
            <a:ext cx="4647204" cy="885617"/>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800" b="1" dirty="0" smtClean="0"/>
              <a:t>パブリック版 </a:t>
            </a:r>
            <a:r>
              <a:rPr kumimoji="1" lang="en-US" altLang="ja-JP" sz="2800" b="1" dirty="0" smtClean="0"/>
              <a:t>(2020.4 </a:t>
            </a:r>
            <a:r>
              <a:rPr kumimoji="1" lang="ja-JP" altLang="en-US" sz="2800" b="1" dirty="0" smtClean="0"/>
              <a:t>～</a:t>
            </a:r>
            <a:r>
              <a:rPr kumimoji="1" lang="en-US" altLang="ja-JP" sz="2800" b="1" dirty="0" smtClean="0"/>
              <a:t>)</a:t>
            </a:r>
          </a:p>
          <a:p>
            <a:pPr algn="ctr"/>
            <a:r>
              <a:rPr lang="en-US" altLang="ja-JP" sz="1500" b="1" dirty="0" smtClean="0"/>
              <a:t>NTT </a:t>
            </a:r>
            <a:r>
              <a:rPr lang="ja-JP" altLang="en-US" sz="1500" b="1" dirty="0" smtClean="0"/>
              <a:t>東日本 </a:t>
            </a:r>
            <a:r>
              <a:rPr lang="en-US" altLang="ja-JP" sz="1500" b="1" dirty="0" smtClean="0"/>
              <a:t>&amp; IPA </a:t>
            </a:r>
            <a:r>
              <a:rPr lang="ja-JP" altLang="en-US" sz="1500" b="1" dirty="0" smtClean="0"/>
              <a:t>設置・稼働中 実証実験システム</a:t>
            </a:r>
            <a:endParaRPr kumimoji="1" lang="ja-JP" altLang="en-US" sz="1500" b="1" dirty="0"/>
          </a:p>
        </p:txBody>
      </p:sp>
      <p:sp>
        <p:nvSpPr>
          <p:cNvPr id="218" name="正方形/長方形 217"/>
          <p:cNvSpPr/>
          <p:nvPr/>
        </p:nvSpPr>
        <p:spPr>
          <a:xfrm>
            <a:off x="1844566" y="1968352"/>
            <a:ext cx="1466193" cy="267490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9" name="テキスト ボックス 218"/>
          <p:cNvSpPr txBox="1"/>
          <p:nvPr/>
        </p:nvSpPr>
        <p:spPr>
          <a:xfrm>
            <a:off x="1531103" y="4779935"/>
            <a:ext cx="3521746" cy="646331"/>
          </a:xfrm>
          <a:prstGeom prst="rect">
            <a:avLst/>
          </a:prstGeom>
          <a:noFill/>
        </p:spPr>
        <p:txBody>
          <a:bodyPr wrap="square" rtlCol="0">
            <a:spAutoFit/>
          </a:bodyPr>
          <a:lstStyle/>
          <a:p>
            <a:r>
              <a:rPr kumimoji="1" lang="ja-JP" altLang="en-US" dirty="0" smtClean="0">
                <a:solidFill>
                  <a:srgbClr val="FF0000"/>
                </a:solidFill>
              </a:rPr>
              <a:t>大規模中継ゲートウェイ。</a:t>
            </a:r>
            <a:endParaRPr kumimoji="1" lang="en-US" altLang="ja-JP" dirty="0" smtClean="0">
              <a:solidFill>
                <a:srgbClr val="FF0000"/>
              </a:solidFill>
            </a:endParaRPr>
          </a:p>
          <a:p>
            <a:r>
              <a:rPr kumimoji="1" lang="en-US" altLang="ja-JP" dirty="0" smtClean="0">
                <a:solidFill>
                  <a:srgbClr val="FF0000"/>
                </a:solidFill>
              </a:rPr>
              <a:t>IPA </a:t>
            </a:r>
            <a:r>
              <a:rPr kumimoji="1" lang="ja-JP" altLang="en-US" dirty="0" smtClean="0">
                <a:solidFill>
                  <a:srgbClr val="FF0000"/>
                </a:solidFill>
              </a:rPr>
              <a:t>および </a:t>
            </a:r>
            <a:r>
              <a:rPr kumimoji="1" lang="en-US" altLang="ja-JP" dirty="0" smtClean="0">
                <a:solidFill>
                  <a:srgbClr val="FF0000"/>
                </a:solidFill>
              </a:rPr>
              <a:t>NTT </a:t>
            </a:r>
            <a:r>
              <a:rPr kumimoji="1" lang="ja-JP" altLang="en-US" dirty="0" smtClean="0">
                <a:solidFill>
                  <a:srgbClr val="FF0000"/>
                </a:solidFill>
              </a:rPr>
              <a:t>東日本で構築・運営。</a:t>
            </a:r>
            <a:endParaRPr kumimoji="1" lang="ja-JP" altLang="en-US" dirty="0">
              <a:solidFill>
                <a:srgbClr val="FF0000"/>
              </a:solidFill>
            </a:endParaRPr>
          </a:p>
        </p:txBody>
      </p:sp>
      <p:sp>
        <p:nvSpPr>
          <p:cNvPr id="222" name="テキスト ボックス 221"/>
          <p:cNvSpPr txBox="1"/>
          <p:nvPr/>
        </p:nvSpPr>
        <p:spPr>
          <a:xfrm>
            <a:off x="1531103" y="5371064"/>
            <a:ext cx="3147347" cy="646331"/>
          </a:xfrm>
          <a:prstGeom prst="rect">
            <a:avLst/>
          </a:prstGeom>
          <a:noFill/>
        </p:spPr>
        <p:txBody>
          <a:bodyPr wrap="square" rtlCol="0">
            <a:spAutoFit/>
          </a:bodyPr>
          <a:lstStyle/>
          <a:p>
            <a:r>
              <a:rPr kumimoji="1" lang="ja-JP" altLang="en-US" dirty="0" smtClean="0">
                <a:solidFill>
                  <a:schemeClr val="accent5">
                    <a:lumMod val="75000"/>
                  </a:schemeClr>
                </a:solidFill>
              </a:rPr>
              <a:t>膨大な数のユーザー・組織で</a:t>
            </a:r>
            <a:endParaRPr kumimoji="1" lang="en-US" altLang="ja-JP" dirty="0" smtClean="0">
              <a:solidFill>
                <a:schemeClr val="accent5">
                  <a:lumMod val="75000"/>
                </a:schemeClr>
              </a:solidFill>
            </a:endParaRPr>
          </a:p>
          <a:p>
            <a:r>
              <a:rPr kumimoji="1" lang="ja-JP" altLang="en-US" dirty="0" smtClean="0">
                <a:solidFill>
                  <a:schemeClr val="accent5">
                    <a:lumMod val="75000"/>
                  </a:schemeClr>
                </a:solidFill>
              </a:rPr>
              <a:t>単一のゲートウェイを共有。</a:t>
            </a:r>
            <a:endParaRPr kumimoji="1" lang="ja-JP" altLang="en-US" dirty="0">
              <a:solidFill>
                <a:schemeClr val="accent5">
                  <a:lumMod val="75000"/>
                </a:schemeClr>
              </a:solidFill>
            </a:endParaRPr>
          </a:p>
        </p:txBody>
      </p:sp>
      <p:sp>
        <p:nvSpPr>
          <p:cNvPr id="223" name="テキスト ボックス 222"/>
          <p:cNvSpPr txBox="1"/>
          <p:nvPr/>
        </p:nvSpPr>
        <p:spPr>
          <a:xfrm>
            <a:off x="1531102" y="5987018"/>
            <a:ext cx="4412498" cy="369332"/>
          </a:xfrm>
          <a:prstGeom prst="rect">
            <a:avLst/>
          </a:prstGeom>
          <a:noFill/>
        </p:spPr>
        <p:txBody>
          <a:bodyPr wrap="square" rtlCol="0">
            <a:spAutoFit/>
          </a:bodyPr>
          <a:lstStyle/>
          <a:p>
            <a:r>
              <a:rPr kumimoji="1" lang="en-US" altLang="ja-JP" dirty="0" smtClean="0">
                <a:solidFill>
                  <a:srgbClr val="7030A0"/>
                </a:solidFill>
              </a:rPr>
              <a:t>IPA </a:t>
            </a:r>
            <a:r>
              <a:rPr kumimoji="1" lang="ja-JP" altLang="en-US" dirty="0" smtClean="0">
                <a:solidFill>
                  <a:srgbClr val="7030A0"/>
                </a:solidFill>
              </a:rPr>
              <a:t>によるシステム停止時は全ユーザーが影響。</a:t>
            </a:r>
            <a:endParaRPr kumimoji="1" lang="ja-JP" altLang="en-US" dirty="0">
              <a:solidFill>
                <a:srgbClr val="7030A0"/>
              </a:solidFill>
            </a:endParaRPr>
          </a:p>
        </p:txBody>
      </p:sp>
      <p:sp>
        <p:nvSpPr>
          <p:cNvPr id="224" name="テキスト ボックス 223"/>
          <p:cNvSpPr txBox="1"/>
          <p:nvPr/>
        </p:nvSpPr>
        <p:spPr>
          <a:xfrm>
            <a:off x="411955" y="3126942"/>
            <a:ext cx="1214137" cy="338554"/>
          </a:xfrm>
          <a:prstGeom prst="rect">
            <a:avLst/>
          </a:prstGeom>
          <a:noFill/>
        </p:spPr>
        <p:txBody>
          <a:bodyPr wrap="square" rtlCol="0">
            <a:spAutoFit/>
          </a:bodyPr>
          <a:lstStyle/>
          <a:p>
            <a:r>
              <a:rPr kumimoji="1" lang="en-US" altLang="ja-JP" sz="1600" b="1" dirty="0" smtClean="0">
                <a:solidFill>
                  <a:srgbClr val="0000FF"/>
                </a:solidFill>
              </a:rPr>
              <a:t>A </a:t>
            </a:r>
            <a:r>
              <a:rPr kumimoji="1" lang="ja-JP" altLang="en-US" sz="1600" b="1" dirty="0" smtClean="0">
                <a:solidFill>
                  <a:srgbClr val="0000FF"/>
                </a:solidFill>
              </a:rPr>
              <a:t>社 社員</a:t>
            </a:r>
            <a:endParaRPr kumimoji="1" lang="ja-JP" altLang="en-US" sz="1600" b="1" dirty="0">
              <a:solidFill>
                <a:srgbClr val="0000FF"/>
              </a:solidFill>
            </a:endParaRPr>
          </a:p>
        </p:txBody>
      </p:sp>
      <p:sp>
        <p:nvSpPr>
          <p:cNvPr id="225" name="テキスト ボックス 224"/>
          <p:cNvSpPr txBox="1"/>
          <p:nvPr/>
        </p:nvSpPr>
        <p:spPr>
          <a:xfrm>
            <a:off x="442069" y="4654134"/>
            <a:ext cx="1313775" cy="338554"/>
          </a:xfrm>
          <a:prstGeom prst="rect">
            <a:avLst/>
          </a:prstGeom>
          <a:noFill/>
        </p:spPr>
        <p:txBody>
          <a:bodyPr wrap="square" rtlCol="0">
            <a:spAutoFit/>
          </a:bodyPr>
          <a:lstStyle/>
          <a:p>
            <a:r>
              <a:rPr kumimoji="1" lang="en-US" altLang="ja-JP" sz="1600" b="1" dirty="0" smtClean="0">
                <a:solidFill>
                  <a:schemeClr val="accent6">
                    <a:lumMod val="75000"/>
                  </a:schemeClr>
                </a:solidFill>
              </a:rPr>
              <a:t>B </a:t>
            </a:r>
            <a:r>
              <a:rPr kumimoji="1" lang="ja-JP" altLang="en-US" sz="1600" b="1" dirty="0" smtClean="0">
                <a:solidFill>
                  <a:schemeClr val="accent6">
                    <a:lumMod val="75000"/>
                  </a:schemeClr>
                </a:solidFill>
              </a:rPr>
              <a:t>社 社員</a:t>
            </a:r>
            <a:endParaRPr kumimoji="1" lang="ja-JP" altLang="en-US" sz="1600" b="1" dirty="0">
              <a:solidFill>
                <a:schemeClr val="accent6">
                  <a:lumMod val="75000"/>
                </a:schemeClr>
              </a:solidFill>
            </a:endParaRPr>
          </a:p>
        </p:txBody>
      </p:sp>
      <p:sp>
        <p:nvSpPr>
          <p:cNvPr id="226" name="右矢印 225"/>
          <p:cNvSpPr/>
          <p:nvPr/>
        </p:nvSpPr>
        <p:spPr>
          <a:xfrm>
            <a:off x="5471568" y="2704722"/>
            <a:ext cx="904293" cy="1032749"/>
          </a:xfrm>
          <a:prstGeom prst="rightArrow">
            <a:avLst/>
          </a:prstGeom>
          <a:solidFill>
            <a:schemeClr val="accent4">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27" name="角丸四角形 226"/>
          <p:cNvSpPr/>
          <p:nvPr/>
        </p:nvSpPr>
        <p:spPr>
          <a:xfrm>
            <a:off x="6669067" y="1180477"/>
            <a:ext cx="4647204" cy="57758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3200" b="1" dirty="0" smtClean="0"/>
              <a:t>プライベート版</a:t>
            </a:r>
            <a:endParaRPr kumimoji="1" lang="ja-JP" altLang="en-US" sz="3200" b="1" dirty="0"/>
          </a:p>
        </p:txBody>
      </p:sp>
      <p:pic>
        <p:nvPicPr>
          <p:cNvPr id="228"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434127" y="1990031"/>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9"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434127" y="2636417"/>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31" name="Group 3337"/>
          <p:cNvGrpSpPr>
            <a:grpSpLocks/>
          </p:cNvGrpSpPr>
          <p:nvPr/>
        </p:nvGrpSpPr>
        <p:grpSpPr bwMode="auto">
          <a:xfrm>
            <a:off x="3715985" y="2011618"/>
            <a:ext cx="794015" cy="562049"/>
            <a:chOff x="258" y="972"/>
            <a:chExt cx="780" cy="685"/>
          </a:xfrm>
        </p:grpSpPr>
        <p:sp>
          <p:nvSpPr>
            <p:cNvPr id="232"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233"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4"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35"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6"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7"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8"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9"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0"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1"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42"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3"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4"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5"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6"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7"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8"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9"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0"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1"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2"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3"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4"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5"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6"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7"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8"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9"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0"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1"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2"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3"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4"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5"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6"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7"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8"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9"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270"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grpSp>
        <p:nvGrpSpPr>
          <p:cNvPr id="271" name="Group 3337"/>
          <p:cNvGrpSpPr>
            <a:grpSpLocks/>
          </p:cNvGrpSpPr>
          <p:nvPr/>
        </p:nvGrpSpPr>
        <p:grpSpPr bwMode="auto">
          <a:xfrm>
            <a:off x="3715985" y="2626610"/>
            <a:ext cx="794015" cy="562049"/>
            <a:chOff x="258" y="972"/>
            <a:chExt cx="780" cy="685"/>
          </a:xfrm>
        </p:grpSpPr>
        <p:sp>
          <p:nvSpPr>
            <p:cNvPr id="272"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273"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4"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75"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6"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7"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8"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9"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0"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1"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82"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3"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4"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5"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6"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7"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8"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9"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0"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1"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2"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3"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4"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5"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6"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7"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8"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9"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0"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1"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2"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3"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4"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5"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6"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7"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8"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9"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310"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312" name="図 311"/>
          <p:cNvPicPr>
            <a:picLocks noChangeAspect="1"/>
          </p:cNvPicPr>
          <p:nvPr/>
        </p:nvPicPr>
        <p:blipFill>
          <a:blip r:embed="rId2"/>
          <a:stretch>
            <a:fillRect/>
          </a:stretch>
        </p:blipFill>
        <p:spPr>
          <a:xfrm>
            <a:off x="8405707" y="2274549"/>
            <a:ext cx="723381" cy="766322"/>
          </a:xfrm>
          <a:prstGeom prst="rect">
            <a:avLst/>
          </a:prstGeom>
        </p:spPr>
      </p:pic>
      <p:sp>
        <p:nvSpPr>
          <p:cNvPr id="314" name="テキスト ボックス 313"/>
          <p:cNvSpPr txBox="1"/>
          <p:nvPr/>
        </p:nvSpPr>
        <p:spPr>
          <a:xfrm>
            <a:off x="10758074" y="3046637"/>
            <a:ext cx="851338" cy="461665"/>
          </a:xfrm>
          <a:prstGeom prst="rect">
            <a:avLst/>
          </a:prstGeom>
          <a:noFill/>
        </p:spPr>
        <p:txBody>
          <a:bodyPr wrap="square" rtlCol="0">
            <a:spAutoFit/>
          </a:bodyPr>
          <a:lstStyle/>
          <a:p>
            <a:r>
              <a:rPr kumimoji="1" lang="en-US" altLang="ja-JP" sz="2400" b="1" dirty="0" smtClean="0">
                <a:solidFill>
                  <a:srgbClr val="0000FF"/>
                </a:solidFill>
              </a:rPr>
              <a:t>X </a:t>
            </a:r>
            <a:r>
              <a:rPr kumimoji="1" lang="ja-JP" altLang="en-US" sz="2400" b="1" dirty="0" smtClean="0">
                <a:solidFill>
                  <a:srgbClr val="0000FF"/>
                </a:solidFill>
              </a:rPr>
              <a:t>社</a:t>
            </a:r>
            <a:endParaRPr kumimoji="1" lang="ja-JP" altLang="en-US" sz="2400" b="1" dirty="0">
              <a:solidFill>
                <a:srgbClr val="0000FF"/>
              </a:solidFill>
            </a:endParaRPr>
          </a:p>
        </p:txBody>
      </p:sp>
      <p:pic>
        <p:nvPicPr>
          <p:cNvPr id="315"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6721434" y="2074982"/>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16"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6721434" y="2721368"/>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17" name="Picture 4"/>
          <p:cNvPicPr>
            <a:picLocks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0240770" y="2221171"/>
            <a:ext cx="1191224" cy="907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318" name="Group 3337"/>
          <p:cNvGrpSpPr>
            <a:grpSpLocks/>
          </p:cNvGrpSpPr>
          <p:nvPr/>
        </p:nvGrpSpPr>
        <p:grpSpPr bwMode="auto">
          <a:xfrm>
            <a:off x="10003292" y="2096569"/>
            <a:ext cx="794015" cy="562049"/>
            <a:chOff x="258" y="972"/>
            <a:chExt cx="780" cy="685"/>
          </a:xfrm>
        </p:grpSpPr>
        <p:sp>
          <p:nvSpPr>
            <p:cNvPr id="319"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320"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1"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322"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3"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4"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5"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6"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7"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8"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329"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0"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1"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2"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3"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4"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5"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6"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7"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8"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9"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0"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1"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2"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3"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4"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5"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6"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7"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8"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9"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0"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1"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2"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3"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4"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5"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6"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357"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grpSp>
        <p:nvGrpSpPr>
          <p:cNvPr id="358" name="Group 3337"/>
          <p:cNvGrpSpPr>
            <a:grpSpLocks/>
          </p:cNvGrpSpPr>
          <p:nvPr/>
        </p:nvGrpSpPr>
        <p:grpSpPr bwMode="auto">
          <a:xfrm>
            <a:off x="10003292" y="2711561"/>
            <a:ext cx="794015" cy="562049"/>
            <a:chOff x="258" y="972"/>
            <a:chExt cx="780" cy="685"/>
          </a:xfrm>
        </p:grpSpPr>
        <p:sp>
          <p:nvSpPr>
            <p:cNvPr id="359"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360"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1"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362"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3"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4"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5"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6"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7"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8"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369"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0"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1"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2"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3"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4"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5"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6"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7"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8"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9"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0"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1"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2"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3"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4"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5"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6"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7"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8"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9"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0"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1"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2"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3"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4"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5"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6"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397"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sp>
        <p:nvSpPr>
          <p:cNvPr id="398" name="テキスト ボックス 397"/>
          <p:cNvSpPr txBox="1"/>
          <p:nvPr/>
        </p:nvSpPr>
        <p:spPr>
          <a:xfrm>
            <a:off x="6699262" y="3233573"/>
            <a:ext cx="1214137" cy="338554"/>
          </a:xfrm>
          <a:prstGeom prst="rect">
            <a:avLst/>
          </a:prstGeom>
          <a:noFill/>
        </p:spPr>
        <p:txBody>
          <a:bodyPr wrap="square" rtlCol="0">
            <a:spAutoFit/>
          </a:bodyPr>
          <a:lstStyle/>
          <a:p>
            <a:r>
              <a:rPr kumimoji="1" lang="en-US" altLang="ja-JP" sz="1600" b="1" dirty="0" smtClean="0">
                <a:solidFill>
                  <a:srgbClr val="0000FF"/>
                </a:solidFill>
              </a:rPr>
              <a:t>X </a:t>
            </a:r>
            <a:r>
              <a:rPr kumimoji="1" lang="ja-JP" altLang="en-US" sz="1600" b="1" dirty="0" smtClean="0">
                <a:solidFill>
                  <a:srgbClr val="0000FF"/>
                </a:solidFill>
              </a:rPr>
              <a:t>社 社員</a:t>
            </a:r>
            <a:endParaRPr kumimoji="1" lang="ja-JP" altLang="en-US" sz="1600" b="1" dirty="0">
              <a:solidFill>
                <a:srgbClr val="0000FF"/>
              </a:solidFill>
            </a:endParaRPr>
          </a:p>
        </p:txBody>
      </p:sp>
      <p:cxnSp>
        <p:nvCxnSpPr>
          <p:cNvPr id="399" name="直線コネクタ 398"/>
          <p:cNvCxnSpPr>
            <a:endCxn id="312" idx="1"/>
          </p:cNvCxnSpPr>
          <p:nvPr/>
        </p:nvCxnSpPr>
        <p:spPr>
          <a:xfrm>
            <a:off x="7680824" y="2371066"/>
            <a:ext cx="724883" cy="286644"/>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401" name="直線コネクタ 400"/>
          <p:cNvCxnSpPr/>
          <p:nvPr/>
        </p:nvCxnSpPr>
        <p:spPr>
          <a:xfrm flipV="1">
            <a:off x="7663519" y="2791185"/>
            <a:ext cx="742188" cy="251691"/>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403" name="直線コネクタ 402"/>
          <p:cNvCxnSpPr/>
          <p:nvPr/>
        </p:nvCxnSpPr>
        <p:spPr>
          <a:xfrm>
            <a:off x="9121685" y="2783148"/>
            <a:ext cx="899930" cy="23566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405" name="直線コネクタ 404"/>
          <p:cNvCxnSpPr/>
          <p:nvPr/>
        </p:nvCxnSpPr>
        <p:spPr>
          <a:xfrm flipV="1">
            <a:off x="9098992" y="2354731"/>
            <a:ext cx="950107" cy="18287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sp>
        <p:nvSpPr>
          <p:cNvPr id="407" name="正方形/長方形 406"/>
          <p:cNvSpPr/>
          <p:nvPr/>
        </p:nvSpPr>
        <p:spPr>
          <a:xfrm>
            <a:off x="8199410" y="1936660"/>
            <a:ext cx="1080502" cy="129691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0" name="テキスト ボックス 409"/>
          <p:cNvSpPr txBox="1"/>
          <p:nvPr/>
        </p:nvSpPr>
        <p:spPr>
          <a:xfrm>
            <a:off x="7278595" y="3647062"/>
            <a:ext cx="4507250" cy="2308324"/>
          </a:xfrm>
          <a:prstGeom prst="rect">
            <a:avLst/>
          </a:prstGeom>
          <a:solidFill>
            <a:schemeClr val="accent4">
              <a:lumMod val="20000"/>
              <a:lumOff val="80000"/>
            </a:schemeClr>
          </a:solidFill>
          <a:ln w="28575">
            <a:solidFill>
              <a:schemeClr val="accent6">
                <a:lumMod val="75000"/>
              </a:schemeClr>
            </a:solidFill>
          </a:ln>
        </p:spPr>
        <p:txBody>
          <a:bodyPr wrap="square" rtlCol="0">
            <a:spAutoFit/>
          </a:bodyPr>
          <a:lstStyle/>
          <a:p>
            <a:r>
              <a:rPr lang="ja-JP" altLang="en-US" b="1" dirty="0">
                <a:solidFill>
                  <a:srgbClr val="FF0000"/>
                </a:solidFill>
              </a:rPr>
              <a:t>自社専用の中継</a:t>
            </a:r>
            <a:r>
              <a:rPr lang="ja-JP" altLang="en-US" b="1" dirty="0" smtClean="0">
                <a:solidFill>
                  <a:srgbClr val="FF0000"/>
                </a:solidFill>
              </a:rPr>
              <a:t>ゲートウェイ。</a:t>
            </a:r>
            <a:endParaRPr kumimoji="1" lang="en-US" altLang="ja-JP" b="1" dirty="0" smtClean="0">
              <a:solidFill>
                <a:schemeClr val="accent5">
                  <a:lumMod val="75000"/>
                </a:schemeClr>
              </a:solidFill>
            </a:endParaRPr>
          </a:p>
          <a:p>
            <a:r>
              <a:rPr kumimoji="1" lang="ja-JP" altLang="en-US" b="1" dirty="0" smtClean="0">
                <a:solidFill>
                  <a:schemeClr val="accent5">
                    <a:lumMod val="75000"/>
                  </a:schemeClr>
                </a:solidFill>
              </a:rPr>
              <a:t>単独で動作するソフトウェアとして提供。</a:t>
            </a:r>
            <a:endParaRPr kumimoji="1" lang="en-US" altLang="ja-JP" b="1" dirty="0" smtClean="0">
              <a:solidFill>
                <a:schemeClr val="accent5">
                  <a:lumMod val="75000"/>
                </a:schemeClr>
              </a:solidFill>
            </a:endParaRPr>
          </a:p>
          <a:p>
            <a:r>
              <a:rPr kumimoji="1" lang="en-US" altLang="ja-JP" b="1" dirty="0" smtClean="0">
                <a:solidFill>
                  <a:srgbClr val="7030A0"/>
                </a:solidFill>
              </a:rPr>
              <a:t>IPA </a:t>
            </a:r>
            <a:r>
              <a:rPr kumimoji="1" lang="ja-JP" altLang="en-US" b="1" dirty="0" smtClean="0">
                <a:solidFill>
                  <a:srgbClr val="7030A0"/>
                </a:solidFill>
              </a:rPr>
              <a:t>のシステムとは無関係で安定・永続的に動作可能。</a:t>
            </a:r>
          </a:p>
          <a:p>
            <a:r>
              <a:rPr kumimoji="1" lang="ja-JP" altLang="en-US" b="1" dirty="0" smtClean="0">
                <a:solidFill>
                  <a:srgbClr val="7030A0"/>
                </a:solidFill>
              </a:rPr>
              <a:t>利用する各社が構築。</a:t>
            </a:r>
            <a:endParaRPr kumimoji="1" lang="en-US" altLang="ja-JP" b="1" dirty="0" smtClean="0">
              <a:solidFill>
                <a:srgbClr val="7030A0"/>
              </a:solidFill>
            </a:endParaRPr>
          </a:p>
          <a:p>
            <a:r>
              <a:rPr lang="en-US" altLang="ja-JP" b="1" dirty="0" smtClean="0"/>
              <a:t>(</a:t>
            </a:r>
            <a:r>
              <a:rPr lang="ja-JP" altLang="en-US" b="1" dirty="0" smtClean="0"/>
              <a:t>クラウド </a:t>
            </a:r>
            <a:r>
              <a:rPr lang="en-US" altLang="ja-JP" b="1" dirty="0" smtClean="0"/>
              <a:t>/ DC / </a:t>
            </a:r>
            <a:r>
              <a:rPr lang="ja-JP" altLang="en-US" b="1" dirty="0" smtClean="0"/>
              <a:t>自社内サーバールーム </a:t>
            </a:r>
            <a:r>
              <a:rPr lang="en-US" altLang="ja-JP" b="1" dirty="0" smtClean="0"/>
              <a:t>/ </a:t>
            </a:r>
            <a:r>
              <a:rPr lang="ja-JP" altLang="en-US" b="1" dirty="0" smtClean="0"/>
              <a:t>自宅サーバー 等、</a:t>
            </a:r>
            <a:r>
              <a:rPr lang="en-US" altLang="ja-JP" b="1" dirty="0" smtClean="0"/>
              <a:t>Linux </a:t>
            </a:r>
            <a:r>
              <a:rPr lang="ja-JP" altLang="en-US" b="1" dirty="0" smtClean="0"/>
              <a:t>が動作すればどこにでも構築可能</a:t>
            </a:r>
            <a:r>
              <a:rPr lang="en-US" altLang="ja-JP" b="1" dirty="0" smtClean="0"/>
              <a:t>)</a:t>
            </a:r>
            <a:endParaRPr kumimoji="1" lang="ja-JP" altLang="en-US" b="1" dirty="0"/>
          </a:p>
        </p:txBody>
      </p:sp>
      <p:sp>
        <p:nvSpPr>
          <p:cNvPr id="411" name="テキスト ボックス 410"/>
          <p:cNvSpPr txBox="1"/>
          <p:nvPr/>
        </p:nvSpPr>
        <p:spPr>
          <a:xfrm>
            <a:off x="1838712" y="4348765"/>
            <a:ext cx="825661" cy="276999"/>
          </a:xfrm>
          <a:prstGeom prst="rect">
            <a:avLst/>
          </a:prstGeom>
          <a:noFill/>
        </p:spPr>
        <p:txBody>
          <a:bodyPr wrap="square" rtlCol="0">
            <a:spAutoFit/>
          </a:bodyPr>
          <a:lstStyle/>
          <a:p>
            <a:r>
              <a:rPr kumimoji="1" lang="ja-JP" altLang="en-US" sz="1200" b="1" dirty="0" smtClean="0">
                <a:solidFill>
                  <a:srgbClr val="FF0000"/>
                </a:solidFill>
              </a:rPr>
              <a:t>中継ＧＷ</a:t>
            </a:r>
            <a:endParaRPr kumimoji="1" lang="ja-JP" altLang="en-US" sz="1200" b="1" dirty="0">
              <a:solidFill>
                <a:srgbClr val="FF0000"/>
              </a:solidFill>
            </a:endParaRPr>
          </a:p>
        </p:txBody>
      </p:sp>
      <p:sp>
        <p:nvSpPr>
          <p:cNvPr id="412" name="テキスト ボックス 411"/>
          <p:cNvSpPr txBox="1"/>
          <p:nvPr/>
        </p:nvSpPr>
        <p:spPr>
          <a:xfrm>
            <a:off x="8208177" y="2984897"/>
            <a:ext cx="825661" cy="276999"/>
          </a:xfrm>
          <a:prstGeom prst="rect">
            <a:avLst/>
          </a:prstGeom>
          <a:noFill/>
        </p:spPr>
        <p:txBody>
          <a:bodyPr wrap="square" rtlCol="0">
            <a:spAutoFit/>
          </a:bodyPr>
          <a:lstStyle/>
          <a:p>
            <a:r>
              <a:rPr kumimoji="1" lang="ja-JP" altLang="en-US" sz="1200" b="1" dirty="0" smtClean="0">
                <a:solidFill>
                  <a:srgbClr val="FF0000"/>
                </a:solidFill>
              </a:rPr>
              <a:t>中継ＧＷ</a:t>
            </a:r>
            <a:endParaRPr kumimoji="1" lang="ja-JP" altLang="en-US" sz="1200" b="1" dirty="0">
              <a:solidFill>
                <a:srgbClr val="FF0000"/>
              </a:solidFill>
            </a:endParaRPr>
          </a:p>
        </p:txBody>
      </p:sp>
      <p:pic>
        <p:nvPicPr>
          <p:cNvPr id="413" name="図 412"/>
          <p:cNvPicPr>
            <a:picLocks noChangeAspect="1"/>
          </p:cNvPicPr>
          <p:nvPr/>
        </p:nvPicPr>
        <p:blipFill>
          <a:blip r:embed="rId2"/>
          <a:stretch>
            <a:fillRect/>
          </a:stretch>
        </p:blipFill>
        <p:spPr>
          <a:xfrm>
            <a:off x="2122516" y="2093603"/>
            <a:ext cx="926077" cy="617670"/>
          </a:xfrm>
          <a:prstGeom prst="rect">
            <a:avLst/>
          </a:prstGeom>
        </p:spPr>
      </p:pic>
      <p:sp>
        <p:nvSpPr>
          <p:cNvPr id="416" name="上矢印 415"/>
          <p:cNvSpPr/>
          <p:nvPr/>
        </p:nvSpPr>
        <p:spPr>
          <a:xfrm>
            <a:off x="7680824" y="6113647"/>
            <a:ext cx="724883" cy="704080"/>
          </a:xfrm>
          <a:prstGeom prst="up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7" name="テキスト ボックス 416"/>
          <p:cNvSpPr txBox="1"/>
          <p:nvPr/>
        </p:nvSpPr>
        <p:spPr>
          <a:xfrm>
            <a:off x="8387188" y="6195998"/>
            <a:ext cx="3200400" cy="523220"/>
          </a:xfrm>
          <a:prstGeom prst="rect">
            <a:avLst/>
          </a:prstGeom>
          <a:solidFill>
            <a:schemeClr val="accent4">
              <a:lumMod val="20000"/>
              <a:lumOff val="80000"/>
            </a:schemeClr>
          </a:solidFill>
        </p:spPr>
        <p:txBody>
          <a:bodyPr wrap="square" rtlCol="0">
            <a:spAutoFit/>
          </a:bodyPr>
          <a:lstStyle/>
          <a:p>
            <a:r>
              <a:rPr kumimoji="1" lang="ja-JP" altLang="en-US" sz="1400" b="1" dirty="0" smtClean="0">
                <a:solidFill>
                  <a:srgbClr val="C00000"/>
                </a:solidFill>
              </a:rPr>
              <a:t>本ドキュメントでは、利用企業側の視点で、プライベート版の構築方法を述べる。</a:t>
            </a:r>
            <a:endParaRPr kumimoji="1" lang="ja-JP" altLang="en-US" sz="1400" b="1" dirty="0">
              <a:solidFill>
                <a:srgbClr val="C00000"/>
              </a:solidFill>
            </a:endParaRPr>
          </a:p>
        </p:txBody>
      </p:sp>
      <p:sp>
        <p:nvSpPr>
          <p:cNvPr id="418" name="正方形/長方形 417"/>
          <p:cNvSpPr/>
          <p:nvPr/>
        </p:nvSpPr>
        <p:spPr>
          <a:xfrm>
            <a:off x="6548653" y="1106905"/>
            <a:ext cx="5487837" cy="4910490"/>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00" name="図 399"/>
          <p:cNvPicPr>
            <a:picLocks noChangeAspect="1"/>
          </p:cNvPicPr>
          <p:nvPr/>
        </p:nvPicPr>
        <p:blipFill>
          <a:blip r:embed="rId2"/>
          <a:stretch>
            <a:fillRect/>
          </a:stretch>
        </p:blipFill>
        <p:spPr>
          <a:xfrm>
            <a:off x="8382429" y="2166364"/>
            <a:ext cx="723381" cy="766322"/>
          </a:xfrm>
          <a:prstGeom prst="rect">
            <a:avLst/>
          </a:prstGeom>
        </p:spPr>
      </p:pic>
      <p:pic>
        <p:nvPicPr>
          <p:cNvPr id="402" name="図 401"/>
          <p:cNvPicPr>
            <a:picLocks noChangeAspect="1"/>
          </p:cNvPicPr>
          <p:nvPr/>
        </p:nvPicPr>
        <p:blipFill>
          <a:blip r:embed="rId2"/>
          <a:stretch>
            <a:fillRect/>
          </a:stretch>
        </p:blipFill>
        <p:spPr>
          <a:xfrm>
            <a:off x="8416297" y="2032621"/>
            <a:ext cx="723381" cy="766322"/>
          </a:xfrm>
          <a:prstGeom prst="rect">
            <a:avLst/>
          </a:prstGeom>
        </p:spPr>
      </p:pic>
      <p:sp>
        <p:nvSpPr>
          <p:cNvPr id="2" name="テキスト ボックス 1"/>
          <p:cNvSpPr txBox="1"/>
          <p:nvPr/>
        </p:nvSpPr>
        <p:spPr>
          <a:xfrm>
            <a:off x="5568705" y="3785561"/>
            <a:ext cx="1029126" cy="1477328"/>
          </a:xfrm>
          <a:prstGeom prst="rect">
            <a:avLst/>
          </a:prstGeom>
          <a:noFill/>
        </p:spPr>
        <p:txBody>
          <a:bodyPr wrap="square" rtlCol="0">
            <a:spAutoFit/>
          </a:bodyPr>
          <a:lstStyle/>
          <a:p>
            <a:r>
              <a:rPr kumimoji="1" lang="ja-JP" altLang="en-US" b="1" dirty="0" smtClean="0"/>
              <a:t>誰でも</a:t>
            </a:r>
            <a:endParaRPr kumimoji="1" lang="en-US" altLang="ja-JP" b="1" dirty="0" smtClean="0"/>
          </a:p>
          <a:p>
            <a:r>
              <a:rPr kumimoji="1" lang="ja-JP" altLang="en-US" b="1" dirty="0" smtClean="0"/>
              <a:t>同じ</a:t>
            </a:r>
          </a:p>
          <a:p>
            <a:r>
              <a:rPr kumimoji="1" lang="ja-JP" altLang="en-US" b="1" dirty="0" smtClean="0"/>
              <a:t>ものが</a:t>
            </a:r>
          </a:p>
          <a:p>
            <a:r>
              <a:rPr kumimoji="1" lang="ja-JP" altLang="en-US" b="1" dirty="0" smtClean="0"/>
              <a:t>作れる</a:t>
            </a:r>
          </a:p>
          <a:p>
            <a:r>
              <a:rPr kumimoji="1" lang="ja-JP" altLang="en-US" b="1" dirty="0" smtClean="0"/>
              <a:t>ように！</a:t>
            </a:r>
          </a:p>
        </p:txBody>
      </p:sp>
    </p:spTree>
    <p:extLst>
      <p:ext uri="{BB962C8B-B14F-4D97-AF65-F5344CB8AC3E}">
        <p14:creationId xmlns:p14="http://schemas.microsoft.com/office/powerpoint/2010/main" val="13618253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80</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2585323"/>
          </a:xfrm>
          <a:prstGeom prst="rect">
            <a:avLst/>
          </a:prstGeom>
          <a:solidFill>
            <a:srgbClr val="FFFFCC"/>
          </a:solidFill>
          <a:ln w="19050">
            <a:solidFill>
              <a:schemeClr val="tx1"/>
            </a:solidFill>
          </a:ln>
        </p:spPr>
        <p:txBody>
          <a:bodyPr wrap="square" rtlCol="0">
            <a:spAutoFit/>
          </a:bodyPr>
          <a:lstStyle/>
          <a:p>
            <a:r>
              <a:rPr kumimoji="1" lang="en-US" altLang="ja-JP" dirty="0" smtClean="0"/>
              <a:t>5. </a:t>
            </a:r>
            <a:r>
              <a:rPr lang="ja-JP" altLang="en-US" dirty="0" smtClean="0"/>
              <a:t>手元</a:t>
            </a:r>
            <a:r>
              <a:rPr lang="ja-JP" altLang="en-US" dirty="0"/>
              <a:t>の作業用端末から、コントローラ</a:t>
            </a:r>
            <a:r>
              <a:rPr kumimoji="1" lang="ja-JP" altLang="en-US" dirty="0" smtClean="0"/>
              <a:t>管理画面 </a:t>
            </a:r>
            <a:r>
              <a:rPr kumimoji="1" lang="en-US" altLang="ja-JP" dirty="0" smtClean="0"/>
              <a:t>(</a:t>
            </a:r>
            <a:r>
              <a:rPr kumimoji="1" lang="ja-JP" altLang="en-US" dirty="0" smtClean="0"/>
              <a:t>組み込み </a:t>
            </a:r>
            <a:r>
              <a:rPr kumimoji="1" lang="en-US" altLang="ja-JP" dirty="0" smtClean="0"/>
              <a:t>HTML</a:t>
            </a:r>
            <a:r>
              <a:rPr kumimoji="1" lang="ja-JP" altLang="en-US" dirty="0" smtClean="0"/>
              <a:t> サーバー</a:t>
            </a:r>
            <a:r>
              <a:rPr kumimoji="1" lang="en-US" altLang="ja-JP" dirty="0" smtClean="0"/>
              <a:t>)</a:t>
            </a:r>
            <a:r>
              <a:rPr kumimoji="1" lang="ja-JP" altLang="en-US" dirty="0" smtClean="0"/>
              <a:t> へのアクセスをする。</a:t>
            </a:r>
            <a:endParaRPr kumimoji="1" lang="en-US" altLang="ja-JP" dirty="0" smtClean="0"/>
          </a:p>
          <a:p>
            <a:r>
              <a:rPr kumimoji="1" lang="ja-JP" altLang="en-US" dirty="0" smtClean="0"/>
              <a:t>以下の </a:t>
            </a:r>
            <a:r>
              <a:rPr kumimoji="1" lang="en-US" altLang="ja-JP" dirty="0" smtClean="0"/>
              <a:t>2 </a:t>
            </a:r>
            <a:r>
              <a:rPr kumimoji="1" lang="ja-JP" altLang="en-US" dirty="0" smtClean="0"/>
              <a:t>つの </a:t>
            </a:r>
            <a:r>
              <a:rPr kumimoji="1" lang="en-US" altLang="ja-JP" dirty="0" smtClean="0"/>
              <a:t>URL </a:t>
            </a:r>
            <a:r>
              <a:rPr kumimoji="1" lang="ja-JP" altLang="en-US" dirty="0" smtClean="0"/>
              <a:t>のうちいずれかに接続する。</a:t>
            </a:r>
            <a:endParaRPr kumimoji="1" lang="en-US" altLang="ja-JP" dirty="0" smtClean="0"/>
          </a:p>
          <a:p>
            <a:pPr marL="285750" indent="-285750">
              <a:buFont typeface="Arial" panose="020B0604020202020204" pitchFamily="34" charset="0"/>
              <a:buChar char="•"/>
            </a:pPr>
            <a:r>
              <a:rPr lang="en-US" altLang="ja-JP" dirty="0"/>
              <a:t>http</a:t>
            </a:r>
            <a:r>
              <a:rPr lang="en-US" altLang="ja-JP" dirty="0" smtClean="0"/>
              <a:t>://&lt;</a:t>
            </a:r>
            <a:r>
              <a:rPr lang="ja-JP" altLang="en-US" dirty="0" smtClean="0"/>
              <a:t>コントローラのグローバル </a:t>
            </a:r>
            <a:r>
              <a:rPr lang="en-US" altLang="ja-JP" dirty="0" smtClean="0"/>
              <a:t>IPv4 </a:t>
            </a:r>
            <a:r>
              <a:rPr lang="ja-JP" altLang="en-US" dirty="0" smtClean="0"/>
              <a:t>アドレス</a:t>
            </a:r>
            <a:r>
              <a:rPr lang="en-US" altLang="ja-JP" dirty="0" smtClean="0"/>
              <a:t>&gt;:88/admin/</a:t>
            </a:r>
          </a:p>
          <a:p>
            <a:pPr marL="285750" indent="-285750">
              <a:buFont typeface="Arial" panose="020B0604020202020204" pitchFamily="34" charset="0"/>
              <a:buChar char="•"/>
            </a:pPr>
            <a:r>
              <a:rPr lang="en-US" altLang="ja-JP" dirty="0"/>
              <a:t>https</a:t>
            </a:r>
            <a:r>
              <a:rPr lang="en-US" altLang="ja-JP" dirty="0" smtClean="0"/>
              <a:t>://</a:t>
            </a:r>
            <a:r>
              <a:rPr lang="en-US" altLang="ja-JP" dirty="0"/>
              <a:t>&lt;</a:t>
            </a:r>
            <a:r>
              <a:rPr lang="ja-JP" altLang="en-US" dirty="0"/>
              <a:t>コントローラのグローバル </a:t>
            </a:r>
            <a:r>
              <a:rPr lang="en-US" altLang="ja-JP" dirty="0"/>
              <a:t>IPv4 </a:t>
            </a:r>
            <a:r>
              <a:rPr lang="ja-JP" altLang="en-US" dirty="0"/>
              <a:t>アドレス</a:t>
            </a:r>
            <a:r>
              <a:rPr lang="en-US" altLang="ja-JP" dirty="0"/>
              <a:t>&gt;</a:t>
            </a:r>
            <a:r>
              <a:rPr lang="en-US" altLang="ja-JP" dirty="0" smtClean="0"/>
              <a:t>:</a:t>
            </a:r>
            <a:r>
              <a:rPr lang="en-US" altLang="ja-JP" dirty="0"/>
              <a:t>8443/admin</a:t>
            </a:r>
            <a:r>
              <a:rPr lang="en-US" altLang="ja-JP" dirty="0" smtClean="0"/>
              <a:t>/   ※ SSL </a:t>
            </a:r>
            <a:r>
              <a:rPr lang="ja-JP" altLang="en-US" dirty="0" smtClean="0"/>
              <a:t>の場合、証明書エラーが表示されるが無視をする。</a:t>
            </a:r>
            <a:endParaRPr lang="en-US" altLang="ja-JP" dirty="0" smtClean="0"/>
          </a:p>
          <a:p>
            <a:endParaRPr lang="en-US" altLang="ja-JP" dirty="0"/>
          </a:p>
          <a:p>
            <a:r>
              <a:rPr lang="ja-JP" altLang="en-US" dirty="0" smtClean="0"/>
              <a:t>以下の </a:t>
            </a:r>
            <a:r>
              <a:rPr lang="en-US" altLang="ja-JP" dirty="0" smtClean="0"/>
              <a:t>HTML </a:t>
            </a:r>
            <a:r>
              <a:rPr lang="ja-JP" altLang="en-US" dirty="0" smtClean="0"/>
              <a:t>ログイン画面が表示されるので、</a:t>
            </a:r>
            <a:endParaRPr lang="en-US" altLang="ja-JP" dirty="0" smtClean="0"/>
          </a:p>
          <a:p>
            <a:pPr marL="285750" indent="-285750">
              <a:buFont typeface="Arial" panose="020B0604020202020204" pitchFamily="34" charset="0"/>
              <a:buChar char="•"/>
            </a:pPr>
            <a:r>
              <a:rPr lang="ja-JP" altLang="en-US" dirty="0" smtClean="0"/>
              <a:t>ユーザー名</a:t>
            </a:r>
            <a:r>
              <a:rPr lang="en-US" altLang="ja-JP" dirty="0"/>
              <a:t>: </a:t>
            </a:r>
            <a:r>
              <a:rPr lang="en-US" altLang="ja-JP" dirty="0" smtClean="0"/>
              <a:t>admin</a:t>
            </a:r>
          </a:p>
          <a:p>
            <a:pPr marL="285750" indent="-285750">
              <a:buFont typeface="Arial" panose="020B0604020202020204" pitchFamily="34" charset="0"/>
              <a:buChar char="•"/>
            </a:pPr>
            <a:r>
              <a:rPr lang="ja-JP" altLang="en-US" dirty="0" smtClean="0"/>
              <a:t>パスワード</a:t>
            </a:r>
            <a:r>
              <a:rPr lang="en-US" altLang="ja-JP" dirty="0"/>
              <a:t>: </a:t>
            </a:r>
            <a:r>
              <a:rPr lang="en-US" altLang="ja-JP" dirty="0" err="1" smtClean="0"/>
              <a:t>ipantt</a:t>
            </a:r>
            <a:r>
              <a:rPr lang="en-US" altLang="ja-JP" dirty="0" smtClean="0"/>
              <a:t>  (</a:t>
            </a:r>
            <a:r>
              <a:rPr lang="ja-JP" altLang="en-US" dirty="0" smtClean="0"/>
              <a:t>初期パスワード</a:t>
            </a:r>
            <a:r>
              <a:rPr lang="en-US" altLang="ja-JP" dirty="0" smtClean="0"/>
              <a:t>)</a:t>
            </a:r>
          </a:p>
          <a:p>
            <a:r>
              <a:rPr lang="ja-JP" altLang="en-US" dirty="0" smtClean="0"/>
              <a:t>でログインする。</a:t>
            </a:r>
            <a:endParaRPr lang="ja-JP" altLang="en-US" dirty="0"/>
          </a:p>
        </p:txBody>
      </p:sp>
      <p:pic>
        <p:nvPicPr>
          <p:cNvPr id="14" name="図 13"/>
          <p:cNvPicPr>
            <a:picLocks noChangeAspect="1"/>
          </p:cNvPicPr>
          <p:nvPr/>
        </p:nvPicPr>
        <p:blipFill>
          <a:blip r:embed="rId2"/>
          <a:stretch>
            <a:fillRect/>
          </a:stretch>
        </p:blipFill>
        <p:spPr>
          <a:xfrm>
            <a:off x="939713" y="3964515"/>
            <a:ext cx="6449271" cy="2693897"/>
          </a:xfrm>
          <a:prstGeom prst="rect">
            <a:avLst/>
          </a:prstGeom>
          <a:ln w="28575">
            <a:solidFill>
              <a:schemeClr val="tx1"/>
            </a:solidFill>
          </a:ln>
        </p:spPr>
      </p:pic>
    </p:spTree>
    <p:extLst>
      <p:ext uri="{BB962C8B-B14F-4D97-AF65-F5344CB8AC3E}">
        <p14:creationId xmlns:p14="http://schemas.microsoft.com/office/powerpoint/2010/main" val="131941718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81</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6. </a:t>
            </a:r>
            <a:r>
              <a:rPr kumimoji="1" lang="ja-JP" altLang="en-US" dirty="0" smtClean="0"/>
              <a:t>コントローラ管理画面を一通り見廻ってみる。</a:t>
            </a:r>
            <a:endParaRPr lang="ja-JP" altLang="en-US" dirty="0"/>
          </a:p>
        </p:txBody>
      </p:sp>
      <p:pic>
        <p:nvPicPr>
          <p:cNvPr id="7" name="図 6"/>
          <p:cNvPicPr>
            <a:picLocks noChangeAspect="1"/>
          </p:cNvPicPr>
          <p:nvPr/>
        </p:nvPicPr>
        <p:blipFill>
          <a:blip r:embed="rId2"/>
          <a:stretch>
            <a:fillRect/>
          </a:stretch>
        </p:blipFill>
        <p:spPr>
          <a:xfrm>
            <a:off x="592225" y="1825745"/>
            <a:ext cx="4424033" cy="1159045"/>
          </a:xfrm>
          <a:prstGeom prst="rect">
            <a:avLst/>
          </a:prstGeom>
        </p:spPr>
      </p:pic>
      <p:sp>
        <p:nvSpPr>
          <p:cNvPr id="8" name="テキスト ボックス 7"/>
          <p:cNvSpPr txBox="1"/>
          <p:nvPr/>
        </p:nvSpPr>
        <p:spPr>
          <a:xfrm>
            <a:off x="465083" y="1537795"/>
            <a:ext cx="4678318" cy="369332"/>
          </a:xfrm>
          <a:prstGeom prst="rect">
            <a:avLst/>
          </a:prstGeom>
          <a:noFill/>
        </p:spPr>
        <p:txBody>
          <a:bodyPr wrap="square" rtlCol="0">
            <a:spAutoFit/>
          </a:bodyPr>
          <a:lstStyle/>
          <a:p>
            <a:r>
              <a:rPr kumimoji="1" lang="ja-JP" altLang="en-US" dirty="0" smtClean="0"/>
              <a:t>「ゲートウェイ一覧」には、まだ何もないはずである。</a:t>
            </a:r>
            <a:endParaRPr kumimoji="1" lang="ja-JP" altLang="en-US" dirty="0"/>
          </a:p>
        </p:txBody>
      </p:sp>
      <p:pic>
        <p:nvPicPr>
          <p:cNvPr id="9" name="図 8"/>
          <p:cNvPicPr>
            <a:picLocks noChangeAspect="1"/>
          </p:cNvPicPr>
          <p:nvPr/>
        </p:nvPicPr>
        <p:blipFill>
          <a:blip r:embed="rId3"/>
          <a:stretch>
            <a:fillRect/>
          </a:stretch>
        </p:blipFill>
        <p:spPr>
          <a:xfrm>
            <a:off x="569579" y="3583300"/>
            <a:ext cx="4678318" cy="1522660"/>
          </a:xfrm>
          <a:prstGeom prst="rect">
            <a:avLst/>
          </a:prstGeom>
        </p:spPr>
      </p:pic>
      <p:sp>
        <p:nvSpPr>
          <p:cNvPr id="10" name="テキスト ボックス 9"/>
          <p:cNvSpPr txBox="1"/>
          <p:nvPr/>
        </p:nvSpPr>
        <p:spPr>
          <a:xfrm>
            <a:off x="465083" y="2949574"/>
            <a:ext cx="4887310" cy="646331"/>
          </a:xfrm>
          <a:prstGeom prst="rect">
            <a:avLst/>
          </a:prstGeom>
          <a:noFill/>
        </p:spPr>
        <p:txBody>
          <a:bodyPr wrap="square" rtlCol="0">
            <a:spAutoFit/>
          </a:bodyPr>
          <a:lstStyle/>
          <a:p>
            <a:r>
              <a:rPr kumimoji="1" lang="ja-JP" altLang="en-US" dirty="0" smtClean="0"/>
              <a:t>「設定変数一覧」は、前のステップで </a:t>
            </a:r>
            <a:r>
              <a:rPr kumimoji="1" lang="en-US" altLang="ja-JP" dirty="0" smtClean="0"/>
              <a:t>DB </a:t>
            </a:r>
            <a:r>
              <a:rPr kumimoji="1" lang="ja-JP" altLang="en-US" dirty="0" smtClean="0"/>
              <a:t>上の「</a:t>
            </a:r>
            <a:r>
              <a:rPr kumimoji="1" lang="en-US" altLang="ja-JP" dirty="0" smtClean="0"/>
              <a:t>VAR</a:t>
            </a:r>
            <a:r>
              <a:rPr kumimoji="1" lang="ja-JP" altLang="en-US" dirty="0" smtClean="0"/>
              <a:t>」テーブルを表示した際の内容と同じものが表示される。</a:t>
            </a:r>
            <a:endParaRPr kumimoji="1" lang="ja-JP" altLang="en-US" dirty="0"/>
          </a:p>
        </p:txBody>
      </p:sp>
      <p:sp>
        <p:nvSpPr>
          <p:cNvPr id="12" name="テキスト ボックス 11"/>
          <p:cNvSpPr txBox="1"/>
          <p:nvPr/>
        </p:nvSpPr>
        <p:spPr>
          <a:xfrm>
            <a:off x="465083" y="5188277"/>
            <a:ext cx="4887310" cy="954107"/>
          </a:xfrm>
          <a:prstGeom prst="rect">
            <a:avLst/>
          </a:prstGeom>
          <a:noFill/>
        </p:spPr>
        <p:txBody>
          <a:bodyPr wrap="square" rtlCol="0">
            <a:spAutoFit/>
          </a:bodyPr>
          <a:lstStyle/>
          <a:p>
            <a:r>
              <a:rPr kumimoji="1" lang="ja-JP" altLang="en-US" sz="1400" dirty="0" smtClean="0"/>
              <a:t>「稼働ステータス」には、稼働中のコントローラの内部状態、</a:t>
            </a:r>
            <a:r>
              <a:rPr kumimoji="1" lang="en-US" altLang="ja-JP" sz="1400" dirty="0" smtClean="0"/>
              <a:t>CPU </a:t>
            </a:r>
            <a:r>
              <a:rPr kumimoji="1" lang="ja-JP" altLang="en-US" sz="1400" dirty="0" err="1" smtClean="0"/>
              <a:t>やメ</a:t>
            </a:r>
            <a:r>
              <a:rPr kumimoji="1" lang="ja-JP" altLang="en-US" sz="1400" dirty="0" smtClean="0"/>
              <a:t>モリの使用量など役立つ情報が色々表示される。「</a:t>
            </a:r>
            <a:r>
              <a:rPr lang="en-US" altLang="ja-JP" sz="1400" dirty="0" err="1" smtClean="0"/>
              <a:t>Sys_Thin_IsDatabaseConnected</a:t>
            </a:r>
            <a:r>
              <a:rPr lang="ja-JP" altLang="en-US" sz="1400" dirty="0" smtClean="0"/>
              <a:t>」が「</a:t>
            </a:r>
            <a:r>
              <a:rPr lang="en-US" altLang="ja-JP" sz="1400" dirty="0" smtClean="0"/>
              <a:t>1</a:t>
            </a:r>
            <a:r>
              <a:rPr lang="ja-JP" altLang="en-US" sz="1400" dirty="0" smtClean="0"/>
              <a:t>」になっていることを確認する。</a:t>
            </a:r>
            <a:endParaRPr kumimoji="1" lang="ja-JP" altLang="en-US" sz="1400" dirty="0"/>
          </a:p>
        </p:txBody>
      </p:sp>
      <p:pic>
        <p:nvPicPr>
          <p:cNvPr id="13" name="図 12"/>
          <p:cNvPicPr>
            <a:picLocks noChangeAspect="1"/>
          </p:cNvPicPr>
          <p:nvPr/>
        </p:nvPicPr>
        <p:blipFill>
          <a:blip r:embed="rId4"/>
          <a:stretch>
            <a:fillRect/>
          </a:stretch>
        </p:blipFill>
        <p:spPr>
          <a:xfrm>
            <a:off x="1346916" y="6030967"/>
            <a:ext cx="2914650" cy="819150"/>
          </a:xfrm>
          <a:prstGeom prst="rect">
            <a:avLst/>
          </a:prstGeom>
        </p:spPr>
      </p:pic>
      <p:sp>
        <p:nvSpPr>
          <p:cNvPr id="14" name="正方形/長方形 13"/>
          <p:cNvSpPr/>
          <p:nvPr/>
        </p:nvSpPr>
        <p:spPr>
          <a:xfrm>
            <a:off x="1227792" y="6478584"/>
            <a:ext cx="3454565" cy="30414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p:cNvSpPr txBox="1"/>
          <p:nvPr/>
        </p:nvSpPr>
        <p:spPr>
          <a:xfrm>
            <a:off x="6307265" y="1490820"/>
            <a:ext cx="5450830" cy="2308324"/>
          </a:xfrm>
          <a:prstGeom prst="rect">
            <a:avLst/>
          </a:prstGeom>
          <a:noFill/>
        </p:spPr>
        <p:txBody>
          <a:bodyPr wrap="square" rtlCol="0">
            <a:spAutoFit/>
          </a:bodyPr>
          <a:lstStyle/>
          <a:p>
            <a:r>
              <a:rPr lang="ja-JP" altLang="en-US" dirty="0"/>
              <a:t>「システム管理者用 仮想</a:t>
            </a:r>
            <a:r>
              <a:rPr lang="ja-JP" altLang="en-US" dirty="0" smtClean="0"/>
              <a:t>ファイルブラウザ」は、なかなか興味深い。ここでは、コントローラのフォルダ上の物理ファイルに容易にアクセスできる。</a:t>
            </a:r>
          </a:p>
          <a:p>
            <a:r>
              <a:rPr kumimoji="1" lang="ja-JP" altLang="en-US" dirty="0" smtClean="0"/>
              <a:t>たとえば、「</a:t>
            </a:r>
            <a:r>
              <a:rPr kumimoji="1" lang="en-US" altLang="ja-JP" dirty="0" smtClean="0"/>
              <a:t>Log/</a:t>
            </a:r>
            <a:r>
              <a:rPr kumimoji="1" lang="ja-JP" altLang="en-US" dirty="0" smtClean="0"/>
              <a:t>」フォルダを開くことにより、最近のログファイルの内容をリアルタイムに </a:t>
            </a:r>
            <a:r>
              <a:rPr kumimoji="1" lang="en-US" altLang="ja-JP" dirty="0" smtClean="0"/>
              <a:t>Web </a:t>
            </a:r>
            <a:r>
              <a:rPr kumimoji="1" lang="ja-JP" altLang="en-US" dirty="0" smtClean="0"/>
              <a:t>ブラウザで確認することができる。</a:t>
            </a:r>
          </a:p>
          <a:p>
            <a:r>
              <a:rPr kumimoji="1" lang="ja-JP" altLang="en-US" dirty="0" smtClean="0"/>
              <a:t>すなわち、コントローラで何らかの問題が発生している場合のログの確認は、ほぼこの </a:t>
            </a:r>
            <a:r>
              <a:rPr kumimoji="1" lang="en-US" altLang="ja-JP" dirty="0" smtClean="0"/>
              <a:t>HTML </a:t>
            </a:r>
            <a:r>
              <a:rPr kumimoji="1" lang="ja-JP" altLang="en-US" dirty="0" smtClean="0"/>
              <a:t>ページで快適に行なうことが可能である。</a:t>
            </a:r>
            <a:endParaRPr kumimoji="1" lang="ja-JP" altLang="en-US" dirty="0"/>
          </a:p>
        </p:txBody>
      </p:sp>
      <p:pic>
        <p:nvPicPr>
          <p:cNvPr id="16" name="図 15"/>
          <p:cNvPicPr>
            <a:picLocks noChangeAspect="1"/>
          </p:cNvPicPr>
          <p:nvPr/>
        </p:nvPicPr>
        <p:blipFill>
          <a:blip r:embed="rId5"/>
          <a:stretch>
            <a:fillRect/>
          </a:stretch>
        </p:blipFill>
        <p:spPr>
          <a:xfrm>
            <a:off x="6979297" y="3850446"/>
            <a:ext cx="4393685" cy="2505904"/>
          </a:xfrm>
          <a:prstGeom prst="rect">
            <a:avLst/>
          </a:prstGeom>
        </p:spPr>
      </p:pic>
      <p:sp>
        <p:nvSpPr>
          <p:cNvPr id="17" name="正方形/長方形 16"/>
          <p:cNvSpPr/>
          <p:nvPr/>
        </p:nvSpPr>
        <p:spPr>
          <a:xfrm>
            <a:off x="7305398" y="5188277"/>
            <a:ext cx="3454565" cy="30414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50401923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82</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1200329"/>
          </a:xfrm>
          <a:prstGeom prst="rect">
            <a:avLst/>
          </a:prstGeom>
          <a:solidFill>
            <a:srgbClr val="FFFFCC"/>
          </a:solidFill>
          <a:ln w="19050">
            <a:solidFill>
              <a:schemeClr val="tx1"/>
            </a:solidFill>
          </a:ln>
        </p:spPr>
        <p:txBody>
          <a:bodyPr wrap="square" rtlCol="0">
            <a:spAutoFit/>
          </a:bodyPr>
          <a:lstStyle/>
          <a:p>
            <a:r>
              <a:rPr kumimoji="1" lang="en-US" altLang="ja-JP" dirty="0" smtClean="0"/>
              <a:t>7. </a:t>
            </a:r>
            <a:r>
              <a:rPr lang="ja-JP" altLang="en-US" dirty="0" smtClean="0"/>
              <a:t>サービスポート</a:t>
            </a:r>
            <a:r>
              <a:rPr lang="ja-JP" altLang="en-US" dirty="0"/>
              <a:t>への</a:t>
            </a:r>
            <a:r>
              <a:rPr lang="ja-JP" altLang="en-US" dirty="0" smtClean="0"/>
              <a:t>アクセスを行ない、コントローラとしての機能が正常に動作していることを確認する。</a:t>
            </a:r>
            <a:endParaRPr lang="en-US" altLang="ja-JP" dirty="0" smtClean="0"/>
          </a:p>
          <a:p>
            <a:r>
              <a:rPr lang="ja-JP" altLang="en-US" dirty="0"/>
              <a:t>以下</a:t>
            </a:r>
            <a:r>
              <a:rPr lang="ja-JP" altLang="en-US" dirty="0" smtClean="0"/>
              <a:t>の  </a:t>
            </a:r>
            <a:r>
              <a:rPr lang="en-US" altLang="ja-JP" dirty="0" smtClean="0"/>
              <a:t>URL </a:t>
            </a:r>
            <a:r>
              <a:rPr lang="ja-JP" altLang="en-US" dirty="0" smtClean="0"/>
              <a:t>に</a:t>
            </a:r>
            <a:r>
              <a:rPr lang="ja-JP" altLang="en-US" dirty="0"/>
              <a:t>接続する。</a:t>
            </a:r>
            <a:endParaRPr lang="en-US" altLang="ja-JP" dirty="0"/>
          </a:p>
          <a:p>
            <a:pPr marL="285750" indent="-285750">
              <a:buFont typeface="Arial" panose="020B0604020202020204" pitchFamily="34" charset="0"/>
              <a:buChar char="•"/>
            </a:pPr>
            <a:r>
              <a:rPr lang="en-US" altLang="ja-JP" dirty="0" smtClean="0"/>
              <a:t>https</a:t>
            </a:r>
            <a:r>
              <a:rPr lang="en-US" altLang="ja-JP" dirty="0"/>
              <a:t>://&lt;</a:t>
            </a:r>
            <a:r>
              <a:rPr lang="ja-JP" altLang="en-US" dirty="0"/>
              <a:t>コントローラのグローバル </a:t>
            </a:r>
            <a:r>
              <a:rPr lang="en-US" altLang="ja-JP" dirty="0"/>
              <a:t>IPv4 </a:t>
            </a:r>
            <a:r>
              <a:rPr lang="ja-JP" altLang="en-US" dirty="0"/>
              <a:t>アドレス</a:t>
            </a:r>
            <a:r>
              <a:rPr lang="en-US" altLang="ja-JP" dirty="0" smtClean="0"/>
              <a:t>&gt;/</a:t>
            </a:r>
            <a:r>
              <a:rPr lang="en-US" altLang="ja-JP" dirty="0" err="1" smtClean="0"/>
              <a:t>thincontrol</a:t>
            </a:r>
            <a:r>
              <a:rPr lang="en-US" altLang="ja-JP" dirty="0" smtClean="0"/>
              <a:t>/  ※ </a:t>
            </a:r>
            <a:r>
              <a:rPr lang="ja-JP" altLang="en-US" dirty="0" smtClean="0"/>
              <a:t>証明書</a:t>
            </a:r>
            <a:r>
              <a:rPr lang="ja-JP" altLang="en-US" dirty="0"/>
              <a:t>エラーが表示されるが無視をする。</a:t>
            </a:r>
            <a:endParaRPr lang="en-US" altLang="ja-JP" dirty="0"/>
          </a:p>
          <a:p>
            <a:r>
              <a:rPr lang="en-US" altLang="ja-JP" dirty="0" smtClean="0"/>
              <a:t>      ※</a:t>
            </a:r>
            <a:r>
              <a:rPr lang="ja-JP" altLang="en-US" dirty="0" smtClean="0"/>
              <a:t> </a:t>
            </a:r>
            <a:r>
              <a:rPr lang="en-US" altLang="ja-JP" dirty="0" smtClean="0"/>
              <a:t>URL </a:t>
            </a:r>
            <a:r>
              <a:rPr lang="ja-JP" altLang="en-US" dirty="0" smtClean="0"/>
              <a:t>の最後の「</a:t>
            </a:r>
            <a:r>
              <a:rPr lang="en-US" altLang="ja-JP" dirty="0" smtClean="0"/>
              <a:t>/</a:t>
            </a:r>
            <a:r>
              <a:rPr lang="ja-JP" altLang="en-US" dirty="0" smtClean="0"/>
              <a:t>」の入力を忘れないようにする。</a:t>
            </a:r>
            <a:endParaRPr lang="ja-JP" altLang="en-US" dirty="0"/>
          </a:p>
        </p:txBody>
      </p:sp>
      <p:pic>
        <p:nvPicPr>
          <p:cNvPr id="2" name="図 1"/>
          <p:cNvPicPr>
            <a:picLocks noChangeAspect="1"/>
          </p:cNvPicPr>
          <p:nvPr/>
        </p:nvPicPr>
        <p:blipFill>
          <a:blip r:embed="rId2"/>
          <a:stretch>
            <a:fillRect/>
          </a:stretch>
        </p:blipFill>
        <p:spPr>
          <a:xfrm>
            <a:off x="897485" y="2585435"/>
            <a:ext cx="5667375" cy="3629025"/>
          </a:xfrm>
          <a:prstGeom prst="rect">
            <a:avLst/>
          </a:prstGeom>
        </p:spPr>
      </p:pic>
      <p:sp>
        <p:nvSpPr>
          <p:cNvPr id="6" name="テキスト ボックス 5"/>
          <p:cNvSpPr txBox="1"/>
          <p:nvPr/>
        </p:nvSpPr>
        <p:spPr>
          <a:xfrm>
            <a:off x="2191406" y="6214460"/>
            <a:ext cx="8111359" cy="369332"/>
          </a:xfrm>
          <a:prstGeom prst="rect">
            <a:avLst/>
          </a:prstGeom>
          <a:noFill/>
        </p:spPr>
        <p:txBody>
          <a:bodyPr wrap="square" rtlCol="0">
            <a:spAutoFit/>
          </a:bodyPr>
          <a:lstStyle/>
          <a:p>
            <a:r>
              <a:rPr kumimoji="1" lang="en-US" altLang="ja-JP" dirty="0" smtClean="0"/>
              <a:t>“PACK”</a:t>
            </a:r>
            <a:r>
              <a:rPr kumimoji="1" lang="ja-JP" altLang="en-US" dirty="0" smtClean="0"/>
              <a:t> で始まる </a:t>
            </a:r>
            <a:r>
              <a:rPr kumimoji="1" lang="en-US" altLang="ja-JP" dirty="0" smtClean="0"/>
              <a:t>1</a:t>
            </a:r>
            <a:r>
              <a:rPr kumimoji="1" lang="ja-JP" altLang="en-US" dirty="0" smtClean="0"/>
              <a:t> ～ </a:t>
            </a:r>
            <a:r>
              <a:rPr kumimoji="1" lang="en-US" altLang="ja-JP" dirty="0" smtClean="0"/>
              <a:t>2 </a:t>
            </a:r>
            <a:r>
              <a:rPr kumimoji="1" lang="ja-JP" altLang="en-US" dirty="0" smtClean="0"/>
              <a:t>行程度の文字列が表示されれば、問題なく稼働している。</a:t>
            </a:r>
            <a:endParaRPr kumimoji="1" lang="ja-JP" altLang="en-US" dirty="0"/>
          </a:p>
        </p:txBody>
      </p:sp>
    </p:spTree>
    <p:extLst>
      <p:ext uri="{BB962C8B-B14F-4D97-AF65-F5344CB8AC3E}">
        <p14:creationId xmlns:p14="http://schemas.microsoft.com/office/powerpoint/2010/main" val="142018523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83</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5078313"/>
          </a:xfrm>
          <a:prstGeom prst="rect">
            <a:avLst/>
          </a:prstGeom>
          <a:solidFill>
            <a:srgbClr val="FFFFCC"/>
          </a:solidFill>
          <a:ln w="19050">
            <a:solidFill>
              <a:schemeClr val="tx1"/>
            </a:solidFill>
          </a:ln>
        </p:spPr>
        <p:txBody>
          <a:bodyPr wrap="square" rtlCol="0">
            <a:spAutoFit/>
          </a:bodyPr>
          <a:lstStyle/>
          <a:p>
            <a:r>
              <a:rPr kumimoji="1" lang="en-US" altLang="ja-JP" dirty="0" smtClean="0"/>
              <a:t>8. Linux </a:t>
            </a:r>
            <a:r>
              <a:rPr kumimoji="1" lang="ja-JP" altLang="en-US" dirty="0" smtClean="0"/>
              <a:t>サーバーを再起動し </a:t>
            </a:r>
            <a:r>
              <a:rPr lang="en-US" altLang="ja-JP" dirty="0" smtClean="0"/>
              <a:t>(</a:t>
            </a:r>
            <a:r>
              <a:rPr lang="en-US" altLang="ja-JP" b="1" dirty="0" err="1" smtClean="0"/>
              <a:t>sudo</a:t>
            </a:r>
            <a:r>
              <a:rPr lang="en-US" altLang="ja-JP" b="1" dirty="0" smtClean="0"/>
              <a:t> reboot </a:t>
            </a:r>
            <a:r>
              <a:rPr lang="ja-JP" altLang="en-US" dirty="0" smtClean="0"/>
              <a:t>コマンドを実行するとよい</a:t>
            </a:r>
            <a:r>
              <a:rPr lang="en-US" altLang="ja-JP" dirty="0" smtClean="0"/>
              <a:t>)</a:t>
            </a:r>
            <a:r>
              <a:rPr kumimoji="1" lang="ja-JP" altLang="en-US" dirty="0" err="1" smtClean="0"/>
              <a:t>、</a:t>
            </a:r>
            <a:endParaRPr kumimoji="1" lang="en-US" altLang="ja-JP" dirty="0" smtClean="0"/>
          </a:p>
          <a:p>
            <a:r>
              <a:rPr kumimoji="1" lang="ja-JP" altLang="en-US" dirty="0" smtClean="0"/>
              <a:t>再起動後も、サービスが正しく立ち上がって稼働することを確認する</a:t>
            </a:r>
            <a:r>
              <a:rPr kumimoji="1" lang="ja-JP" altLang="en-US" dirty="0" smtClean="0"/>
              <a:t>。</a:t>
            </a:r>
            <a:r>
              <a:rPr kumimoji="1" lang="en-US" altLang="ja-JP" dirty="0" smtClean="0"/>
              <a:t/>
            </a:r>
            <a:br>
              <a:rPr kumimoji="1" lang="en-US" altLang="ja-JP" dirty="0" smtClean="0"/>
            </a:br>
            <a:r>
              <a:rPr kumimoji="1" lang="en-US" altLang="ja-JP" dirty="0" smtClean="0"/>
              <a:t>※ VM </a:t>
            </a:r>
            <a:r>
              <a:rPr kumimoji="1" lang="ja-JP" altLang="en-US" dirty="0" smtClean="0"/>
              <a:t>のスペックやディスク、</a:t>
            </a:r>
            <a:r>
              <a:rPr kumimoji="1" lang="en-US" altLang="ja-JP" dirty="0" smtClean="0"/>
              <a:t>CPU </a:t>
            </a:r>
            <a:r>
              <a:rPr kumimoji="1" lang="ja-JP" altLang="en-US" dirty="0" smtClean="0"/>
              <a:t>の速度によって、</a:t>
            </a:r>
            <a:r>
              <a:rPr kumimoji="1" lang="en-US" altLang="ja-JP" dirty="0" smtClean="0"/>
              <a:t>Linux </a:t>
            </a:r>
            <a:r>
              <a:rPr kumimoji="1" lang="ja-JP" altLang="en-US" dirty="0" smtClean="0"/>
              <a:t>サーバー起動後、サービスの起動まで数十秒かかる場合がある。</a:t>
            </a:r>
            <a:endParaRPr kumimoji="1" lang="en-US" altLang="ja-JP" dirty="0" smtClean="0"/>
          </a:p>
          <a:p>
            <a:endParaRPr lang="en-US" altLang="ja-JP" dirty="0"/>
          </a:p>
          <a:p>
            <a:r>
              <a:rPr lang="ja-JP" altLang="en-US" dirty="0" smtClean="0"/>
              <a:t>再起動後の確認ポイント</a:t>
            </a:r>
            <a:r>
              <a:rPr lang="en-US" altLang="ja-JP" dirty="0" smtClean="0"/>
              <a:t/>
            </a:r>
            <a:br>
              <a:rPr lang="en-US" altLang="ja-JP" dirty="0" smtClean="0"/>
            </a:br>
            <a:endParaRPr lang="en-US" altLang="ja-JP" dirty="0" smtClean="0"/>
          </a:p>
          <a:p>
            <a:pPr marL="342900" indent="-342900">
              <a:buFont typeface="+mj-lt"/>
              <a:buAutoNum type="arabicPeriod"/>
            </a:pPr>
            <a:r>
              <a:rPr lang="ja-JP" altLang="en-US" dirty="0" smtClean="0"/>
              <a:t>以下の管理用画面にアクセスできること。</a:t>
            </a:r>
            <a:r>
              <a:rPr lang="en-US" altLang="ja-JP" dirty="0" smtClean="0"/>
              <a:t/>
            </a:r>
            <a:br>
              <a:rPr lang="en-US" altLang="ja-JP" dirty="0" smtClean="0"/>
            </a:br>
            <a:r>
              <a:rPr lang="en-US" altLang="ja-JP" dirty="0" smtClean="0"/>
              <a:t>http</a:t>
            </a:r>
            <a:r>
              <a:rPr lang="en-US" altLang="ja-JP" dirty="0"/>
              <a:t>://&lt;</a:t>
            </a:r>
            <a:r>
              <a:rPr lang="ja-JP" altLang="en-US" dirty="0"/>
              <a:t>コントローラのグローバル </a:t>
            </a:r>
            <a:r>
              <a:rPr lang="en-US" altLang="ja-JP" dirty="0"/>
              <a:t>IPv4 </a:t>
            </a:r>
            <a:r>
              <a:rPr lang="ja-JP" altLang="en-US" dirty="0"/>
              <a:t>アドレス</a:t>
            </a:r>
            <a:r>
              <a:rPr lang="en-US" altLang="ja-JP" dirty="0"/>
              <a:t>&gt;:</a:t>
            </a:r>
            <a:r>
              <a:rPr lang="en-US" altLang="ja-JP" dirty="0" smtClean="0"/>
              <a:t>88/admin/</a:t>
            </a:r>
            <a:br>
              <a:rPr lang="en-US" altLang="ja-JP" dirty="0" smtClean="0"/>
            </a:br>
            <a:r>
              <a:rPr lang="en-US" altLang="ja-JP" dirty="0" smtClean="0"/>
              <a:t>https</a:t>
            </a:r>
            <a:r>
              <a:rPr lang="en-US" altLang="ja-JP" dirty="0"/>
              <a:t>://&lt;</a:t>
            </a:r>
            <a:r>
              <a:rPr lang="ja-JP" altLang="en-US" dirty="0"/>
              <a:t>コントローラのグローバル </a:t>
            </a:r>
            <a:r>
              <a:rPr lang="en-US" altLang="ja-JP" dirty="0"/>
              <a:t>IPv4 </a:t>
            </a:r>
            <a:r>
              <a:rPr lang="ja-JP" altLang="en-US" dirty="0"/>
              <a:t>アドレス</a:t>
            </a:r>
            <a:r>
              <a:rPr lang="en-US" altLang="ja-JP" dirty="0"/>
              <a:t>&gt;:8443/admin/ </a:t>
            </a:r>
            <a:r>
              <a:rPr lang="en-US" altLang="ja-JP" dirty="0" smtClean="0"/>
              <a:t/>
            </a:r>
            <a:br>
              <a:rPr lang="en-US" altLang="ja-JP" dirty="0" smtClean="0"/>
            </a:br>
            <a:endParaRPr lang="en-US" altLang="ja-JP" dirty="0" smtClean="0"/>
          </a:p>
          <a:p>
            <a:pPr marL="342900" indent="-342900">
              <a:buFont typeface="+mj-lt"/>
              <a:buAutoNum type="arabicPeriod"/>
            </a:pPr>
            <a:r>
              <a:rPr lang="ja-JP" altLang="en-US" dirty="0" smtClean="0"/>
              <a:t>管理用画面にアクセス後、</a:t>
            </a:r>
            <a:r>
              <a:rPr lang="ja-JP" altLang="en-US" dirty="0"/>
              <a:t>「稼働ステータス」</a:t>
            </a:r>
            <a:r>
              <a:rPr lang="ja-JP" altLang="en-US" dirty="0" smtClean="0"/>
              <a:t>に、</a:t>
            </a:r>
            <a:r>
              <a:rPr lang="ja-JP" altLang="en-US" dirty="0"/>
              <a:t>稼働中のコントローラの内部状態、</a:t>
            </a:r>
            <a:r>
              <a:rPr lang="en-US" altLang="ja-JP" dirty="0"/>
              <a:t>CPU </a:t>
            </a:r>
            <a:r>
              <a:rPr lang="ja-JP" altLang="en-US" dirty="0" err="1"/>
              <a:t>やメ</a:t>
            </a:r>
            <a:r>
              <a:rPr lang="ja-JP" altLang="en-US" dirty="0"/>
              <a:t>モリの使用量など役立つ情報が色々表示</a:t>
            </a:r>
            <a:r>
              <a:rPr lang="ja-JP" altLang="en-US" dirty="0" smtClean="0"/>
              <a:t>されており、「</a:t>
            </a:r>
            <a:r>
              <a:rPr lang="en-US" altLang="ja-JP" dirty="0" err="1"/>
              <a:t>Sys_Thin_IsDatabaseConnected</a:t>
            </a:r>
            <a:r>
              <a:rPr lang="ja-JP" altLang="en-US" dirty="0"/>
              <a:t>」が「</a:t>
            </a:r>
            <a:r>
              <a:rPr lang="en-US" altLang="ja-JP" dirty="0"/>
              <a:t>1</a:t>
            </a:r>
            <a:r>
              <a:rPr lang="ja-JP" altLang="en-US" dirty="0"/>
              <a:t>」になっている</a:t>
            </a:r>
            <a:r>
              <a:rPr lang="ja-JP" altLang="en-US" dirty="0" smtClean="0"/>
              <a:t>こと。</a:t>
            </a:r>
            <a:r>
              <a:rPr lang="en-US" altLang="ja-JP" dirty="0" smtClean="0"/>
              <a:t/>
            </a:r>
            <a:br>
              <a:rPr lang="en-US" altLang="ja-JP" dirty="0" smtClean="0"/>
            </a:br>
            <a:r>
              <a:rPr lang="en-US" altLang="ja-JP" dirty="0" smtClean="0"/>
              <a:t>※ SQL Server </a:t>
            </a:r>
            <a:r>
              <a:rPr lang="ja-JP" altLang="en-US" dirty="0" err="1" smtClean="0"/>
              <a:t>への</a:t>
            </a:r>
            <a:r>
              <a:rPr lang="ja-JP" altLang="en-US" dirty="0" smtClean="0"/>
              <a:t>接続に失敗している場合、「</a:t>
            </a:r>
            <a:r>
              <a:rPr lang="en-US" altLang="ja-JP" dirty="0" smtClean="0"/>
              <a:t>0</a:t>
            </a:r>
            <a:r>
              <a:rPr lang="ja-JP" altLang="en-US" dirty="0" smtClean="0"/>
              <a:t>」となる。</a:t>
            </a:r>
            <a:r>
              <a:rPr lang="en-US" altLang="ja-JP" dirty="0" smtClean="0"/>
              <a:t/>
            </a:r>
            <a:br>
              <a:rPr lang="en-US" altLang="ja-JP" dirty="0" smtClean="0"/>
            </a:br>
            <a:endParaRPr lang="ja-JP" altLang="en-US" dirty="0"/>
          </a:p>
          <a:p>
            <a:pPr marL="342900" indent="-342900">
              <a:buFont typeface="+mj-lt"/>
              <a:buAutoNum type="arabicPeriod"/>
            </a:pPr>
            <a:r>
              <a:rPr lang="ja-JP" altLang="en-US" dirty="0" smtClean="0"/>
              <a:t>以下のサービスポートにアクセスできること。</a:t>
            </a:r>
            <a:r>
              <a:rPr lang="en-US" altLang="ja-JP" dirty="0" smtClean="0"/>
              <a:t/>
            </a:r>
            <a:br>
              <a:rPr lang="en-US" altLang="ja-JP" dirty="0" smtClean="0"/>
            </a:br>
            <a:r>
              <a:rPr lang="en-US" altLang="ja-JP" dirty="0" smtClean="0"/>
              <a:t>https</a:t>
            </a:r>
            <a:r>
              <a:rPr lang="en-US" altLang="ja-JP" dirty="0"/>
              <a:t>://&lt;</a:t>
            </a:r>
            <a:r>
              <a:rPr lang="ja-JP" altLang="en-US" dirty="0"/>
              <a:t>コントローラのグローバル </a:t>
            </a:r>
            <a:r>
              <a:rPr lang="en-US" altLang="ja-JP" dirty="0"/>
              <a:t>IPv4 </a:t>
            </a:r>
            <a:r>
              <a:rPr lang="ja-JP" altLang="en-US" dirty="0"/>
              <a:t>アドレス</a:t>
            </a:r>
            <a:r>
              <a:rPr lang="en-US" altLang="ja-JP" dirty="0"/>
              <a:t>&gt;/</a:t>
            </a:r>
            <a:r>
              <a:rPr lang="en-US" altLang="ja-JP" dirty="0" err="1"/>
              <a:t>thincontrol</a:t>
            </a:r>
            <a:r>
              <a:rPr lang="en-US" altLang="ja-JP" dirty="0" smtClean="0"/>
              <a:t>/</a:t>
            </a:r>
            <a:br>
              <a:rPr lang="en-US" altLang="ja-JP" dirty="0" smtClean="0"/>
            </a:br>
            <a:r>
              <a:rPr lang="ja-JP" altLang="en-US" dirty="0"/>
              <a:t>“</a:t>
            </a:r>
            <a:r>
              <a:rPr lang="en-US" altLang="ja-JP" dirty="0"/>
              <a:t>PACK” </a:t>
            </a:r>
            <a:r>
              <a:rPr lang="ja-JP" altLang="en-US" dirty="0"/>
              <a:t>で始まる </a:t>
            </a:r>
            <a:r>
              <a:rPr lang="en-US" altLang="ja-JP" dirty="0"/>
              <a:t>1 </a:t>
            </a:r>
            <a:r>
              <a:rPr lang="ja-JP" altLang="en-US" dirty="0"/>
              <a:t>～ </a:t>
            </a:r>
            <a:r>
              <a:rPr lang="en-US" altLang="ja-JP" dirty="0"/>
              <a:t>2 </a:t>
            </a:r>
            <a:r>
              <a:rPr lang="ja-JP" altLang="en-US" dirty="0"/>
              <a:t>行程度の文字列が表示されれば、問題なく稼働している。</a:t>
            </a:r>
            <a:r>
              <a:rPr lang="en-US" altLang="ja-JP" dirty="0" smtClean="0"/>
              <a:t/>
            </a:r>
            <a:br>
              <a:rPr lang="en-US" altLang="ja-JP" dirty="0" smtClean="0"/>
            </a:br>
            <a:endParaRPr lang="ja-JP" altLang="en-US" dirty="0"/>
          </a:p>
        </p:txBody>
      </p:sp>
    </p:spTree>
    <p:extLst>
      <p:ext uri="{BB962C8B-B14F-4D97-AF65-F5344CB8AC3E}">
        <p14:creationId xmlns:p14="http://schemas.microsoft.com/office/powerpoint/2010/main" val="262065112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473120"/>
          </a:xfrm>
        </p:spPr>
        <p:txBody>
          <a:bodyPr/>
          <a:lstStyle/>
          <a:p>
            <a:r>
              <a:rPr kumimoji="1" lang="ja-JP" altLang="en-US" dirty="0" smtClean="0"/>
              <a:t>コントローラはデーモン </a:t>
            </a:r>
            <a:r>
              <a:rPr kumimoji="1" lang="en-US" altLang="ja-JP" dirty="0" smtClean="0"/>
              <a:t>(</a:t>
            </a:r>
            <a:r>
              <a:rPr kumimoji="1" lang="ja-JP" altLang="en-US" dirty="0" smtClean="0"/>
              <a:t>サービス</a:t>
            </a:r>
            <a:r>
              <a:rPr kumimoji="1" lang="en-US" altLang="ja-JP" dirty="0" smtClean="0"/>
              <a:t>) </a:t>
            </a:r>
            <a:r>
              <a:rPr kumimoji="1" lang="ja-JP" altLang="en-US" dirty="0" smtClean="0"/>
              <a:t>としてバックグラウンドで常時起動している。</a:t>
            </a:r>
          </a:p>
          <a:p>
            <a:r>
              <a:rPr kumimoji="1" lang="ja-JP" altLang="en-US" dirty="0" smtClean="0"/>
              <a:t>何らかの原因で停止 </a:t>
            </a:r>
            <a:r>
              <a:rPr kumimoji="1" lang="en-US" altLang="ja-JP" dirty="0" smtClean="0"/>
              <a:t>/ </a:t>
            </a:r>
            <a:r>
              <a:rPr kumimoji="1" lang="ja-JP" altLang="en-US" dirty="0" smtClean="0"/>
              <a:t>開始したい場合は、以下のコマンドを利用する。</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84</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dirty="0"/>
              <a:t>4</a:t>
            </a:r>
            <a:r>
              <a:rPr lang="en-US" altLang="ja-JP" dirty="0" smtClean="0"/>
              <a:t>-6. </a:t>
            </a:r>
            <a:r>
              <a:rPr lang="ja-JP" altLang="en-US" dirty="0" smtClean="0"/>
              <a:t>コントローラデーモンの停止 </a:t>
            </a:r>
            <a:r>
              <a:rPr lang="en-US" altLang="ja-JP" dirty="0" smtClean="0"/>
              <a:t>/ </a:t>
            </a:r>
            <a:r>
              <a:rPr lang="ja-JP" altLang="en-US" dirty="0" smtClean="0"/>
              <a:t>開始</a:t>
            </a:r>
            <a:endParaRPr kumimoji="1" lang="ja-JP" altLang="en-US" dirty="0"/>
          </a:p>
        </p:txBody>
      </p:sp>
      <p:sp>
        <p:nvSpPr>
          <p:cNvPr id="5" name="テキスト ボックス 4"/>
          <p:cNvSpPr txBox="1"/>
          <p:nvPr/>
        </p:nvSpPr>
        <p:spPr>
          <a:xfrm>
            <a:off x="428461" y="2554606"/>
            <a:ext cx="11353780" cy="461665"/>
          </a:xfrm>
          <a:prstGeom prst="rect">
            <a:avLst/>
          </a:prstGeom>
          <a:solidFill>
            <a:schemeClr val="tx1"/>
          </a:solidFill>
        </p:spPr>
        <p:txBody>
          <a:bodyPr wrap="square" rtlCol="0">
            <a:spAutoFit/>
          </a:bodyPr>
          <a:lstStyle/>
          <a:p>
            <a:r>
              <a:rPr lang="en-US" altLang="ja-JP" sz="2400" dirty="0" err="1" smtClean="0">
                <a:solidFill>
                  <a:schemeClr val="bg1"/>
                </a:solidFill>
                <a:latin typeface="Consolas" panose="020B0609020204030204" pitchFamily="49" charset="0"/>
              </a:rPr>
              <a:t>sudo</a:t>
            </a:r>
            <a:r>
              <a:rPr lang="en-US" altLang="ja-JP" sz="2400" dirty="0" smtClean="0">
                <a:solidFill>
                  <a:schemeClr val="bg1"/>
                </a:solidFill>
                <a:latin typeface="Consolas" panose="020B0609020204030204" pitchFamily="49" charset="0"/>
              </a:rPr>
              <a:t> </a:t>
            </a:r>
            <a:r>
              <a:rPr lang="en-US" altLang="ja-JP" sz="2400" dirty="0" err="1" smtClean="0">
                <a:solidFill>
                  <a:schemeClr val="bg1"/>
                </a:solidFill>
                <a:latin typeface="Consolas" panose="020B0609020204030204" pitchFamily="49" charset="0"/>
              </a:rPr>
              <a:t>systemctl</a:t>
            </a:r>
            <a:r>
              <a:rPr lang="en-US" altLang="ja-JP" sz="2400" dirty="0" smtClean="0">
                <a:solidFill>
                  <a:schemeClr val="bg1"/>
                </a:solidFill>
                <a:latin typeface="Consolas" panose="020B0609020204030204" pitchFamily="49" charset="0"/>
              </a:rPr>
              <a:t> </a:t>
            </a:r>
            <a:r>
              <a:rPr lang="en-US" altLang="ja-JP" sz="2400" dirty="0">
                <a:solidFill>
                  <a:schemeClr val="bg1"/>
                </a:solidFill>
                <a:latin typeface="Consolas" panose="020B0609020204030204" pitchFamily="49" charset="0"/>
              </a:rPr>
              <a:t>stop </a:t>
            </a:r>
            <a:r>
              <a:rPr lang="en-US" altLang="ja-JP" sz="2400" dirty="0" err="1">
                <a:solidFill>
                  <a:schemeClr val="bg1"/>
                </a:solidFill>
                <a:latin typeface="Consolas" panose="020B0609020204030204" pitchFamily="49" charset="0"/>
              </a:rPr>
              <a:t>IPA.App.ThinControllerApp</a:t>
            </a:r>
            <a:endParaRPr kumimoji="1" lang="ja-JP" altLang="en-US" sz="2400" dirty="0">
              <a:solidFill>
                <a:schemeClr val="bg1"/>
              </a:solidFill>
              <a:latin typeface="Consolas" panose="020B0609020204030204" pitchFamily="49" charset="0"/>
            </a:endParaRPr>
          </a:p>
        </p:txBody>
      </p:sp>
      <p:sp>
        <p:nvSpPr>
          <p:cNvPr id="6" name="テキスト ボックス 5"/>
          <p:cNvSpPr txBox="1"/>
          <p:nvPr/>
        </p:nvSpPr>
        <p:spPr>
          <a:xfrm>
            <a:off x="428461" y="2126849"/>
            <a:ext cx="5123793" cy="369332"/>
          </a:xfrm>
          <a:prstGeom prst="rect">
            <a:avLst/>
          </a:prstGeom>
          <a:noFill/>
        </p:spPr>
        <p:txBody>
          <a:bodyPr wrap="square" rtlCol="0">
            <a:spAutoFit/>
          </a:bodyPr>
          <a:lstStyle/>
          <a:p>
            <a:r>
              <a:rPr kumimoji="1" lang="ja-JP" altLang="en-US" dirty="0" smtClean="0"/>
              <a:t>停止の場合</a:t>
            </a:r>
            <a:r>
              <a:rPr kumimoji="1" lang="en-US" altLang="ja-JP" dirty="0" smtClean="0"/>
              <a:t>:</a:t>
            </a:r>
            <a:endParaRPr kumimoji="1" lang="ja-JP" altLang="en-US" dirty="0"/>
          </a:p>
        </p:txBody>
      </p:sp>
      <p:sp>
        <p:nvSpPr>
          <p:cNvPr id="7" name="テキスト ボックス 6"/>
          <p:cNvSpPr txBox="1"/>
          <p:nvPr/>
        </p:nvSpPr>
        <p:spPr>
          <a:xfrm>
            <a:off x="428461" y="3470716"/>
            <a:ext cx="11353780" cy="461665"/>
          </a:xfrm>
          <a:prstGeom prst="rect">
            <a:avLst/>
          </a:prstGeom>
          <a:solidFill>
            <a:schemeClr val="tx1"/>
          </a:solidFill>
        </p:spPr>
        <p:txBody>
          <a:bodyPr wrap="square" rtlCol="0">
            <a:spAutoFit/>
          </a:bodyPr>
          <a:lstStyle/>
          <a:p>
            <a:r>
              <a:rPr lang="en-US" altLang="ja-JP" sz="2400" dirty="0" err="1">
                <a:solidFill>
                  <a:schemeClr val="bg1"/>
                </a:solidFill>
                <a:latin typeface="Consolas" panose="020B0609020204030204" pitchFamily="49" charset="0"/>
              </a:rPr>
              <a:t>sudo</a:t>
            </a:r>
            <a:r>
              <a:rPr lang="en-US" altLang="ja-JP" sz="2400" dirty="0">
                <a:solidFill>
                  <a:schemeClr val="bg1"/>
                </a:solidFill>
                <a:latin typeface="Consolas" panose="020B0609020204030204" pitchFamily="49" charset="0"/>
              </a:rPr>
              <a:t> </a:t>
            </a:r>
            <a:r>
              <a:rPr lang="en-US" altLang="ja-JP" sz="2400" dirty="0" err="1" smtClean="0">
                <a:solidFill>
                  <a:schemeClr val="bg1"/>
                </a:solidFill>
                <a:latin typeface="Consolas" panose="020B0609020204030204" pitchFamily="49" charset="0"/>
              </a:rPr>
              <a:t>systemctl</a:t>
            </a:r>
            <a:r>
              <a:rPr lang="en-US" altLang="ja-JP" sz="2400" dirty="0" smtClean="0">
                <a:solidFill>
                  <a:schemeClr val="bg1"/>
                </a:solidFill>
                <a:latin typeface="Consolas" panose="020B0609020204030204" pitchFamily="49" charset="0"/>
              </a:rPr>
              <a:t> </a:t>
            </a:r>
            <a:r>
              <a:rPr lang="en-US" altLang="ja-JP" sz="2400" dirty="0">
                <a:solidFill>
                  <a:schemeClr val="bg1"/>
                </a:solidFill>
                <a:latin typeface="Consolas" panose="020B0609020204030204" pitchFamily="49" charset="0"/>
              </a:rPr>
              <a:t>start </a:t>
            </a:r>
            <a:r>
              <a:rPr lang="en-US" altLang="ja-JP" sz="2400" dirty="0" err="1">
                <a:solidFill>
                  <a:schemeClr val="bg1"/>
                </a:solidFill>
                <a:latin typeface="Consolas" panose="020B0609020204030204" pitchFamily="49" charset="0"/>
              </a:rPr>
              <a:t>IPA.App.ThinControllerApp</a:t>
            </a:r>
            <a:endParaRPr kumimoji="1" lang="ja-JP" altLang="en-US" sz="2400" dirty="0">
              <a:solidFill>
                <a:schemeClr val="bg1"/>
              </a:solidFill>
              <a:latin typeface="Consolas" panose="020B0609020204030204" pitchFamily="49" charset="0"/>
            </a:endParaRPr>
          </a:p>
        </p:txBody>
      </p:sp>
      <p:sp>
        <p:nvSpPr>
          <p:cNvPr id="8" name="テキスト ボックス 7"/>
          <p:cNvSpPr txBox="1"/>
          <p:nvPr/>
        </p:nvSpPr>
        <p:spPr>
          <a:xfrm>
            <a:off x="428460" y="3063638"/>
            <a:ext cx="5123793" cy="369332"/>
          </a:xfrm>
          <a:prstGeom prst="rect">
            <a:avLst/>
          </a:prstGeom>
          <a:noFill/>
        </p:spPr>
        <p:txBody>
          <a:bodyPr wrap="square" rtlCol="0">
            <a:spAutoFit/>
          </a:bodyPr>
          <a:lstStyle/>
          <a:p>
            <a:r>
              <a:rPr kumimoji="1" lang="ja-JP" altLang="en-US" dirty="0" smtClean="0"/>
              <a:t>開始の場合</a:t>
            </a:r>
            <a:r>
              <a:rPr kumimoji="1" lang="en-US" altLang="ja-JP" dirty="0" smtClean="0"/>
              <a:t>:</a:t>
            </a:r>
            <a:endParaRPr kumimoji="1" lang="ja-JP" altLang="en-US" dirty="0"/>
          </a:p>
        </p:txBody>
      </p:sp>
      <p:sp>
        <p:nvSpPr>
          <p:cNvPr id="9" name="テキスト ボックス 8"/>
          <p:cNvSpPr txBox="1"/>
          <p:nvPr/>
        </p:nvSpPr>
        <p:spPr>
          <a:xfrm>
            <a:off x="428459" y="4027726"/>
            <a:ext cx="5123793" cy="369332"/>
          </a:xfrm>
          <a:prstGeom prst="rect">
            <a:avLst/>
          </a:prstGeom>
          <a:noFill/>
        </p:spPr>
        <p:txBody>
          <a:bodyPr wrap="square" rtlCol="0">
            <a:spAutoFit/>
          </a:bodyPr>
          <a:lstStyle/>
          <a:p>
            <a:r>
              <a:rPr kumimoji="1" lang="ja-JP" altLang="en-US" dirty="0" smtClean="0"/>
              <a:t>現在のデーモンの状態の確認方法</a:t>
            </a:r>
            <a:r>
              <a:rPr kumimoji="1" lang="en-US" altLang="ja-JP" dirty="0" smtClean="0"/>
              <a:t>:</a:t>
            </a:r>
            <a:endParaRPr kumimoji="1" lang="ja-JP" altLang="en-US" dirty="0"/>
          </a:p>
        </p:txBody>
      </p:sp>
      <p:sp>
        <p:nvSpPr>
          <p:cNvPr id="13" name="テキスト ボックス 12"/>
          <p:cNvSpPr txBox="1"/>
          <p:nvPr/>
        </p:nvSpPr>
        <p:spPr>
          <a:xfrm>
            <a:off x="428459" y="4451868"/>
            <a:ext cx="11353780" cy="461665"/>
          </a:xfrm>
          <a:prstGeom prst="rect">
            <a:avLst/>
          </a:prstGeom>
          <a:solidFill>
            <a:schemeClr val="tx1"/>
          </a:solidFill>
        </p:spPr>
        <p:txBody>
          <a:bodyPr wrap="square" rtlCol="0">
            <a:spAutoFit/>
          </a:bodyPr>
          <a:lstStyle/>
          <a:p>
            <a:r>
              <a:rPr lang="en-US" altLang="ja-JP" sz="2400" dirty="0" err="1">
                <a:solidFill>
                  <a:schemeClr val="bg1"/>
                </a:solidFill>
                <a:latin typeface="Consolas" panose="020B0609020204030204" pitchFamily="49" charset="0"/>
              </a:rPr>
              <a:t>sudo</a:t>
            </a:r>
            <a:r>
              <a:rPr lang="en-US" altLang="ja-JP" sz="2400" dirty="0">
                <a:solidFill>
                  <a:schemeClr val="bg1"/>
                </a:solidFill>
                <a:latin typeface="Consolas" panose="020B0609020204030204" pitchFamily="49" charset="0"/>
              </a:rPr>
              <a:t> </a:t>
            </a:r>
            <a:r>
              <a:rPr lang="en-US" altLang="ja-JP" sz="2400" dirty="0" err="1" smtClean="0">
                <a:solidFill>
                  <a:schemeClr val="bg1"/>
                </a:solidFill>
                <a:latin typeface="Consolas" panose="020B0609020204030204" pitchFamily="49" charset="0"/>
              </a:rPr>
              <a:t>systemctl</a:t>
            </a:r>
            <a:r>
              <a:rPr lang="en-US" altLang="ja-JP" sz="2400" dirty="0" smtClean="0">
                <a:solidFill>
                  <a:schemeClr val="bg1"/>
                </a:solidFill>
                <a:latin typeface="Consolas" panose="020B0609020204030204" pitchFamily="49" charset="0"/>
              </a:rPr>
              <a:t> </a:t>
            </a:r>
            <a:r>
              <a:rPr lang="en-US" altLang="ja-JP" sz="2400" dirty="0">
                <a:solidFill>
                  <a:schemeClr val="bg1"/>
                </a:solidFill>
                <a:latin typeface="Consolas" panose="020B0609020204030204" pitchFamily="49" charset="0"/>
              </a:rPr>
              <a:t>status </a:t>
            </a:r>
            <a:r>
              <a:rPr lang="en-US" altLang="ja-JP" sz="2400" dirty="0" err="1">
                <a:solidFill>
                  <a:schemeClr val="bg1"/>
                </a:solidFill>
                <a:latin typeface="Consolas" panose="020B0609020204030204" pitchFamily="49" charset="0"/>
              </a:rPr>
              <a:t>IPA.App.ThinControllerApp</a:t>
            </a:r>
            <a:endParaRPr kumimoji="1" lang="ja-JP" altLang="en-US" sz="2400" dirty="0">
              <a:solidFill>
                <a:schemeClr val="bg1"/>
              </a:solidFill>
              <a:latin typeface="Consolas" panose="020B0609020204030204" pitchFamily="49" charset="0"/>
            </a:endParaRPr>
          </a:p>
        </p:txBody>
      </p:sp>
    </p:spTree>
    <p:extLst>
      <p:ext uri="{BB962C8B-B14F-4D97-AF65-F5344CB8AC3E}">
        <p14:creationId xmlns:p14="http://schemas.microsoft.com/office/powerpoint/2010/main" val="259605439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コンテンツ プレースホルダー 12"/>
          <p:cNvSpPr>
            <a:spLocks noGrp="1"/>
          </p:cNvSpPr>
          <p:nvPr>
            <p:ph idx="1"/>
          </p:nvPr>
        </p:nvSpPr>
        <p:spPr/>
        <p:txBody>
          <a:bodyPr/>
          <a:lstStyle/>
          <a:p>
            <a:endParaRPr kumimoji="1" lang="ja-JP" altLang="en-US"/>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85</a:t>
            </a:fld>
            <a:endParaRPr kumimoji="1" lang="ja-JP" altLang="en-US" dirty="0"/>
          </a:p>
        </p:txBody>
      </p:sp>
      <p:sp>
        <p:nvSpPr>
          <p:cNvPr id="12" name="タイトル 11"/>
          <p:cNvSpPr>
            <a:spLocks noGrp="1"/>
          </p:cNvSpPr>
          <p:nvPr>
            <p:ph type="title"/>
          </p:nvPr>
        </p:nvSpPr>
        <p:spPr/>
        <p:txBody>
          <a:bodyPr>
            <a:normAutofit fontScale="90000"/>
          </a:bodyPr>
          <a:lstStyle/>
          <a:p>
            <a:r>
              <a:rPr kumimoji="1" lang="en-US" altLang="ja-JP" dirty="0" smtClean="0"/>
              <a:t>4-7. </a:t>
            </a:r>
            <a:r>
              <a:rPr kumimoji="1" lang="ja-JP" altLang="en-US" dirty="0" smtClean="0"/>
              <a:t>将来のコントローラのソースコードの更新手順</a:t>
            </a:r>
            <a:endParaRPr kumimoji="1" lang="ja-JP" altLang="en-US" dirty="0"/>
          </a:p>
        </p:txBody>
      </p:sp>
      <p:sp>
        <p:nvSpPr>
          <p:cNvPr id="6" name="テキスト ボックス 5"/>
          <p:cNvSpPr txBox="1"/>
          <p:nvPr/>
        </p:nvSpPr>
        <p:spPr>
          <a:xfrm>
            <a:off x="387920" y="1082151"/>
            <a:ext cx="11444412" cy="923330"/>
          </a:xfrm>
          <a:prstGeom prst="rect">
            <a:avLst/>
          </a:prstGeom>
          <a:solidFill>
            <a:srgbClr val="FFFFCC"/>
          </a:solidFill>
          <a:ln w="19050">
            <a:solidFill>
              <a:schemeClr val="tx1"/>
            </a:solidFill>
          </a:ln>
        </p:spPr>
        <p:txBody>
          <a:bodyPr wrap="square" rtlCol="0">
            <a:spAutoFit/>
          </a:bodyPr>
          <a:lstStyle/>
          <a:p>
            <a:r>
              <a:rPr lang="en-US" altLang="ja-JP" dirty="0" smtClean="0"/>
              <a:t>【</a:t>
            </a:r>
            <a:r>
              <a:rPr lang="ja-JP" altLang="en-US" dirty="0" smtClean="0"/>
              <a:t>参考</a:t>
            </a:r>
            <a:r>
              <a:rPr lang="en-US" altLang="ja-JP" dirty="0" smtClean="0"/>
              <a:t>】</a:t>
            </a:r>
          </a:p>
          <a:p>
            <a:r>
              <a:rPr lang="ja-JP" altLang="en-US" dirty="0" smtClean="0"/>
              <a:t>将来、コントローラのソースコードがアップデートされた場合は、サーバー上のコマンドプロンプトで以下の手順で更新を行なうことが可能である。</a:t>
            </a:r>
          </a:p>
        </p:txBody>
      </p:sp>
      <p:sp>
        <p:nvSpPr>
          <p:cNvPr id="7" name="テキスト ボックス 6"/>
          <p:cNvSpPr txBox="1"/>
          <p:nvPr/>
        </p:nvSpPr>
        <p:spPr>
          <a:xfrm>
            <a:off x="387920" y="3068686"/>
            <a:ext cx="11353780" cy="2492990"/>
          </a:xfrm>
          <a:prstGeom prst="rect">
            <a:avLst/>
          </a:prstGeom>
          <a:solidFill>
            <a:schemeClr val="tx1"/>
          </a:solidFill>
        </p:spPr>
        <p:txBody>
          <a:bodyPr wrap="square" rtlCol="0">
            <a:spAutoFit/>
          </a:bodyPr>
          <a:lstStyle/>
          <a:p>
            <a:r>
              <a:rPr lang="en-US" altLang="ja-JP" sz="1200" dirty="0" err="1" smtClean="0">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stop </a:t>
            </a:r>
            <a:r>
              <a:rPr lang="en-US" altLang="ja-JP" sz="1200" dirty="0" err="1" smtClean="0">
                <a:solidFill>
                  <a:schemeClr val="bg1"/>
                </a:solidFill>
                <a:latin typeface="Consolas" panose="020B0609020204030204" pitchFamily="49" charset="0"/>
              </a:rPr>
              <a:t>IPA.App.ThinControllerApp</a:t>
            </a:r>
            <a:r>
              <a:rPr lang="en-US" altLang="ja-JP" sz="1200" dirty="0" smtClean="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a:t>
            </a:r>
            <a:r>
              <a:rPr lang="ja-JP" altLang="en-US" sz="1200" dirty="0" smtClean="0">
                <a:solidFill>
                  <a:srgbClr val="99FFCC"/>
                </a:solidFill>
                <a:latin typeface="Consolas" panose="020B0609020204030204" pitchFamily="49" charset="0"/>
              </a:rPr>
              <a:t>サービスを必ず停止させること。</a:t>
            </a:r>
            <a:endParaRPr lang="en-US" altLang="ja-JP" sz="1200" dirty="0">
              <a:solidFill>
                <a:srgbClr val="99FFCC"/>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cd ~/IPA-DN-</a:t>
            </a:r>
            <a:r>
              <a:rPr lang="en-US" altLang="ja-JP" sz="1200" dirty="0" err="1">
                <a:solidFill>
                  <a:schemeClr val="bg1"/>
                </a:solidFill>
                <a:latin typeface="Consolas" panose="020B0609020204030204" pitchFamily="49" charset="0"/>
              </a:rPr>
              <a:t>ThinController</a:t>
            </a:r>
            <a:r>
              <a:rPr lang="en-US" altLang="ja-JP" sz="1200" dirty="0">
                <a:solidFill>
                  <a:schemeClr val="bg1"/>
                </a:solidFill>
                <a:latin typeface="Consolas" panose="020B0609020204030204" pitchFamily="49" charset="0"/>
              </a:rPr>
              <a:t>-Private/</a:t>
            </a:r>
            <a:r>
              <a:rPr lang="en-US" altLang="ja-JP" sz="1200" dirty="0" err="1">
                <a:solidFill>
                  <a:schemeClr val="bg1"/>
                </a:solidFill>
                <a:latin typeface="Consolas" panose="020B0609020204030204" pitchFamily="49" charset="0"/>
              </a:rPr>
              <a:t>ThinControllerApp</a:t>
            </a:r>
            <a:r>
              <a:rPr lang="en-US" altLang="ja-JP" sz="1200" dirty="0">
                <a:solidFill>
                  <a:schemeClr val="bg1"/>
                </a:solidFill>
                <a:latin typeface="Consolas" panose="020B0609020204030204" pitchFamily="49" charset="0"/>
              </a:rPr>
              <a:t>/</a:t>
            </a:r>
            <a:endParaRPr lang="en-US" altLang="ja-JP" sz="1200" dirty="0" smtClean="0">
              <a:solidFill>
                <a:schemeClr val="bg1"/>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git</a:t>
            </a:r>
            <a:r>
              <a:rPr lang="en-US" altLang="ja-JP" sz="1200" dirty="0">
                <a:solidFill>
                  <a:schemeClr val="bg1"/>
                </a:solidFill>
                <a:latin typeface="Consolas" panose="020B0609020204030204" pitchFamily="49" charset="0"/>
              </a:rPr>
              <a:t> pull origin </a:t>
            </a:r>
            <a:r>
              <a:rPr lang="en-US" altLang="ja-JP" sz="1200" dirty="0" err="1" smtClean="0">
                <a:solidFill>
                  <a:srgbClr val="FFFF00"/>
                </a:solidFill>
                <a:latin typeface="Consolas" panose="020B0609020204030204" pitchFamily="49" charset="0"/>
              </a:rPr>
              <a:t>betaXXpreviewXX</a:t>
            </a:r>
            <a:r>
              <a:rPr lang="en-US" altLang="ja-JP" sz="1200" dirty="0" smtClean="0">
                <a:solidFill>
                  <a:srgbClr val="FFFF00"/>
                </a:solidFill>
                <a:latin typeface="Consolas" panose="020B0609020204030204" pitchFamily="49" charset="0"/>
              </a:rPr>
              <a:t> </a:t>
            </a:r>
            <a:r>
              <a:rPr lang="ja-JP" altLang="en-US" sz="1200" dirty="0" smtClean="0">
                <a:solidFill>
                  <a:srgbClr val="99FFCC"/>
                </a:solidFill>
                <a:latin typeface="Consolas" panose="020B0609020204030204" pitchFamily="49" charset="0"/>
              </a:rPr>
              <a:t>← 更新後の新しいリリースタグ </a:t>
            </a:r>
            <a:r>
              <a:rPr lang="en-US" altLang="ja-JP" sz="1200" dirty="0" smtClean="0">
                <a:solidFill>
                  <a:srgbClr val="99FFCC"/>
                </a:solidFill>
                <a:latin typeface="Consolas" panose="020B0609020204030204" pitchFamily="49" charset="0"/>
              </a:rPr>
              <a:t>(</a:t>
            </a:r>
            <a:r>
              <a:rPr lang="ja-JP" altLang="en-US" sz="1200" dirty="0" smtClean="0">
                <a:solidFill>
                  <a:srgbClr val="99FFCC"/>
                </a:solidFill>
                <a:latin typeface="Consolas" panose="020B0609020204030204" pitchFamily="49" charset="0"/>
              </a:rPr>
              <a:t>本ドキュメントにおける</a:t>
            </a:r>
            <a:r>
              <a:rPr lang="ja-JP" altLang="en-US" sz="1200" dirty="0" smtClean="0">
                <a:solidFill>
                  <a:srgbClr val="99FFCC"/>
                </a:solidFill>
                <a:latin typeface="Consolas" panose="020B0609020204030204" pitchFamily="49" charset="0"/>
              </a:rPr>
              <a:t>「</a:t>
            </a:r>
            <a:r>
              <a:rPr lang="en-US" altLang="ja-JP" sz="1200" dirty="0" smtClean="0">
                <a:solidFill>
                  <a:srgbClr val="99FFCC"/>
                </a:solidFill>
                <a:latin typeface="Consolas" panose="020B0609020204030204" pitchFamily="49" charset="0"/>
              </a:rPr>
              <a:t>beta8preview2</a:t>
            </a:r>
            <a:r>
              <a:rPr lang="ja-JP" altLang="en-US" sz="1200" dirty="0" smtClean="0">
                <a:solidFill>
                  <a:srgbClr val="99FFCC"/>
                </a:solidFill>
                <a:latin typeface="Consolas" panose="020B0609020204030204" pitchFamily="49" charset="0"/>
              </a:rPr>
              <a:t>」</a:t>
            </a:r>
            <a:r>
              <a:rPr lang="ja-JP" altLang="en-US" sz="1200" dirty="0" smtClean="0">
                <a:solidFill>
                  <a:srgbClr val="99FFCC"/>
                </a:solidFill>
                <a:latin typeface="Consolas" panose="020B0609020204030204" pitchFamily="49" charset="0"/>
              </a:rPr>
              <a:t>に相当する文字列の新しいバージョンの文字列</a:t>
            </a:r>
            <a:r>
              <a:rPr lang="en-US" altLang="ja-JP" sz="1200" dirty="0" smtClean="0">
                <a:solidFill>
                  <a:srgbClr val="99FFCC"/>
                </a:solidFill>
                <a:latin typeface="Consolas" panose="020B0609020204030204" pitchFamily="49" charset="0"/>
              </a:rPr>
              <a:t>)</a:t>
            </a: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git</a:t>
            </a:r>
            <a:r>
              <a:rPr lang="en-US" altLang="ja-JP" sz="1200" dirty="0">
                <a:solidFill>
                  <a:schemeClr val="bg1"/>
                </a:solidFill>
                <a:latin typeface="Consolas" panose="020B0609020204030204" pitchFamily="49" charset="0"/>
              </a:rPr>
              <a:t> submodule update --</a:t>
            </a:r>
            <a:r>
              <a:rPr lang="en-US" altLang="ja-JP" sz="1200" dirty="0" err="1">
                <a:solidFill>
                  <a:schemeClr val="bg1"/>
                </a:solidFill>
                <a:latin typeface="Consolas" panose="020B0609020204030204" pitchFamily="49" charset="0"/>
              </a:rPr>
              <a:t>init</a:t>
            </a:r>
            <a:r>
              <a:rPr lang="en-US" altLang="ja-JP" sz="1200" dirty="0">
                <a:solidFill>
                  <a:schemeClr val="bg1"/>
                </a:solidFill>
                <a:latin typeface="Consolas" panose="020B0609020204030204" pitchFamily="49" charset="0"/>
              </a:rPr>
              <a:t> </a:t>
            </a:r>
            <a:r>
              <a:rPr lang="en-US" altLang="ja-JP" sz="1200" dirty="0" smtClean="0">
                <a:solidFill>
                  <a:schemeClr val="bg1"/>
                </a:solidFill>
                <a:latin typeface="Consolas" panose="020B0609020204030204" pitchFamily="49" charset="0"/>
              </a:rPr>
              <a:t>--recursive</a:t>
            </a:r>
          </a:p>
          <a:p>
            <a:endParaRPr kumimoji="1" lang="en-US" altLang="ja-JP" sz="1200" dirty="0" smtClean="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sudo</a:t>
            </a:r>
            <a:r>
              <a:rPr lang="en-US" altLang="ja-JP" sz="1200" dirty="0" smtClean="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dotnet</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clean -c </a:t>
            </a:r>
            <a:r>
              <a:rPr lang="en-US" altLang="ja-JP" sz="1200" dirty="0" smtClean="0">
                <a:solidFill>
                  <a:schemeClr val="bg1"/>
                </a:solidFill>
                <a:latin typeface="Consolas" panose="020B0609020204030204" pitchFamily="49" charset="0"/>
              </a:rPr>
              <a:t>Release </a:t>
            </a:r>
            <a:r>
              <a:rPr lang="ja-JP" altLang="en-US" sz="1200" dirty="0">
                <a:solidFill>
                  <a:srgbClr val="99FFCC"/>
                </a:solidFill>
                <a:latin typeface="Consolas" panose="020B0609020204030204" pitchFamily="49" charset="0"/>
              </a:rPr>
              <a:t>← </a:t>
            </a:r>
            <a:r>
              <a:rPr lang="ja-JP" altLang="en-US" sz="1200" dirty="0" smtClean="0">
                <a:solidFill>
                  <a:srgbClr val="99FFCC"/>
                </a:solidFill>
                <a:latin typeface="Consolas" panose="020B0609020204030204" pitchFamily="49" charset="0"/>
              </a:rPr>
              <a:t>以前コンパイルされたプログラム </a:t>
            </a:r>
            <a:r>
              <a:rPr lang="en-US" altLang="ja-JP" sz="1200" dirty="0" smtClean="0">
                <a:solidFill>
                  <a:srgbClr val="99FFCC"/>
                </a:solidFill>
                <a:latin typeface="Consolas" panose="020B0609020204030204" pitchFamily="49" charset="0"/>
              </a:rPr>
              <a:t>(</a:t>
            </a:r>
            <a:r>
              <a:rPr lang="ja-JP" altLang="en-US" sz="1200" dirty="0" smtClean="0">
                <a:solidFill>
                  <a:srgbClr val="99FFCC"/>
                </a:solidFill>
                <a:latin typeface="Consolas" panose="020B0609020204030204" pitchFamily="49" charset="0"/>
              </a:rPr>
              <a:t>実行可能ファイル</a:t>
            </a:r>
            <a:r>
              <a:rPr lang="en-US" altLang="ja-JP" sz="1200" dirty="0" smtClean="0">
                <a:solidFill>
                  <a:srgbClr val="99FFCC"/>
                </a:solidFill>
                <a:latin typeface="Consolas" panose="020B0609020204030204" pitchFamily="49" charset="0"/>
              </a:rPr>
              <a:t>)</a:t>
            </a:r>
            <a:r>
              <a:rPr lang="ja-JP" altLang="en-US" sz="1200" dirty="0" smtClean="0">
                <a:solidFill>
                  <a:srgbClr val="99FFCC"/>
                </a:solidFill>
                <a:latin typeface="Consolas" panose="020B0609020204030204" pitchFamily="49" charset="0"/>
              </a:rPr>
              <a:t> を一旦削除する。</a:t>
            </a:r>
            <a:endParaRPr lang="en-US" altLang="ja-JP" sz="1200" dirty="0" smtClean="0">
              <a:solidFill>
                <a:schemeClr val="bg1"/>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sudo</a:t>
            </a:r>
            <a:r>
              <a:rPr lang="en-US" altLang="ja-JP" sz="1200" dirty="0" smtClean="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dotnet</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run -c Release Daemon </a:t>
            </a:r>
            <a:r>
              <a:rPr lang="en-US" altLang="ja-JP" sz="1200" dirty="0" smtClean="0">
                <a:solidFill>
                  <a:schemeClr val="bg1"/>
                </a:solidFill>
                <a:latin typeface="Consolas" panose="020B0609020204030204" pitchFamily="49" charset="0"/>
              </a:rPr>
              <a:t>Test </a:t>
            </a:r>
            <a:r>
              <a:rPr lang="ja-JP" altLang="en-US" sz="1200" dirty="0">
                <a:solidFill>
                  <a:srgbClr val="99FFCC"/>
                </a:solidFill>
                <a:latin typeface="Consolas" panose="020B0609020204030204" pitchFamily="49" charset="0"/>
              </a:rPr>
              <a:t>← </a:t>
            </a:r>
            <a:r>
              <a:rPr lang="ja-JP" altLang="en-US" sz="1200" dirty="0" smtClean="0">
                <a:solidFill>
                  <a:srgbClr val="99FFCC"/>
                </a:solidFill>
                <a:latin typeface="Consolas" panose="020B0609020204030204" pitchFamily="49" charset="0"/>
              </a:rPr>
              <a:t>テスト実行を必ず </a:t>
            </a:r>
            <a:r>
              <a:rPr lang="en-US" altLang="ja-JP" sz="1200" dirty="0" smtClean="0">
                <a:solidFill>
                  <a:srgbClr val="99FFCC"/>
                </a:solidFill>
                <a:latin typeface="Consolas" panose="020B0609020204030204" pitchFamily="49" charset="0"/>
              </a:rPr>
              <a:t>1 </a:t>
            </a:r>
            <a:r>
              <a:rPr lang="ja-JP" altLang="en-US" sz="1200" dirty="0" smtClean="0">
                <a:solidFill>
                  <a:srgbClr val="99FFCC"/>
                </a:solidFill>
                <a:latin typeface="Consolas" panose="020B0609020204030204" pitchFamily="49" charset="0"/>
              </a:rPr>
              <a:t>回行なう。これにより、プログラムが再コンパイルされる。テスト実行は、</a:t>
            </a:r>
            <a:r>
              <a:rPr lang="en-US" altLang="ja-JP" sz="1200" dirty="0" smtClean="0">
                <a:solidFill>
                  <a:srgbClr val="99FFCC"/>
                </a:solidFill>
                <a:latin typeface="Consolas" panose="020B0609020204030204" pitchFamily="49" charset="0"/>
              </a:rPr>
              <a:t>Enter </a:t>
            </a:r>
            <a:r>
              <a:rPr lang="ja-JP" altLang="en-US" sz="1200" dirty="0" smtClean="0">
                <a:solidFill>
                  <a:srgbClr val="99FFCC"/>
                </a:solidFill>
                <a:latin typeface="Consolas" panose="020B0609020204030204" pitchFamily="49" charset="0"/>
              </a:rPr>
              <a:t>キーで終了する。</a:t>
            </a:r>
            <a:endParaRPr lang="en-US" altLang="ja-JP" sz="1200" dirty="0" smtClean="0">
              <a:solidFill>
                <a:schemeClr val="bg1"/>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start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a:t>
            </a:r>
            <a:r>
              <a:rPr lang="ja-JP" altLang="en-US" sz="1200" dirty="0" smtClean="0">
                <a:solidFill>
                  <a:srgbClr val="99FFCC"/>
                </a:solidFill>
                <a:latin typeface="Consolas" panose="020B0609020204030204" pitchFamily="49" charset="0"/>
              </a:rPr>
              <a:t>を再開する。</a:t>
            </a:r>
            <a:endParaRPr kumimoji="1" lang="ja-JP" altLang="en-US" sz="1200" dirty="0">
              <a:solidFill>
                <a:schemeClr val="bg1"/>
              </a:solidFill>
              <a:latin typeface="Consolas" panose="020B0609020204030204" pitchFamily="49" charset="0"/>
            </a:endParaRPr>
          </a:p>
        </p:txBody>
      </p:sp>
      <p:sp>
        <p:nvSpPr>
          <p:cNvPr id="8" name="テキスト ボックス 7"/>
          <p:cNvSpPr txBox="1"/>
          <p:nvPr/>
        </p:nvSpPr>
        <p:spPr>
          <a:xfrm>
            <a:off x="387920" y="2664372"/>
            <a:ext cx="4806818" cy="369332"/>
          </a:xfrm>
          <a:prstGeom prst="rect">
            <a:avLst/>
          </a:prstGeom>
          <a:noFill/>
        </p:spPr>
        <p:txBody>
          <a:bodyPr wrap="square" rtlCol="0">
            <a:spAutoFit/>
          </a:bodyPr>
          <a:lstStyle/>
          <a:p>
            <a:r>
              <a:rPr lang="en-US" altLang="ja-JP" dirty="0" smtClean="0"/>
              <a:t>2. </a:t>
            </a:r>
            <a:r>
              <a:rPr lang="ja-JP" altLang="en-US" dirty="0" smtClean="0"/>
              <a:t>以下の方法でアップデートする。</a:t>
            </a:r>
            <a:endParaRPr kumimoji="1" lang="ja-JP" altLang="en-US" dirty="0"/>
          </a:p>
        </p:txBody>
      </p:sp>
      <p:sp>
        <p:nvSpPr>
          <p:cNvPr id="9" name="テキスト ボックス 8"/>
          <p:cNvSpPr txBox="1"/>
          <p:nvPr/>
        </p:nvSpPr>
        <p:spPr>
          <a:xfrm>
            <a:off x="387920" y="5774347"/>
            <a:ext cx="11585990" cy="646331"/>
          </a:xfrm>
          <a:prstGeom prst="rect">
            <a:avLst/>
          </a:prstGeom>
          <a:noFill/>
        </p:spPr>
        <p:txBody>
          <a:bodyPr wrap="square" rtlCol="0">
            <a:spAutoFit/>
          </a:bodyPr>
          <a:lstStyle/>
          <a:p>
            <a:r>
              <a:rPr lang="en-US" altLang="ja-JP" dirty="0" smtClean="0"/>
              <a:t>3. </a:t>
            </a:r>
            <a:r>
              <a:rPr lang="ja-JP" altLang="en-US" dirty="0" smtClean="0"/>
              <a:t>正常動作を確認する。万一、バージョンアップ後、何らかの不具合が発生した場合は、原因究明のためにログファイルを収集した上で、ロールバックする。</a:t>
            </a:r>
            <a:endParaRPr kumimoji="1" lang="ja-JP" altLang="en-US" dirty="0"/>
          </a:p>
        </p:txBody>
      </p:sp>
      <p:sp>
        <p:nvSpPr>
          <p:cNvPr id="11" name="テキスト ボックス 10"/>
          <p:cNvSpPr txBox="1"/>
          <p:nvPr/>
        </p:nvSpPr>
        <p:spPr>
          <a:xfrm>
            <a:off x="387920" y="2113080"/>
            <a:ext cx="11353780" cy="369332"/>
          </a:xfrm>
          <a:prstGeom prst="rect">
            <a:avLst/>
          </a:prstGeom>
          <a:noFill/>
        </p:spPr>
        <p:txBody>
          <a:bodyPr wrap="square" rtlCol="0">
            <a:spAutoFit/>
          </a:bodyPr>
          <a:lstStyle/>
          <a:p>
            <a:r>
              <a:rPr lang="en-US" altLang="ja-JP" dirty="0" smtClean="0"/>
              <a:t>1. </a:t>
            </a:r>
            <a:r>
              <a:rPr lang="ja-JP" altLang="en-US" dirty="0" smtClean="0"/>
              <a:t>「</a:t>
            </a:r>
            <a:r>
              <a:rPr lang="en-US" altLang="ja-JP" dirty="0" smtClean="0"/>
              <a:t>~/</a:t>
            </a:r>
            <a:r>
              <a:rPr lang="en-US" altLang="ja-JP" dirty="0"/>
              <a:t>IPA-DN-</a:t>
            </a:r>
            <a:r>
              <a:rPr lang="en-US" altLang="ja-JP" dirty="0" err="1"/>
              <a:t>ThinController</a:t>
            </a:r>
            <a:r>
              <a:rPr lang="en-US" altLang="ja-JP" dirty="0"/>
              <a:t>-Private/</a:t>
            </a:r>
            <a:r>
              <a:rPr lang="en-US" altLang="ja-JP" dirty="0" err="1"/>
              <a:t>ThinControllerApp</a:t>
            </a:r>
            <a:r>
              <a:rPr lang="en-US" altLang="ja-JP" dirty="0" smtClean="0"/>
              <a:t>/</a:t>
            </a:r>
            <a:r>
              <a:rPr lang="ja-JP" altLang="en-US" dirty="0" smtClean="0"/>
              <a:t>」ディレクトリ全体をバックアップする。</a:t>
            </a:r>
            <a:endParaRPr kumimoji="1" lang="ja-JP" altLang="en-US" dirty="0"/>
          </a:p>
        </p:txBody>
      </p:sp>
    </p:spTree>
    <p:extLst>
      <p:ext uri="{BB962C8B-B14F-4D97-AF65-F5344CB8AC3E}">
        <p14:creationId xmlns:p14="http://schemas.microsoft.com/office/powerpoint/2010/main" val="152324813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86</a:t>
            </a:fld>
            <a:endParaRPr kumimoji="1" lang="ja-JP" altLang="en-US" dirty="0"/>
          </a:p>
        </p:txBody>
      </p:sp>
      <p:sp>
        <p:nvSpPr>
          <p:cNvPr id="3" name="テキスト ボックス 2"/>
          <p:cNvSpPr txBox="1"/>
          <p:nvPr/>
        </p:nvSpPr>
        <p:spPr>
          <a:xfrm>
            <a:off x="275896" y="1191459"/>
            <a:ext cx="11603421" cy="1107996"/>
          </a:xfrm>
          <a:prstGeom prst="rect">
            <a:avLst/>
          </a:prstGeom>
          <a:solidFill>
            <a:schemeClr val="accent2">
              <a:lumMod val="60000"/>
              <a:lumOff val="40000"/>
            </a:schemeClr>
          </a:solidFill>
        </p:spPr>
        <p:txBody>
          <a:bodyPr wrap="square" rtlCol="0" anchor="ctr">
            <a:spAutoFit/>
          </a:bodyPr>
          <a:lstStyle/>
          <a:p>
            <a:pPr algn="ctr"/>
            <a:r>
              <a:rPr lang="en-US" altLang="ja-JP" sz="6600" dirty="0"/>
              <a:t>5</a:t>
            </a:r>
            <a:r>
              <a:rPr kumimoji="1" lang="en-US" altLang="ja-JP" sz="6600" dirty="0" smtClean="0"/>
              <a:t>. </a:t>
            </a:r>
            <a:r>
              <a:rPr kumimoji="1" lang="ja-JP" altLang="en-US" sz="6600" dirty="0" smtClean="0"/>
              <a:t>中継ゲートウェイを構築しよう</a:t>
            </a:r>
            <a:endParaRPr kumimoji="1" lang="ja-JP" altLang="en-US" sz="6600" dirty="0"/>
          </a:p>
        </p:txBody>
      </p:sp>
      <p:pic>
        <p:nvPicPr>
          <p:cNvPr id="6" name="図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775455" y="4357252"/>
            <a:ext cx="2049568" cy="2131192"/>
          </a:xfrm>
          <a:prstGeom prst="rect">
            <a:avLst/>
          </a:prstGeom>
        </p:spPr>
      </p:pic>
      <p:pic>
        <p:nvPicPr>
          <p:cNvPr id="80" name="図 7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67819" y="4654279"/>
            <a:ext cx="1412967" cy="1537138"/>
          </a:xfrm>
          <a:prstGeom prst="rect">
            <a:avLst/>
          </a:prstGeom>
        </p:spPr>
      </p:pic>
    </p:spTree>
    <p:extLst>
      <p:ext uri="{BB962C8B-B14F-4D97-AF65-F5344CB8AC3E}">
        <p14:creationId xmlns:p14="http://schemas.microsoft.com/office/powerpoint/2010/main" val="3345104268"/>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545147"/>
            <a:ext cx="11545223" cy="4288094"/>
          </a:xfrm>
        </p:spPr>
        <p:txBody>
          <a:bodyPr>
            <a:normAutofit fontScale="92500" lnSpcReduction="10000"/>
          </a:bodyPr>
          <a:lstStyle/>
          <a:p>
            <a:pPr marL="514350" indent="-514350">
              <a:buFont typeface="+mj-lt"/>
              <a:buAutoNum type="arabicPeriod"/>
            </a:pPr>
            <a:r>
              <a:rPr lang="en-US" altLang="ja-JP" sz="4000" dirty="0" smtClean="0"/>
              <a:t>Linux </a:t>
            </a:r>
            <a:r>
              <a:rPr lang="ja-JP" altLang="en-US" sz="4000" dirty="0" smtClean="0"/>
              <a:t>サーバーの準備とインターネットへの接続</a:t>
            </a:r>
            <a:r>
              <a:rPr lang="en-US" altLang="ja-JP" sz="4000" dirty="0" smtClean="0"/>
              <a:t/>
            </a:r>
            <a:br>
              <a:rPr lang="en-US" altLang="ja-JP" sz="4000" dirty="0" smtClean="0"/>
            </a:br>
            <a:r>
              <a:rPr lang="en-US" altLang="ja-JP" sz="4000" dirty="0" smtClean="0">
                <a:solidFill>
                  <a:schemeClr val="accent6">
                    <a:lumMod val="75000"/>
                  </a:schemeClr>
                </a:solidFill>
              </a:rPr>
              <a:t>(</a:t>
            </a:r>
            <a:r>
              <a:rPr lang="ja-JP" altLang="en-US" sz="4000" dirty="0" smtClean="0">
                <a:solidFill>
                  <a:schemeClr val="accent6">
                    <a:lumMod val="75000"/>
                  </a:schemeClr>
                </a:solidFill>
              </a:rPr>
              <a:t>本マニュアルでは、</a:t>
            </a:r>
            <a:r>
              <a:rPr lang="en-US" altLang="ja-JP" sz="4000" dirty="0" smtClean="0">
                <a:solidFill>
                  <a:schemeClr val="accent6">
                    <a:lumMod val="75000"/>
                  </a:schemeClr>
                </a:solidFill>
              </a:rPr>
              <a:t>AWS </a:t>
            </a:r>
            <a:r>
              <a:rPr lang="ja-JP" altLang="en-US" sz="4000" dirty="0" smtClean="0">
                <a:solidFill>
                  <a:schemeClr val="accent6">
                    <a:lumMod val="75000"/>
                  </a:schemeClr>
                </a:solidFill>
              </a:rPr>
              <a:t>を例に説明。</a:t>
            </a:r>
            <a:r>
              <a:rPr lang="en-US" altLang="ja-JP" sz="4000" dirty="0" smtClean="0">
                <a:solidFill>
                  <a:schemeClr val="accent6">
                    <a:lumMod val="75000"/>
                  </a:schemeClr>
                </a:solidFill>
              </a:rPr>
              <a:t>)</a:t>
            </a:r>
            <a:r>
              <a:rPr lang="en-US" altLang="ja-JP" sz="4000" dirty="0" smtClean="0"/>
              <a:t/>
            </a:r>
            <a:br>
              <a:rPr lang="en-US" altLang="ja-JP" sz="4000" dirty="0" smtClean="0"/>
            </a:br>
            <a:r>
              <a:rPr lang="ja-JP" altLang="en-US" sz="4000" dirty="0" smtClean="0"/>
              <a:t>↓</a:t>
            </a:r>
            <a:endParaRPr lang="en-US" altLang="ja-JP" sz="4000" dirty="0" smtClean="0"/>
          </a:p>
          <a:p>
            <a:pPr marL="514350" indent="-514350">
              <a:buFont typeface="+mj-lt"/>
              <a:buAutoNum type="arabicPeriod"/>
            </a:pPr>
            <a:r>
              <a:rPr kumimoji="1" lang="ja-JP" altLang="en-US" sz="4000" dirty="0" smtClean="0"/>
              <a:t>中継ゲートウェイプログラムのダウンロードとビルド</a:t>
            </a:r>
            <a:r>
              <a:rPr kumimoji="1" lang="en-US" altLang="ja-JP" sz="4000" dirty="0" smtClean="0"/>
              <a:t/>
            </a:r>
            <a:br>
              <a:rPr kumimoji="1" lang="en-US" altLang="ja-JP" sz="4000" dirty="0" smtClean="0"/>
            </a:br>
            <a:r>
              <a:rPr kumimoji="1" lang="ja-JP" altLang="en-US" sz="4000" dirty="0" smtClean="0"/>
              <a:t>↓</a:t>
            </a:r>
            <a:endParaRPr kumimoji="1" lang="en-US" altLang="ja-JP" sz="4000" dirty="0" smtClean="0"/>
          </a:p>
          <a:p>
            <a:pPr marL="514350" indent="-514350">
              <a:buFont typeface="+mj-lt"/>
              <a:buAutoNum type="arabicPeriod"/>
            </a:pPr>
            <a:r>
              <a:rPr kumimoji="1" lang="ja-JP" altLang="en-US" sz="4000" dirty="0" smtClean="0"/>
              <a:t>中継ゲートウェイプログラムの起動</a:t>
            </a:r>
            <a:r>
              <a:rPr kumimoji="1" lang="en-US" altLang="ja-JP" sz="4000" dirty="0" smtClean="0"/>
              <a:t/>
            </a:r>
            <a:br>
              <a:rPr kumimoji="1" lang="en-US" altLang="ja-JP" sz="4000" dirty="0" smtClean="0"/>
            </a:br>
            <a:r>
              <a:rPr kumimoji="1" lang="ja-JP" altLang="en-US" sz="4000" dirty="0" smtClean="0"/>
              <a:t>↓</a:t>
            </a:r>
            <a:endParaRPr lang="en-US" altLang="ja-JP" sz="4000" dirty="0"/>
          </a:p>
          <a:p>
            <a:pPr marL="514350" indent="-514350">
              <a:buFont typeface="+mj-lt"/>
              <a:buAutoNum type="arabicPeriod"/>
            </a:pPr>
            <a:r>
              <a:rPr kumimoji="1" lang="ja-JP" altLang="en-US" sz="4000" dirty="0" smtClean="0"/>
              <a:t>コントローラへの接続の確認</a:t>
            </a:r>
            <a:endParaRPr kumimoji="1" lang="ja-JP" altLang="en-US" sz="4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87</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5-1. </a:t>
            </a:r>
            <a:r>
              <a:rPr kumimoji="1" lang="ja-JP" altLang="en-US" dirty="0" smtClean="0"/>
              <a:t>中継ゲートウェイ </a:t>
            </a:r>
            <a:r>
              <a:rPr lang="en-US" altLang="ja-JP" dirty="0" smtClean="0"/>
              <a:t>(Linux) </a:t>
            </a:r>
            <a:r>
              <a:rPr lang="ja-JP" altLang="en-US" dirty="0" smtClean="0"/>
              <a:t>の構築の流れ</a:t>
            </a:r>
            <a:endParaRPr kumimoji="1" lang="ja-JP" altLang="en-US" dirty="0"/>
          </a:p>
        </p:txBody>
      </p:sp>
    </p:spTree>
    <p:extLst>
      <p:ext uri="{BB962C8B-B14F-4D97-AF65-F5344CB8AC3E}">
        <p14:creationId xmlns:p14="http://schemas.microsoft.com/office/powerpoint/2010/main" val="9017676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950693"/>
            <a:ext cx="11545223" cy="2289121"/>
          </a:xfrm>
        </p:spPr>
        <p:txBody>
          <a:bodyPr>
            <a:noAutofit/>
          </a:bodyPr>
          <a:lstStyle/>
          <a:p>
            <a:pPr>
              <a:lnSpc>
                <a:spcPct val="120000"/>
              </a:lnSpc>
            </a:pPr>
            <a:r>
              <a:rPr kumimoji="1" lang="ja-JP" altLang="en-US" sz="1600" dirty="0" smtClean="0"/>
              <a:t>本ドキュメントでは、</a:t>
            </a:r>
            <a:r>
              <a:rPr kumimoji="1" lang="en-US" altLang="ja-JP" sz="1600" dirty="0" smtClean="0"/>
              <a:t>AWS </a:t>
            </a:r>
            <a:r>
              <a:rPr kumimoji="1" lang="ja-JP" altLang="en-US" sz="1600" dirty="0" smtClean="0"/>
              <a:t>を活用して今すぐ </a:t>
            </a:r>
            <a:r>
              <a:rPr kumimoji="1" lang="en-US" altLang="ja-JP" sz="1600" dirty="0" smtClean="0"/>
              <a:t>(30 </a:t>
            </a:r>
            <a:r>
              <a:rPr kumimoji="1" lang="ja-JP" altLang="en-US" sz="1600" dirty="0" smtClean="0"/>
              <a:t>分程度で</a:t>
            </a:r>
            <a:r>
              <a:rPr kumimoji="1" lang="en-US" altLang="ja-JP" sz="1600" dirty="0" smtClean="0"/>
              <a:t>) </a:t>
            </a:r>
            <a:r>
              <a:rPr kumimoji="1" lang="ja-JP" altLang="en-US" sz="1600" dirty="0" smtClean="0"/>
              <a:t>コントローラを構築する方法を説明する。</a:t>
            </a:r>
            <a:endParaRPr lang="en-US" altLang="ja-JP" sz="1600" dirty="0"/>
          </a:p>
          <a:p>
            <a:pPr lvl="1">
              <a:lnSpc>
                <a:spcPct val="120000"/>
              </a:lnSpc>
            </a:pPr>
            <a:r>
              <a:rPr kumimoji="1" lang="en-US" altLang="ja-JP" sz="1400" dirty="0" smtClean="0"/>
              <a:t>AWS </a:t>
            </a:r>
            <a:r>
              <a:rPr kumimoji="1" lang="ja-JP" altLang="en-US" sz="1400" dirty="0" smtClean="0"/>
              <a:t>のアカウントは、個人でもクレジットカードがあれば即時に取得可能。</a:t>
            </a:r>
            <a:endParaRPr kumimoji="1" lang="en-US" altLang="ja-JP" sz="1400" dirty="0" smtClean="0"/>
          </a:p>
          <a:p>
            <a:pPr lvl="1">
              <a:lnSpc>
                <a:spcPct val="120000"/>
              </a:lnSpc>
            </a:pPr>
            <a:r>
              <a:rPr kumimoji="1" lang="ja-JP" altLang="en-US" sz="1400" dirty="0" smtClean="0"/>
              <a:t>短時間実験を行ない、実験完了後に </a:t>
            </a:r>
            <a:r>
              <a:rPr kumimoji="1" lang="en-US" altLang="ja-JP" sz="1400" dirty="0" smtClean="0"/>
              <a:t>VM </a:t>
            </a:r>
            <a:r>
              <a:rPr kumimoji="1" lang="ja-JP" altLang="en-US" sz="1400" dirty="0" smtClean="0"/>
              <a:t>を停止・削除することにより、課金額はわずかとなるので、個人レベルでも試しに実験してみることは気軽に可能である。</a:t>
            </a:r>
            <a:r>
              <a:rPr kumimoji="1" lang="en-US" altLang="ja-JP" sz="1400" b="1" dirty="0" smtClean="0"/>
              <a:t>1 </a:t>
            </a:r>
            <a:r>
              <a:rPr kumimoji="1" lang="ja-JP" altLang="en-US" sz="1400" b="1" dirty="0" smtClean="0"/>
              <a:t>日で実験をする場合、</a:t>
            </a:r>
            <a:r>
              <a:rPr kumimoji="1" lang="en-US" altLang="ja-JP" sz="1400" b="1" dirty="0" smtClean="0"/>
              <a:t>100 </a:t>
            </a:r>
            <a:r>
              <a:rPr kumimoji="1" lang="ja-JP" altLang="en-US" sz="1400" b="1" dirty="0" smtClean="0"/>
              <a:t>円程度の </a:t>
            </a:r>
            <a:r>
              <a:rPr kumimoji="1" lang="en-US" altLang="ja-JP" sz="1400" b="1" dirty="0" smtClean="0"/>
              <a:t>AWS </a:t>
            </a:r>
            <a:r>
              <a:rPr kumimoji="1" lang="ja-JP" altLang="en-US" sz="1400" b="1" dirty="0" smtClean="0"/>
              <a:t>課金で実験できると考えられる。</a:t>
            </a:r>
            <a:endParaRPr kumimoji="1" lang="en-US" altLang="ja-JP" sz="1400" b="1" dirty="0" smtClean="0"/>
          </a:p>
          <a:p>
            <a:pPr lvl="2">
              <a:lnSpc>
                <a:spcPct val="120000"/>
              </a:lnSpc>
            </a:pPr>
            <a:r>
              <a:rPr kumimoji="1" lang="en-US" altLang="ja-JP" sz="1200" dirty="0" smtClean="0"/>
              <a:t>1 </a:t>
            </a:r>
            <a:r>
              <a:rPr kumimoji="1" lang="ja-JP" altLang="en-US" sz="1200" dirty="0" smtClean="0"/>
              <a:t>台の </a:t>
            </a:r>
            <a:r>
              <a:rPr lang="en-US" altLang="ja-JP" sz="1200" dirty="0" smtClean="0"/>
              <a:t>t2.medium VM </a:t>
            </a:r>
            <a:r>
              <a:rPr lang="ja-JP" altLang="en-US" sz="1200" dirty="0" smtClean="0"/>
              <a:t>について、</a:t>
            </a:r>
            <a:r>
              <a:rPr lang="en-US" altLang="ja-JP" sz="1200" dirty="0" smtClean="0"/>
              <a:t>1 </a:t>
            </a:r>
            <a:r>
              <a:rPr lang="ja-JP" altLang="en-US" sz="1200" dirty="0" smtClean="0"/>
              <a:t>時間あたり </a:t>
            </a:r>
            <a:r>
              <a:rPr lang="en-US" altLang="ja-JP" sz="1200" dirty="0" smtClean="0"/>
              <a:t>10 </a:t>
            </a:r>
            <a:r>
              <a:rPr lang="ja-JP" altLang="en-US" sz="1200" dirty="0" smtClean="0"/>
              <a:t>円程度 </a:t>
            </a:r>
            <a:r>
              <a:rPr lang="en-US" altLang="ja-JP" sz="1200" dirty="0" smtClean="0"/>
              <a:t>(Windows)</a:t>
            </a:r>
            <a:r>
              <a:rPr lang="ja-JP" altLang="en-US" sz="1200" dirty="0"/>
              <a:t> </a:t>
            </a:r>
            <a:r>
              <a:rPr lang="ja-JP" altLang="en-US" sz="1200" dirty="0" smtClean="0"/>
              <a:t>または </a:t>
            </a:r>
            <a:r>
              <a:rPr lang="en-US" altLang="ja-JP" sz="1200" dirty="0" smtClean="0"/>
              <a:t>8 </a:t>
            </a:r>
            <a:r>
              <a:rPr lang="ja-JP" altLang="en-US" sz="1200" dirty="0" smtClean="0"/>
              <a:t>円程度 </a:t>
            </a:r>
            <a:r>
              <a:rPr lang="en-US" altLang="ja-JP" sz="1200" dirty="0" smtClean="0"/>
              <a:t>(Linux) </a:t>
            </a:r>
            <a:r>
              <a:rPr lang="ja-JP" altLang="en-US" sz="1200" dirty="0" smtClean="0"/>
              <a:t>が課金される。</a:t>
            </a:r>
            <a:r>
              <a:rPr lang="en-US" altLang="ja-JP" sz="1200" dirty="0" smtClean="0"/>
              <a:t/>
            </a:r>
            <a:br>
              <a:rPr lang="en-US" altLang="ja-JP" sz="1200" dirty="0" smtClean="0"/>
            </a:br>
            <a:r>
              <a:rPr lang="en-US" altLang="ja-JP" sz="1200" dirty="0" smtClean="0"/>
              <a:t>(</a:t>
            </a:r>
            <a:r>
              <a:rPr lang="ja-JP" altLang="en-US" sz="1200" dirty="0" smtClean="0"/>
              <a:t>本ページの </a:t>
            </a:r>
            <a:r>
              <a:rPr lang="en-US" altLang="ja-JP" sz="1200" dirty="0" smtClean="0"/>
              <a:t>AWS </a:t>
            </a:r>
            <a:r>
              <a:rPr lang="ja-JP" altLang="en-US" sz="1200" dirty="0" smtClean="0"/>
              <a:t>価格は、</a:t>
            </a:r>
            <a:r>
              <a:rPr lang="en-US" altLang="ja-JP" sz="1200" dirty="0" smtClean="0"/>
              <a:t>2020/12/25 </a:t>
            </a:r>
            <a:r>
              <a:rPr lang="ja-JP" altLang="en-US" sz="1200" dirty="0" smtClean="0"/>
              <a:t>時点の価格表によるものである。正確な金額は </a:t>
            </a:r>
            <a:r>
              <a:rPr lang="en-US" altLang="ja-JP" sz="1200" dirty="0"/>
              <a:t>https://aws.amazon.com/jp/ec2/pricing/on-demand</a:t>
            </a:r>
            <a:r>
              <a:rPr lang="en-US" altLang="ja-JP" sz="1200" dirty="0" smtClean="0"/>
              <a:t>/ </a:t>
            </a:r>
            <a:r>
              <a:rPr lang="ja-JP" altLang="en-US" sz="1200" dirty="0" smtClean="0"/>
              <a:t>を参照すること。</a:t>
            </a:r>
            <a:r>
              <a:rPr lang="en-US" altLang="ja-JP" sz="1200" dirty="0" smtClean="0"/>
              <a:t>)</a:t>
            </a:r>
          </a:p>
          <a:p>
            <a:pPr lvl="2">
              <a:lnSpc>
                <a:spcPct val="120000"/>
              </a:lnSpc>
            </a:pPr>
            <a:r>
              <a:rPr kumimoji="1" lang="en-US" altLang="ja-JP" sz="1200" dirty="0" smtClean="0"/>
              <a:t>AWS </a:t>
            </a:r>
            <a:r>
              <a:rPr kumimoji="1" lang="ja-JP" altLang="en-US" sz="1200" dirty="0" smtClean="0"/>
              <a:t>では、月 </a:t>
            </a:r>
            <a:r>
              <a:rPr kumimoji="1" lang="en-US" altLang="ja-JP" sz="1200" dirty="0" smtClean="0"/>
              <a:t>1GB </a:t>
            </a:r>
            <a:r>
              <a:rPr kumimoji="1" lang="ja-JP" altLang="en-US" sz="1200" dirty="0" smtClean="0"/>
              <a:t>を超えるトラフィックについて、別途課金される。</a:t>
            </a:r>
            <a:r>
              <a:rPr kumimoji="1" lang="en-US" altLang="ja-JP" sz="1200" dirty="0" smtClean="0"/>
              <a:t>1G</a:t>
            </a:r>
            <a:r>
              <a:rPr lang="en-US" altLang="ja-JP" sz="1200" dirty="0" smtClean="0"/>
              <a:t>B </a:t>
            </a:r>
            <a:r>
              <a:rPr lang="ja-JP" altLang="en-US" sz="1200" dirty="0" smtClean="0"/>
              <a:t>の送信トラフィックあたり </a:t>
            </a:r>
            <a:r>
              <a:rPr lang="en-US" altLang="ja-JP" sz="1200" dirty="0" smtClean="0"/>
              <a:t>13 </a:t>
            </a:r>
            <a:r>
              <a:rPr lang="ja-JP" altLang="en-US" sz="1200" dirty="0" smtClean="0"/>
              <a:t>円程度である。</a:t>
            </a:r>
            <a:r>
              <a:rPr kumimoji="1" lang="ja-JP" altLang="en-US" sz="1200" dirty="0" smtClean="0"/>
              <a:t>本実験程度であれば、課金が発生しても、数十円程度のわずかな金額であると考えられるが、何らかの原因で大量にトラフィックが発生すると、多額の課金がなされるので、十分注意する。</a:t>
            </a:r>
            <a:endParaRPr kumimoji="1" lang="en-US" altLang="ja-JP" sz="1200" dirty="0" smtClean="0"/>
          </a:p>
          <a:p>
            <a:pPr lvl="1">
              <a:lnSpc>
                <a:spcPct val="120000"/>
              </a:lnSpc>
            </a:pPr>
            <a:r>
              <a:rPr lang="ja-JP" altLang="en-US" sz="1400" dirty="0"/>
              <a:t>実験完了後に </a:t>
            </a:r>
            <a:r>
              <a:rPr lang="en-US" altLang="ja-JP" sz="1400" dirty="0"/>
              <a:t>VM </a:t>
            </a:r>
            <a:r>
              <a:rPr lang="ja-JP" altLang="en-US" sz="1400" dirty="0"/>
              <a:t>を停止・</a:t>
            </a:r>
            <a:r>
              <a:rPr lang="ja-JP" altLang="en-US" sz="1400" dirty="0" smtClean="0"/>
              <a:t>削除しなければ、課金が継続される。</a:t>
            </a:r>
            <a:r>
              <a:rPr lang="en-US" altLang="ja-JP" sz="1400" dirty="0" smtClean="0"/>
              <a:t>VM </a:t>
            </a:r>
            <a:r>
              <a:rPr lang="ja-JP" altLang="en-US" sz="1400" dirty="0" smtClean="0"/>
              <a:t>が数台ある場合、月額数万円を超える場合もある。個人で試してみる場合は、十分に注意する。また、</a:t>
            </a:r>
            <a:r>
              <a:rPr kumimoji="1" lang="ja-JP" altLang="en-US" sz="1400" dirty="0" smtClean="0"/>
              <a:t>本実験専用に </a:t>
            </a:r>
            <a:r>
              <a:rPr kumimoji="1" lang="en-US" altLang="ja-JP" sz="1400" dirty="0" smtClean="0"/>
              <a:t>AWS </a:t>
            </a:r>
            <a:r>
              <a:rPr kumimoji="1" lang="ja-JP" altLang="en-US" sz="1400" dirty="0" smtClean="0"/>
              <a:t>アカウントを作成した場合、不要になったら、アカウントを削除することをお勧めする。</a:t>
            </a:r>
            <a:endParaRPr kumimoji="1" lang="en-US" altLang="ja-JP" sz="1400" dirty="0" smtClean="0"/>
          </a:p>
          <a:p>
            <a:pPr lvl="1">
              <a:lnSpc>
                <a:spcPct val="120000"/>
              </a:lnSpc>
            </a:pPr>
            <a:r>
              <a:rPr kumimoji="1" lang="en-US" altLang="ja-JP" sz="1400" dirty="0" smtClean="0"/>
              <a:t>AWS </a:t>
            </a:r>
            <a:r>
              <a:rPr kumimoji="1" lang="ja-JP" altLang="en-US" sz="1400" dirty="0" smtClean="0"/>
              <a:t>は、自己責任で利用すること。著者は、読者が </a:t>
            </a:r>
            <a:r>
              <a:rPr kumimoji="1" lang="en-US" altLang="ja-JP" sz="1400" dirty="0" smtClean="0"/>
              <a:t>AWS </a:t>
            </a:r>
            <a:r>
              <a:rPr kumimoji="1" lang="ja-JP" altLang="en-US" sz="1400" dirty="0" smtClean="0"/>
              <a:t>アカウントを取得して色々な利用をした結果、色々な課金が発生しても、一切責任を負わない。</a:t>
            </a:r>
            <a:endParaRPr kumimoji="1" lang="ja-JP" altLang="en-US" sz="14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88</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200" dirty="0" smtClean="0"/>
              <a:t>5-2. AWS </a:t>
            </a:r>
            <a:r>
              <a:rPr kumimoji="1" lang="ja-JP" altLang="en-US" sz="3200" dirty="0" smtClean="0"/>
              <a:t>の </a:t>
            </a:r>
            <a:r>
              <a:rPr lang="en-US" altLang="ja-JP" sz="3200" dirty="0" smtClean="0"/>
              <a:t>Ubuntu Linux </a:t>
            </a:r>
            <a:r>
              <a:rPr lang="ja-JP" altLang="en-US" sz="3200" dirty="0" smtClean="0"/>
              <a:t>サーバーの起動と初期設定</a:t>
            </a:r>
            <a:endParaRPr kumimoji="1" lang="ja-JP" altLang="en-US" sz="3200" dirty="0"/>
          </a:p>
        </p:txBody>
      </p:sp>
      <p:pic>
        <p:nvPicPr>
          <p:cNvPr id="5" name="図 4"/>
          <p:cNvPicPr>
            <a:picLocks noChangeAspect="1"/>
          </p:cNvPicPr>
          <p:nvPr/>
        </p:nvPicPr>
        <p:blipFill>
          <a:blip r:embed="rId2"/>
          <a:stretch>
            <a:fillRect/>
          </a:stretch>
        </p:blipFill>
        <p:spPr>
          <a:xfrm>
            <a:off x="3707032" y="4080737"/>
            <a:ext cx="4262437" cy="2640738"/>
          </a:xfrm>
          <a:prstGeom prst="rect">
            <a:avLst/>
          </a:prstGeom>
        </p:spPr>
      </p:pic>
      <p:sp>
        <p:nvSpPr>
          <p:cNvPr id="6" name="テキスト ボックス 5"/>
          <p:cNvSpPr txBox="1"/>
          <p:nvPr/>
        </p:nvSpPr>
        <p:spPr>
          <a:xfrm>
            <a:off x="332741" y="4080737"/>
            <a:ext cx="11444412" cy="584775"/>
          </a:xfrm>
          <a:prstGeom prst="rect">
            <a:avLst/>
          </a:prstGeom>
          <a:solidFill>
            <a:srgbClr val="FFFFCC"/>
          </a:solidFill>
          <a:ln w="19050">
            <a:solidFill>
              <a:schemeClr val="tx1"/>
            </a:solidFill>
          </a:ln>
        </p:spPr>
        <p:txBody>
          <a:bodyPr wrap="square" rtlCol="0">
            <a:spAutoFit/>
          </a:bodyPr>
          <a:lstStyle/>
          <a:p>
            <a:r>
              <a:rPr kumimoji="1" lang="en-US" altLang="ja-JP" sz="1600" dirty="0" smtClean="0"/>
              <a:t>1. AWS </a:t>
            </a:r>
            <a:r>
              <a:rPr kumimoji="1" lang="ja-JP" altLang="en-US" sz="1600" dirty="0" smtClean="0"/>
              <a:t>コンソール </a:t>
            </a:r>
            <a:r>
              <a:rPr lang="en-US" altLang="ja-JP" sz="1600" dirty="0"/>
              <a:t>https://console.aws.amazon.com</a:t>
            </a:r>
            <a:r>
              <a:rPr lang="en-US" altLang="ja-JP" sz="1600" dirty="0" smtClean="0"/>
              <a:t>/ </a:t>
            </a:r>
            <a:r>
              <a:rPr lang="ja-JP" altLang="en-US" sz="1600" dirty="0" smtClean="0"/>
              <a:t>へアクセス。初めての場合は、ユーザー登録。</a:t>
            </a:r>
            <a:r>
              <a:rPr lang="en-US" altLang="ja-JP" sz="1600" dirty="0" smtClean="0"/>
              <a:t>(</a:t>
            </a:r>
            <a:r>
              <a:rPr lang="ja-JP" altLang="en-US" sz="1600" dirty="0" smtClean="0"/>
              <a:t>クレジットカードが必要</a:t>
            </a:r>
            <a:r>
              <a:rPr lang="en-US" altLang="ja-JP" sz="1600" dirty="0" smtClean="0"/>
              <a:t>)</a:t>
            </a:r>
          </a:p>
          <a:p>
            <a:r>
              <a:rPr lang="en-US" altLang="ja-JP" sz="1600" dirty="0" smtClean="0"/>
              <a:t>2. </a:t>
            </a:r>
            <a:r>
              <a:rPr lang="ja-JP" altLang="en-US" sz="1600" dirty="0" smtClean="0"/>
              <a:t>「リージョン」を、「</a:t>
            </a:r>
            <a:r>
              <a:rPr lang="ja-JP" altLang="en-US" sz="1600" dirty="0"/>
              <a:t>アジアパシフィック </a:t>
            </a:r>
            <a:r>
              <a:rPr lang="en-US" altLang="ja-JP" sz="1600" dirty="0"/>
              <a:t>(</a:t>
            </a:r>
            <a:r>
              <a:rPr lang="ja-JP" altLang="en-US" sz="1600" dirty="0"/>
              <a:t>東京</a:t>
            </a:r>
            <a:r>
              <a:rPr lang="en-US" altLang="ja-JP" sz="1600" dirty="0"/>
              <a:t>) </a:t>
            </a:r>
            <a:r>
              <a:rPr lang="en-US" altLang="ja-JP" sz="1600" dirty="0" smtClean="0"/>
              <a:t>ap-northeast-1</a:t>
            </a:r>
            <a:r>
              <a:rPr lang="ja-JP" altLang="en-US" sz="1600" dirty="0" smtClean="0"/>
              <a:t>」に必ず切替える。</a:t>
            </a:r>
            <a:r>
              <a:rPr lang="en-US" altLang="ja-JP" sz="1600" dirty="0" smtClean="0"/>
              <a:t>(</a:t>
            </a:r>
            <a:r>
              <a:rPr lang="ja-JP" altLang="en-US" sz="1600" dirty="0" smtClean="0"/>
              <a:t>そうしないと、遅延が大きくなる。</a:t>
            </a:r>
            <a:r>
              <a:rPr lang="en-US" altLang="ja-JP" sz="1600" dirty="0"/>
              <a:t>)</a:t>
            </a:r>
            <a:endParaRPr lang="ja-JP" altLang="en-US" sz="1600" dirty="0" smtClean="0"/>
          </a:p>
        </p:txBody>
      </p:sp>
      <p:sp>
        <p:nvSpPr>
          <p:cNvPr id="7" name="正方形/長方形 6"/>
          <p:cNvSpPr/>
          <p:nvPr/>
        </p:nvSpPr>
        <p:spPr>
          <a:xfrm>
            <a:off x="6272757" y="5534955"/>
            <a:ext cx="1539057" cy="22860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65464730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89</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dirty="0"/>
          </a:p>
        </p:txBody>
      </p:sp>
      <p:sp>
        <p:nvSpPr>
          <p:cNvPr id="5" name="テキスト ボックス 4"/>
          <p:cNvSpPr txBox="1"/>
          <p:nvPr/>
        </p:nvSpPr>
        <p:spPr>
          <a:xfrm>
            <a:off x="332741" y="1093835"/>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3. </a:t>
            </a:r>
            <a:r>
              <a:rPr lang="ja-JP" altLang="en-US" dirty="0"/>
              <a:t>「サービス </a:t>
            </a:r>
            <a:r>
              <a:rPr lang="en-US" altLang="ja-JP" dirty="0"/>
              <a:t>-&gt; EC2 -&gt; </a:t>
            </a:r>
            <a:r>
              <a:rPr lang="ja-JP" altLang="en-US" dirty="0"/>
              <a:t>ネットワーク </a:t>
            </a:r>
            <a:r>
              <a:rPr lang="en-US" altLang="ja-JP" dirty="0"/>
              <a:t>&amp; </a:t>
            </a:r>
            <a:r>
              <a:rPr lang="ja-JP" altLang="en-US" dirty="0"/>
              <a:t>セキュリティ </a:t>
            </a:r>
            <a:r>
              <a:rPr lang="en-US" altLang="ja-JP" dirty="0"/>
              <a:t>-&gt; </a:t>
            </a:r>
            <a:r>
              <a:rPr lang="ja-JP" altLang="en-US" dirty="0"/>
              <a:t>キーペア」より、キーペアを作成する。ファイル形式は </a:t>
            </a:r>
            <a:r>
              <a:rPr lang="en-US" altLang="ja-JP" dirty="0" err="1"/>
              <a:t>pem</a:t>
            </a:r>
            <a:r>
              <a:rPr lang="en-US" altLang="ja-JP" dirty="0"/>
              <a:t> </a:t>
            </a:r>
            <a:r>
              <a:rPr lang="ja-JP" altLang="en-US" dirty="0"/>
              <a:t>形式がよい。</a:t>
            </a:r>
            <a:endParaRPr lang="ja-JP" altLang="en-US" dirty="0" smtClean="0"/>
          </a:p>
        </p:txBody>
      </p:sp>
      <p:pic>
        <p:nvPicPr>
          <p:cNvPr id="6" name="図 5"/>
          <p:cNvPicPr>
            <a:picLocks noChangeAspect="1"/>
          </p:cNvPicPr>
          <p:nvPr/>
        </p:nvPicPr>
        <p:blipFill>
          <a:blip r:embed="rId2"/>
          <a:stretch>
            <a:fillRect/>
          </a:stretch>
        </p:blipFill>
        <p:spPr>
          <a:xfrm>
            <a:off x="438316" y="1940202"/>
            <a:ext cx="4314990" cy="3000625"/>
          </a:xfrm>
          <a:prstGeom prst="rect">
            <a:avLst/>
          </a:prstGeom>
        </p:spPr>
      </p:pic>
      <p:sp>
        <p:nvSpPr>
          <p:cNvPr id="7" name="正方形/長方形 6"/>
          <p:cNvSpPr/>
          <p:nvPr/>
        </p:nvSpPr>
        <p:spPr>
          <a:xfrm>
            <a:off x="589288" y="2774729"/>
            <a:ext cx="3044663" cy="87498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332741" y="5074946"/>
            <a:ext cx="11444412" cy="369332"/>
          </a:xfrm>
          <a:prstGeom prst="rect">
            <a:avLst/>
          </a:prstGeom>
          <a:solidFill>
            <a:srgbClr val="FFFFCC"/>
          </a:solidFill>
          <a:ln w="19050">
            <a:solidFill>
              <a:schemeClr val="tx1"/>
            </a:solidFill>
          </a:ln>
        </p:spPr>
        <p:txBody>
          <a:bodyPr wrap="square" rtlCol="0">
            <a:spAutoFit/>
          </a:bodyPr>
          <a:lstStyle/>
          <a:p>
            <a:r>
              <a:rPr lang="en-US" altLang="ja-JP" dirty="0"/>
              <a:t>4. </a:t>
            </a:r>
            <a:r>
              <a:rPr lang="en-US" altLang="ja-JP" dirty="0" err="1"/>
              <a:t>pem</a:t>
            </a:r>
            <a:r>
              <a:rPr lang="en-US" altLang="ja-JP" dirty="0"/>
              <a:t> </a:t>
            </a:r>
            <a:r>
              <a:rPr lang="ja-JP" altLang="en-US" dirty="0"/>
              <a:t>ファイルが自動的に </a:t>
            </a:r>
            <a:r>
              <a:rPr lang="en-US" altLang="ja-JP" dirty="0"/>
              <a:t>Web </a:t>
            </a:r>
            <a:r>
              <a:rPr lang="ja-JP" altLang="en-US" dirty="0"/>
              <a:t>ブラウザでダウンロードされるので、どこか安全な</a:t>
            </a:r>
            <a:r>
              <a:rPr lang="ja-JP" altLang="en-US" dirty="0" smtClean="0"/>
              <a:t>場所 </a:t>
            </a:r>
            <a:r>
              <a:rPr lang="en-US" altLang="ja-JP" dirty="0" smtClean="0"/>
              <a:t>(</a:t>
            </a:r>
            <a:r>
              <a:rPr lang="ja-JP" altLang="en-US" dirty="0" smtClean="0"/>
              <a:t>デスクトップ等</a:t>
            </a:r>
            <a:r>
              <a:rPr lang="en-US" altLang="ja-JP" dirty="0" smtClean="0"/>
              <a:t>) </a:t>
            </a:r>
            <a:r>
              <a:rPr lang="ja-JP" altLang="en-US" dirty="0" err="1" smtClean="0"/>
              <a:t>に</a:t>
            </a:r>
            <a:r>
              <a:rPr lang="ja-JP" altLang="en-US" dirty="0" err="1"/>
              <a:t>保</a:t>
            </a:r>
            <a:r>
              <a:rPr lang="ja-JP" altLang="en-US" dirty="0"/>
              <a:t>存しておく。</a:t>
            </a:r>
            <a:endParaRPr lang="ja-JP" altLang="en-US" dirty="0" smtClean="0"/>
          </a:p>
        </p:txBody>
      </p:sp>
      <p:sp>
        <p:nvSpPr>
          <p:cNvPr id="2" name="テキスト ボックス 1"/>
          <p:cNvSpPr txBox="1"/>
          <p:nvPr/>
        </p:nvSpPr>
        <p:spPr>
          <a:xfrm>
            <a:off x="438316" y="1463167"/>
            <a:ext cx="10282236" cy="369332"/>
          </a:xfrm>
          <a:prstGeom prst="rect">
            <a:avLst/>
          </a:prstGeom>
          <a:noFill/>
        </p:spPr>
        <p:txBody>
          <a:bodyPr wrap="square" rtlCol="0">
            <a:spAutoFit/>
          </a:bodyPr>
          <a:lstStyle/>
          <a:p>
            <a:r>
              <a:rPr kumimoji="1" lang="en-US" altLang="ja-JP" dirty="0" smtClean="0"/>
              <a:t>※</a:t>
            </a:r>
            <a:r>
              <a:rPr kumimoji="1" lang="ja-JP" altLang="en-US" dirty="0" smtClean="0"/>
              <a:t> すでに他のステップでキーペアを作成済みの場合は、それを使用できる。新たに作成する必要はない。</a:t>
            </a:r>
            <a:endParaRPr kumimoji="1" lang="ja-JP" altLang="en-US" dirty="0"/>
          </a:p>
        </p:txBody>
      </p:sp>
    </p:spTree>
    <p:extLst>
      <p:ext uri="{BB962C8B-B14F-4D97-AF65-F5344CB8AC3E}">
        <p14:creationId xmlns:p14="http://schemas.microsoft.com/office/powerpoint/2010/main" val="41005797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9</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1-2. </a:t>
            </a:r>
            <a:r>
              <a:rPr kumimoji="1" lang="ja-JP" altLang="en-US" dirty="0" smtClean="0"/>
              <a:t>プライベート版には </a:t>
            </a:r>
            <a:r>
              <a:rPr kumimoji="1" lang="en-US" altLang="ja-JP" dirty="0" smtClean="0"/>
              <a:t>2 </a:t>
            </a:r>
            <a:r>
              <a:rPr kumimoji="1" lang="ja-JP" altLang="en-US" dirty="0" smtClean="0"/>
              <a:t>種類が存在</a:t>
            </a:r>
            <a:endParaRPr kumimoji="1" lang="ja-JP" altLang="en-US" dirty="0"/>
          </a:p>
        </p:txBody>
      </p:sp>
      <p:pic>
        <p:nvPicPr>
          <p:cNvPr id="5" name="図 4"/>
          <p:cNvPicPr>
            <a:picLocks noChangeAspect="1"/>
          </p:cNvPicPr>
          <p:nvPr/>
        </p:nvPicPr>
        <p:blipFill>
          <a:blip r:embed="rId2"/>
          <a:stretch>
            <a:fillRect/>
          </a:stretch>
        </p:blipFill>
        <p:spPr>
          <a:xfrm>
            <a:off x="4727564" y="2008558"/>
            <a:ext cx="723381" cy="766322"/>
          </a:xfrm>
          <a:prstGeom prst="rect">
            <a:avLst/>
          </a:prstGeom>
        </p:spPr>
      </p:pic>
      <p:pic>
        <p:nvPicPr>
          <p:cNvPr id="7"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3043291" y="1808991"/>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3043291" y="2455377"/>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4"/>
          <p:cNvPicPr>
            <a:picLocks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6562627" y="1955180"/>
            <a:ext cx="1191224" cy="907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0" name="Group 3337"/>
          <p:cNvGrpSpPr>
            <a:grpSpLocks/>
          </p:cNvGrpSpPr>
          <p:nvPr/>
        </p:nvGrpSpPr>
        <p:grpSpPr bwMode="auto">
          <a:xfrm>
            <a:off x="6325149" y="1830578"/>
            <a:ext cx="794015" cy="562049"/>
            <a:chOff x="258" y="972"/>
            <a:chExt cx="780" cy="685"/>
          </a:xfrm>
        </p:grpSpPr>
        <p:sp>
          <p:nvSpPr>
            <p:cNvPr id="11"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2"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4"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1"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2"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1"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0"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1"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2"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3"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4"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5"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6"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7"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8"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49"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grpSp>
        <p:nvGrpSpPr>
          <p:cNvPr id="50" name="Group 3337"/>
          <p:cNvGrpSpPr>
            <a:grpSpLocks/>
          </p:cNvGrpSpPr>
          <p:nvPr/>
        </p:nvGrpSpPr>
        <p:grpSpPr bwMode="auto">
          <a:xfrm>
            <a:off x="6325149" y="2445570"/>
            <a:ext cx="794015" cy="562049"/>
            <a:chOff x="258" y="972"/>
            <a:chExt cx="780" cy="685"/>
          </a:xfrm>
        </p:grpSpPr>
        <p:sp>
          <p:nvSpPr>
            <p:cNvPr id="51"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52"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3"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54"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5"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6"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7"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8"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9"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0"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61"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2"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3"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4"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5"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6"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7"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8"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9"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0"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1"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2"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3"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4"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5"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6"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7"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8"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9"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0"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1"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2"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3"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4"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5"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6"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7"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8"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89"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cxnSp>
        <p:nvCxnSpPr>
          <p:cNvPr id="91" name="直線コネクタ 90"/>
          <p:cNvCxnSpPr>
            <a:endCxn id="5" idx="1"/>
          </p:cNvCxnSpPr>
          <p:nvPr/>
        </p:nvCxnSpPr>
        <p:spPr>
          <a:xfrm>
            <a:off x="4002681" y="2105075"/>
            <a:ext cx="724883" cy="286644"/>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92" name="直線コネクタ 91"/>
          <p:cNvCxnSpPr/>
          <p:nvPr/>
        </p:nvCxnSpPr>
        <p:spPr>
          <a:xfrm flipV="1">
            <a:off x="3985376" y="2525194"/>
            <a:ext cx="742188" cy="251691"/>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93" name="直線コネクタ 92"/>
          <p:cNvCxnSpPr/>
          <p:nvPr/>
        </p:nvCxnSpPr>
        <p:spPr>
          <a:xfrm>
            <a:off x="5443542" y="2517157"/>
            <a:ext cx="899930" cy="23566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94" name="直線コネクタ 93"/>
          <p:cNvCxnSpPr/>
          <p:nvPr/>
        </p:nvCxnSpPr>
        <p:spPr>
          <a:xfrm flipV="1">
            <a:off x="5420849" y="2088740"/>
            <a:ext cx="950107" cy="18287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sp>
        <p:nvSpPr>
          <p:cNvPr id="95" name="正方形/長方形 94"/>
          <p:cNvSpPr/>
          <p:nvPr/>
        </p:nvSpPr>
        <p:spPr>
          <a:xfrm>
            <a:off x="4521267" y="1823413"/>
            <a:ext cx="1080502" cy="114417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6" name="テキスト ボックス 95"/>
          <p:cNvSpPr txBox="1"/>
          <p:nvPr/>
        </p:nvSpPr>
        <p:spPr>
          <a:xfrm>
            <a:off x="4530034" y="2718906"/>
            <a:ext cx="825661" cy="276999"/>
          </a:xfrm>
          <a:prstGeom prst="rect">
            <a:avLst/>
          </a:prstGeom>
          <a:noFill/>
        </p:spPr>
        <p:txBody>
          <a:bodyPr wrap="square" rtlCol="0">
            <a:spAutoFit/>
          </a:bodyPr>
          <a:lstStyle/>
          <a:p>
            <a:r>
              <a:rPr kumimoji="1" lang="ja-JP" altLang="en-US" sz="1200" b="1" dirty="0" smtClean="0">
                <a:solidFill>
                  <a:srgbClr val="FF0000"/>
                </a:solidFill>
              </a:rPr>
              <a:t>中継ＧＷ</a:t>
            </a:r>
            <a:endParaRPr kumimoji="1" lang="ja-JP" altLang="en-US" sz="1200" b="1" dirty="0">
              <a:solidFill>
                <a:srgbClr val="FF0000"/>
              </a:solidFill>
            </a:endParaRPr>
          </a:p>
        </p:txBody>
      </p:sp>
      <p:sp>
        <p:nvSpPr>
          <p:cNvPr id="97" name="角丸四角形 96"/>
          <p:cNvSpPr/>
          <p:nvPr/>
        </p:nvSpPr>
        <p:spPr>
          <a:xfrm>
            <a:off x="621990" y="1183086"/>
            <a:ext cx="4647204" cy="57758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3200" b="1" dirty="0" smtClean="0"/>
              <a:t>(1) </a:t>
            </a:r>
            <a:r>
              <a:rPr kumimoji="1" lang="ja-JP" altLang="en-US" sz="3200" b="1" dirty="0" smtClean="0"/>
              <a:t>スタンドアロン版</a:t>
            </a:r>
            <a:endParaRPr kumimoji="1" lang="ja-JP" altLang="en-US" sz="3200" b="1" dirty="0"/>
          </a:p>
        </p:txBody>
      </p:sp>
      <p:sp>
        <p:nvSpPr>
          <p:cNvPr id="98" name="左中かっこ 97"/>
          <p:cNvSpPr/>
          <p:nvPr/>
        </p:nvSpPr>
        <p:spPr>
          <a:xfrm rot="10800000">
            <a:off x="8503759" y="1629241"/>
            <a:ext cx="504497" cy="1521848"/>
          </a:xfrm>
          <a:prstGeom prst="lef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00" name="テキスト ボックス 99"/>
          <p:cNvSpPr txBox="1"/>
          <p:nvPr/>
        </p:nvSpPr>
        <p:spPr>
          <a:xfrm>
            <a:off x="9332043" y="2025448"/>
            <a:ext cx="2238704" cy="923330"/>
          </a:xfrm>
          <a:prstGeom prst="rect">
            <a:avLst/>
          </a:prstGeom>
          <a:noFill/>
        </p:spPr>
        <p:txBody>
          <a:bodyPr wrap="square" rtlCol="0">
            <a:spAutoFit/>
          </a:bodyPr>
          <a:lstStyle/>
          <a:p>
            <a:r>
              <a:rPr kumimoji="1" lang="ja-JP" altLang="en-US" dirty="0" smtClean="0"/>
              <a:t>サーバー数に制限。</a:t>
            </a:r>
            <a:endParaRPr kumimoji="1" lang="en-US" altLang="ja-JP" dirty="0" smtClean="0"/>
          </a:p>
          <a:p>
            <a:r>
              <a:rPr kumimoji="1" lang="ja-JP" altLang="en-US" dirty="0" smtClean="0"/>
              <a:t>最大 </a:t>
            </a:r>
            <a:r>
              <a:rPr kumimoji="1" lang="en-US" altLang="ja-JP" dirty="0" smtClean="0"/>
              <a:t>500 </a:t>
            </a:r>
            <a:r>
              <a:rPr kumimoji="1" lang="ja-JP" altLang="en-US" dirty="0" smtClean="0"/>
              <a:t>ホストまで</a:t>
            </a:r>
          </a:p>
          <a:p>
            <a:r>
              <a:rPr kumimoji="1" lang="ja-JP" altLang="en-US" dirty="0" smtClean="0"/>
              <a:t>同時起動可能。</a:t>
            </a:r>
            <a:endParaRPr kumimoji="1" lang="ja-JP" altLang="en-US" dirty="0"/>
          </a:p>
        </p:txBody>
      </p:sp>
      <p:sp>
        <p:nvSpPr>
          <p:cNvPr id="101" name="テキスト ボックス 100"/>
          <p:cNvSpPr txBox="1"/>
          <p:nvPr/>
        </p:nvSpPr>
        <p:spPr>
          <a:xfrm>
            <a:off x="5374474" y="1163266"/>
            <a:ext cx="3013237" cy="646331"/>
          </a:xfrm>
          <a:prstGeom prst="rect">
            <a:avLst/>
          </a:prstGeom>
          <a:noFill/>
        </p:spPr>
        <p:txBody>
          <a:bodyPr wrap="square" rtlCol="0">
            <a:spAutoFit/>
          </a:bodyPr>
          <a:lstStyle/>
          <a:p>
            <a:r>
              <a:rPr kumimoji="1" lang="en-US" altLang="ja-JP" dirty="0" smtClean="0"/>
              <a:t>1 </a:t>
            </a:r>
            <a:r>
              <a:rPr kumimoji="1" lang="ja-JP" altLang="en-US" dirty="0" smtClean="0"/>
              <a:t>台の </a:t>
            </a:r>
            <a:r>
              <a:rPr kumimoji="1" lang="en-US" altLang="ja-JP" dirty="0" smtClean="0"/>
              <a:t>Linux </a:t>
            </a:r>
            <a:r>
              <a:rPr kumimoji="1" lang="ja-JP" altLang="en-US" dirty="0" smtClean="0"/>
              <a:t>ホストが</a:t>
            </a:r>
            <a:endParaRPr kumimoji="1" lang="en-US" altLang="ja-JP" dirty="0" smtClean="0"/>
          </a:p>
          <a:p>
            <a:r>
              <a:rPr kumimoji="1" lang="ja-JP" altLang="en-US" dirty="0" smtClean="0"/>
              <a:t>中継 </a:t>
            </a:r>
            <a:r>
              <a:rPr kumimoji="1" lang="en-US" altLang="ja-JP" dirty="0" smtClean="0"/>
              <a:t>GW </a:t>
            </a:r>
            <a:r>
              <a:rPr kumimoji="1" lang="ja-JP" altLang="en-US" dirty="0" smtClean="0"/>
              <a:t>になる。</a:t>
            </a:r>
            <a:endParaRPr kumimoji="1" lang="ja-JP" altLang="en-US" dirty="0"/>
          </a:p>
        </p:txBody>
      </p:sp>
      <p:pic>
        <p:nvPicPr>
          <p:cNvPr id="102" name="図 101"/>
          <p:cNvPicPr>
            <a:picLocks noChangeAspect="1"/>
          </p:cNvPicPr>
          <p:nvPr/>
        </p:nvPicPr>
        <p:blipFill>
          <a:blip r:embed="rId2"/>
          <a:stretch>
            <a:fillRect/>
          </a:stretch>
        </p:blipFill>
        <p:spPr>
          <a:xfrm>
            <a:off x="4727564" y="5576947"/>
            <a:ext cx="723381" cy="766322"/>
          </a:xfrm>
          <a:prstGeom prst="rect">
            <a:avLst/>
          </a:prstGeom>
        </p:spPr>
      </p:pic>
      <p:pic>
        <p:nvPicPr>
          <p:cNvPr id="104"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3043291" y="5413671"/>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5"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3043291" y="6023766"/>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6" name="Picture 4"/>
          <p:cNvPicPr>
            <a:picLocks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6912516" y="4321029"/>
            <a:ext cx="1191224" cy="21098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07" name="Group 3337"/>
          <p:cNvGrpSpPr>
            <a:grpSpLocks/>
          </p:cNvGrpSpPr>
          <p:nvPr/>
        </p:nvGrpSpPr>
        <p:grpSpPr bwMode="auto">
          <a:xfrm>
            <a:off x="6325149" y="5398967"/>
            <a:ext cx="794015" cy="562049"/>
            <a:chOff x="258" y="972"/>
            <a:chExt cx="780" cy="685"/>
          </a:xfrm>
        </p:grpSpPr>
        <p:sp>
          <p:nvSpPr>
            <p:cNvPr id="108"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09"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0"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11"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2"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3"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4"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5"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6"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7"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18"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9"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0"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1"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2"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3"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4"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5"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6"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7"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8"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9"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0"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1"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2"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3"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4"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5"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6"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7"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8"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9"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0"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1"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2"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3"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4"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5"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46"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grpSp>
        <p:nvGrpSpPr>
          <p:cNvPr id="147" name="Group 3337"/>
          <p:cNvGrpSpPr>
            <a:grpSpLocks/>
          </p:cNvGrpSpPr>
          <p:nvPr/>
        </p:nvGrpSpPr>
        <p:grpSpPr bwMode="auto">
          <a:xfrm>
            <a:off x="6325149" y="6013959"/>
            <a:ext cx="794015" cy="562049"/>
            <a:chOff x="258" y="972"/>
            <a:chExt cx="780" cy="685"/>
          </a:xfrm>
        </p:grpSpPr>
        <p:sp>
          <p:nvSpPr>
            <p:cNvPr id="148"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49"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0"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51"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2"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3"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4"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5"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6"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7"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58"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9"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0"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1"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2"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3"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4"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5"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6"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7"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8"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9"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0"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1"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2"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3"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4"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5"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6"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7"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8"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9"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0"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1"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2"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3"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4"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5"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86"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cxnSp>
        <p:nvCxnSpPr>
          <p:cNvPr id="188" name="直線コネクタ 187"/>
          <p:cNvCxnSpPr>
            <a:endCxn id="102" idx="1"/>
          </p:cNvCxnSpPr>
          <p:nvPr/>
        </p:nvCxnSpPr>
        <p:spPr>
          <a:xfrm>
            <a:off x="4002681" y="5673464"/>
            <a:ext cx="724883" cy="286644"/>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89" name="直線コネクタ 188"/>
          <p:cNvCxnSpPr/>
          <p:nvPr/>
        </p:nvCxnSpPr>
        <p:spPr>
          <a:xfrm flipV="1">
            <a:off x="3985376" y="6093583"/>
            <a:ext cx="742188" cy="251691"/>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90" name="直線コネクタ 189"/>
          <p:cNvCxnSpPr/>
          <p:nvPr/>
        </p:nvCxnSpPr>
        <p:spPr>
          <a:xfrm>
            <a:off x="5443542" y="6085546"/>
            <a:ext cx="899930" cy="23566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91" name="直線コネクタ 190"/>
          <p:cNvCxnSpPr/>
          <p:nvPr/>
        </p:nvCxnSpPr>
        <p:spPr>
          <a:xfrm flipV="1">
            <a:off x="5420849" y="5657129"/>
            <a:ext cx="950107" cy="18287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sp>
        <p:nvSpPr>
          <p:cNvPr id="192" name="正方形/長方形 191"/>
          <p:cNvSpPr/>
          <p:nvPr/>
        </p:nvSpPr>
        <p:spPr>
          <a:xfrm>
            <a:off x="4521267" y="4123722"/>
            <a:ext cx="1080502" cy="263096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3" name="テキスト ボックス 192"/>
          <p:cNvSpPr txBox="1"/>
          <p:nvPr/>
        </p:nvSpPr>
        <p:spPr>
          <a:xfrm>
            <a:off x="4530034" y="6287295"/>
            <a:ext cx="825661" cy="461665"/>
          </a:xfrm>
          <a:prstGeom prst="rect">
            <a:avLst/>
          </a:prstGeom>
          <a:noFill/>
        </p:spPr>
        <p:txBody>
          <a:bodyPr wrap="square" rtlCol="0">
            <a:spAutoFit/>
          </a:bodyPr>
          <a:lstStyle/>
          <a:p>
            <a:r>
              <a:rPr kumimoji="1" lang="ja-JP" altLang="en-US" sz="1200" b="1" dirty="0" smtClean="0">
                <a:solidFill>
                  <a:srgbClr val="FF0000"/>
                </a:solidFill>
              </a:rPr>
              <a:t>中継ＧＷクラスタ</a:t>
            </a:r>
            <a:endParaRPr kumimoji="1" lang="ja-JP" altLang="en-US" sz="1200" b="1" dirty="0">
              <a:solidFill>
                <a:srgbClr val="FF0000"/>
              </a:solidFill>
            </a:endParaRPr>
          </a:p>
        </p:txBody>
      </p:sp>
      <p:sp>
        <p:nvSpPr>
          <p:cNvPr id="194" name="角丸四角形 193"/>
          <p:cNvSpPr/>
          <p:nvPr/>
        </p:nvSpPr>
        <p:spPr>
          <a:xfrm>
            <a:off x="621990" y="3472710"/>
            <a:ext cx="4647204" cy="577580"/>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3200" b="1" dirty="0" smtClean="0"/>
              <a:t>(2) </a:t>
            </a:r>
            <a:r>
              <a:rPr kumimoji="1" lang="ja-JP" altLang="en-US" sz="3200" b="1" dirty="0" smtClean="0"/>
              <a:t>ハイパースケール版</a:t>
            </a:r>
            <a:endParaRPr kumimoji="1" lang="ja-JP" altLang="en-US" sz="3200" b="1" dirty="0"/>
          </a:p>
        </p:txBody>
      </p:sp>
      <p:pic>
        <p:nvPicPr>
          <p:cNvPr id="198" name="図 197"/>
          <p:cNvPicPr>
            <a:picLocks noChangeAspect="1"/>
          </p:cNvPicPr>
          <p:nvPr/>
        </p:nvPicPr>
        <p:blipFill>
          <a:blip r:embed="rId2"/>
          <a:stretch>
            <a:fillRect/>
          </a:stretch>
        </p:blipFill>
        <p:spPr>
          <a:xfrm>
            <a:off x="4726777" y="5104464"/>
            <a:ext cx="723381" cy="766322"/>
          </a:xfrm>
          <a:prstGeom prst="rect">
            <a:avLst/>
          </a:prstGeom>
        </p:spPr>
      </p:pic>
      <p:pic>
        <p:nvPicPr>
          <p:cNvPr id="199" name="図 198"/>
          <p:cNvPicPr>
            <a:picLocks noChangeAspect="1"/>
          </p:cNvPicPr>
          <p:nvPr/>
        </p:nvPicPr>
        <p:blipFill>
          <a:blip r:embed="rId2"/>
          <a:stretch>
            <a:fillRect/>
          </a:stretch>
        </p:blipFill>
        <p:spPr>
          <a:xfrm>
            <a:off x="4720161" y="4597508"/>
            <a:ext cx="723381" cy="766322"/>
          </a:xfrm>
          <a:prstGeom prst="rect">
            <a:avLst/>
          </a:prstGeom>
        </p:spPr>
      </p:pic>
      <p:pic>
        <p:nvPicPr>
          <p:cNvPr id="200"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3058733" y="4834155"/>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2"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3031347" y="4260800"/>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03" name="Group 4338"/>
          <p:cNvGrpSpPr>
            <a:grpSpLocks/>
          </p:cNvGrpSpPr>
          <p:nvPr/>
        </p:nvGrpSpPr>
        <p:grpSpPr bwMode="auto">
          <a:xfrm>
            <a:off x="5086042" y="4201500"/>
            <a:ext cx="348484" cy="306332"/>
            <a:chOff x="536" y="997"/>
            <a:chExt cx="492" cy="685"/>
          </a:xfrm>
        </p:grpSpPr>
        <p:sp>
          <p:nvSpPr>
            <p:cNvPr id="204"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5"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6"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7"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8"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9"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10"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1"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2"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3"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14"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15"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6"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7"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8"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9"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0"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21"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2"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3"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4"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25"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26"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227"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cxnSp>
        <p:nvCxnSpPr>
          <p:cNvPr id="228" name="直線コネクタ 227"/>
          <p:cNvCxnSpPr/>
          <p:nvPr/>
        </p:nvCxnSpPr>
        <p:spPr>
          <a:xfrm>
            <a:off x="4009706" y="5129932"/>
            <a:ext cx="724883" cy="286644"/>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229" name="直線コネクタ 228"/>
          <p:cNvCxnSpPr/>
          <p:nvPr/>
        </p:nvCxnSpPr>
        <p:spPr>
          <a:xfrm>
            <a:off x="3985432" y="4635034"/>
            <a:ext cx="724883" cy="286644"/>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grpSp>
        <p:nvGrpSpPr>
          <p:cNvPr id="230" name="Group 3337"/>
          <p:cNvGrpSpPr>
            <a:grpSpLocks/>
          </p:cNvGrpSpPr>
          <p:nvPr/>
        </p:nvGrpSpPr>
        <p:grpSpPr bwMode="auto">
          <a:xfrm>
            <a:off x="6325149" y="4776080"/>
            <a:ext cx="794015" cy="562049"/>
            <a:chOff x="258" y="972"/>
            <a:chExt cx="780" cy="685"/>
          </a:xfrm>
        </p:grpSpPr>
        <p:sp>
          <p:nvSpPr>
            <p:cNvPr id="231"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232"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3"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34"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5"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6"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7"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8"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9"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0"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41"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2"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3"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4"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5"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6"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7"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8"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9"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0"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1"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2"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3"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4"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5"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6"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7"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8"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9"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0"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1"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2"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3"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4"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5"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6"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7"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8"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269"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grpSp>
        <p:nvGrpSpPr>
          <p:cNvPr id="270" name="Group 3337"/>
          <p:cNvGrpSpPr>
            <a:grpSpLocks/>
          </p:cNvGrpSpPr>
          <p:nvPr/>
        </p:nvGrpSpPr>
        <p:grpSpPr bwMode="auto">
          <a:xfrm>
            <a:off x="6304281" y="4066233"/>
            <a:ext cx="794015" cy="562049"/>
            <a:chOff x="258" y="972"/>
            <a:chExt cx="780" cy="685"/>
          </a:xfrm>
        </p:grpSpPr>
        <p:sp>
          <p:nvSpPr>
            <p:cNvPr id="271"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272"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3"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74"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5"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6"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7"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8"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9"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0"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81"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2"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3"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4"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5"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6"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7"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8"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9"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0"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1"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2"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3"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4"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5"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6"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7"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8"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9"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0"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1"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2"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3"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4"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5"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6"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7"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8"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309"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cxnSp>
        <p:nvCxnSpPr>
          <p:cNvPr id="310" name="直線コネクタ 309"/>
          <p:cNvCxnSpPr/>
          <p:nvPr/>
        </p:nvCxnSpPr>
        <p:spPr>
          <a:xfrm flipV="1">
            <a:off x="5452886" y="5223145"/>
            <a:ext cx="950107" cy="18287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311" name="直線コネクタ 310"/>
          <p:cNvCxnSpPr>
            <a:endCxn id="279" idx="1"/>
          </p:cNvCxnSpPr>
          <p:nvPr/>
        </p:nvCxnSpPr>
        <p:spPr>
          <a:xfrm flipV="1">
            <a:off x="5468798" y="4497822"/>
            <a:ext cx="908777" cy="43534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sp>
        <p:nvSpPr>
          <p:cNvPr id="313" name="テキスト ボックス 312"/>
          <p:cNvSpPr txBox="1"/>
          <p:nvPr/>
        </p:nvSpPr>
        <p:spPr>
          <a:xfrm>
            <a:off x="5287814" y="3478318"/>
            <a:ext cx="3013237" cy="646331"/>
          </a:xfrm>
          <a:prstGeom prst="rect">
            <a:avLst/>
          </a:prstGeom>
          <a:noFill/>
        </p:spPr>
        <p:txBody>
          <a:bodyPr wrap="square" rtlCol="0">
            <a:spAutoFit/>
          </a:bodyPr>
          <a:lstStyle/>
          <a:p>
            <a:r>
              <a:rPr lang="ja-JP" altLang="en-US" dirty="0"/>
              <a:t>数台～</a:t>
            </a:r>
            <a:r>
              <a:rPr lang="ja-JP" altLang="en-US" dirty="0" smtClean="0"/>
              <a:t>数百台規模の </a:t>
            </a:r>
            <a:r>
              <a:rPr lang="en-US" altLang="ja-JP" dirty="0"/>
              <a:t>GW </a:t>
            </a:r>
            <a:r>
              <a:rPr lang="ja-JP" altLang="en-US" dirty="0"/>
              <a:t>クラスタを構築できる。</a:t>
            </a:r>
          </a:p>
        </p:txBody>
      </p:sp>
      <p:sp>
        <p:nvSpPr>
          <p:cNvPr id="314" name="テキスト ボックス 313"/>
          <p:cNvSpPr txBox="1"/>
          <p:nvPr/>
        </p:nvSpPr>
        <p:spPr>
          <a:xfrm>
            <a:off x="621990" y="1866680"/>
            <a:ext cx="2323602" cy="923330"/>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smtClean="0"/>
              <a:t>中小企業で構築</a:t>
            </a:r>
          </a:p>
          <a:p>
            <a:pPr marL="285750" indent="-285750">
              <a:buFont typeface="Arial" panose="020B0604020202020204" pitchFamily="34" charset="0"/>
              <a:buChar char="•"/>
            </a:pPr>
            <a:r>
              <a:rPr kumimoji="1" lang="ja-JP" altLang="en-US" dirty="0" smtClean="0"/>
              <a:t>大企業の部署単位で構築</a:t>
            </a:r>
            <a:endParaRPr kumimoji="1" lang="ja-JP" altLang="en-US" dirty="0"/>
          </a:p>
        </p:txBody>
      </p:sp>
      <p:sp>
        <p:nvSpPr>
          <p:cNvPr id="315" name="テキスト ボックス 314"/>
          <p:cNvSpPr txBox="1"/>
          <p:nvPr/>
        </p:nvSpPr>
        <p:spPr>
          <a:xfrm>
            <a:off x="495808" y="4154452"/>
            <a:ext cx="2534175" cy="2585323"/>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smtClean="0"/>
              <a:t>大企業全体で構築</a:t>
            </a:r>
            <a:endParaRPr kumimoji="1" lang="en-US" altLang="ja-JP" dirty="0" smtClean="0"/>
          </a:p>
          <a:p>
            <a:pPr marL="285750" indent="-285750">
              <a:buFont typeface="Arial" panose="020B0604020202020204" pitchFamily="34" charset="0"/>
              <a:buChar char="•"/>
            </a:pPr>
            <a:r>
              <a:rPr kumimoji="1" lang="ja-JP" altLang="en-US" dirty="0" smtClean="0"/>
              <a:t>大規模商用サービスとしてお客様に提供</a:t>
            </a:r>
            <a:endParaRPr kumimoji="1" lang="en-US" altLang="ja-JP" dirty="0" smtClean="0"/>
          </a:p>
          <a:p>
            <a:pPr marL="285750" indent="-285750">
              <a:buFont typeface="Arial" panose="020B0604020202020204" pitchFamily="34" charset="0"/>
              <a:buChar char="•"/>
            </a:pPr>
            <a:r>
              <a:rPr kumimoji="1" lang="ja-JP" altLang="en-US" dirty="0" smtClean="0"/>
              <a:t>「</a:t>
            </a:r>
            <a:r>
              <a:rPr kumimoji="1" lang="en-US" altLang="ja-JP" dirty="0" smtClean="0"/>
              <a:t>NTT </a:t>
            </a:r>
            <a:r>
              <a:rPr kumimoji="1" lang="ja-JP" altLang="en-US" dirty="0" smtClean="0"/>
              <a:t>東日本 </a:t>
            </a:r>
            <a:r>
              <a:rPr kumimoji="1" lang="en-US" altLang="ja-JP" dirty="0" smtClean="0"/>
              <a:t>- IPA </a:t>
            </a:r>
            <a:r>
              <a:rPr kumimoji="1" lang="ja-JP" altLang="en-US" dirty="0" smtClean="0"/>
              <a:t>シン・テレワークシステム パブリック版」のように、無償の実証実験として極めて膨大な数の無償版ユーザーに提供</a:t>
            </a:r>
            <a:endParaRPr kumimoji="1" lang="ja-JP" altLang="en-US" dirty="0"/>
          </a:p>
        </p:txBody>
      </p:sp>
      <p:sp>
        <p:nvSpPr>
          <p:cNvPr id="317" name="左中かっこ 316"/>
          <p:cNvSpPr/>
          <p:nvPr/>
        </p:nvSpPr>
        <p:spPr>
          <a:xfrm rot="10800000">
            <a:off x="8576108" y="3648253"/>
            <a:ext cx="504497" cy="2855549"/>
          </a:xfrm>
          <a:prstGeom prst="lef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18" name="テキスト ボックス 317"/>
          <p:cNvSpPr txBox="1"/>
          <p:nvPr/>
        </p:nvSpPr>
        <p:spPr>
          <a:xfrm>
            <a:off x="9332043" y="4366133"/>
            <a:ext cx="2238704" cy="1200329"/>
          </a:xfrm>
          <a:prstGeom prst="rect">
            <a:avLst/>
          </a:prstGeom>
          <a:noFill/>
        </p:spPr>
        <p:txBody>
          <a:bodyPr wrap="square" rtlCol="0">
            <a:spAutoFit/>
          </a:bodyPr>
          <a:lstStyle/>
          <a:p>
            <a:r>
              <a:rPr kumimoji="1" lang="ja-JP" altLang="en-US" dirty="0" smtClean="0"/>
              <a:t>サーバー数が事実上無制限。</a:t>
            </a:r>
          </a:p>
          <a:p>
            <a:r>
              <a:rPr lang="en-US" altLang="ja-JP" dirty="0" smtClean="0"/>
              <a:t>(1 </a:t>
            </a:r>
            <a:r>
              <a:rPr lang="ja-JP" altLang="en-US" dirty="0" smtClean="0"/>
              <a:t>システムあたり最大 </a:t>
            </a:r>
            <a:r>
              <a:rPr lang="en-US" altLang="ja-JP" dirty="0" smtClean="0"/>
              <a:t>30 </a:t>
            </a:r>
            <a:r>
              <a:rPr lang="ja-JP" altLang="en-US" dirty="0" smtClean="0"/>
              <a:t>万台程度を想定</a:t>
            </a:r>
            <a:r>
              <a:rPr lang="en-US" altLang="ja-JP" dirty="0" smtClean="0"/>
              <a:t>)</a:t>
            </a:r>
            <a:endParaRPr kumimoji="1" lang="ja-JP" altLang="en-US" dirty="0"/>
          </a:p>
        </p:txBody>
      </p:sp>
      <p:sp>
        <p:nvSpPr>
          <p:cNvPr id="319" name="テキスト ボックス 318"/>
          <p:cNvSpPr txBox="1"/>
          <p:nvPr/>
        </p:nvSpPr>
        <p:spPr>
          <a:xfrm>
            <a:off x="8946425" y="5564297"/>
            <a:ext cx="3009940" cy="1200329"/>
          </a:xfrm>
          <a:prstGeom prst="rect">
            <a:avLst/>
          </a:prstGeom>
          <a:noFill/>
        </p:spPr>
        <p:txBody>
          <a:bodyPr wrap="square" rtlCol="0">
            <a:spAutoFit/>
          </a:bodyPr>
          <a:lstStyle/>
          <a:p>
            <a:r>
              <a:rPr lang="en-US" altLang="ja-JP" dirty="0" smtClean="0"/>
              <a:t>500 </a:t>
            </a:r>
            <a:r>
              <a:rPr lang="ja-JP" altLang="en-US" dirty="0" smtClean="0"/>
              <a:t>～ </a:t>
            </a:r>
            <a:r>
              <a:rPr lang="en-US" altLang="ja-JP" dirty="0" smtClean="0"/>
              <a:t>1000 </a:t>
            </a:r>
            <a:r>
              <a:rPr lang="ja-JP" altLang="en-US" dirty="0" smtClean="0"/>
              <a:t>ホスト </a:t>
            </a:r>
            <a:r>
              <a:rPr lang="en-US" altLang="ja-JP" dirty="0" smtClean="0"/>
              <a:t>/ 1GW</a:t>
            </a:r>
          </a:p>
          <a:p>
            <a:r>
              <a:rPr kumimoji="1" lang="ja-JP" altLang="en-US" dirty="0" smtClean="0"/>
              <a:t>で構成。</a:t>
            </a:r>
            <a:endParaRPr kumimoji="1" lang="en-US" altLang="ja-JP" dirty="0" smtClean="0"/>
          </a:p>
          <a:p>
            <a:r>
              <a:rPr kumimoji="1" lang="ja-JP" altLang="en-US" dirty="0" smtClean="0"/>
              <a:t>例えば </a:t>
            </a:r>
            <a:r>
              <a:rPr kumimoji="1" lang="en-US" altLang="ja-JP" dirty="0" smtClean="0"/>
              <a:t>300 </a:t>
            </a:r>
            <a:r>
              <a:rPr kumimoji="1" lang="ja-JP" altLang="en-US" dirty="0" smtClean="0"/>
              <a:t>台の </a:t>
            </a:r>
            <a:r>
              <a:rPr kumimoji="1" lang="en-US" altLang="ja-JP" dirty="0" smtClean="0"/>
              <a:t>GW </a:t>
            </a:r>
            <a:r>
              <a:rPr kumimoji="1" lang="ja-JP" altLang="en-US" dirty="0" smtClean="0"/>
              <a:t>を設置することで </a:t>
            </a:r>
            <a:r>
              <a:rPr kumimoji="1" lang="en-US" altLang="ja-JP" dirty="0" smtClean="0"/>
              <a:t>30 </a:t>
            </a:r>
            <a:r>
              <a:rPr kumimoji="1" lang="ja-JP" altLang="en-US" dirty="0" smtClean="0"/>
              <a:t>万台程度をサポート。</a:t>
            </a:r>
            <a:endParaRPr kumimoji="1" lang="ja-JP" altLang="en-US" dirty="0"/>
          </a:p>
        </p:txBody>
      </p:sp>
      <p:sp>
        <p:nvSpPr>
          <p:cNvPr id="320" name="テキスト ボックス 319"/>
          <p:cNvSpPr txBox="1"/>
          <p:nvPr/>
        </p:nvSpPr>
        <p:spPr>
          <a:xfrm>
            <a:off x="4574902" y="4436626"/>
            <a:ext cx="1021049" cy="253916"/>
          </a:xfrm>
          <a:prstGeom prst="rect">
            <a:avLst/>
          </a:prstGeom>
          <a:noFill/>
        </p:spPr>
        <p:txBody>
          <a:bodyPr wrap="square" rtlCol="0">
            <a:spAutoFit/>
          </a:bodyPr>
          <a:lstStyle/>
          <a:p>
            <a:r>
              <a:rPr kumimoji="1" lang="ja-JP" altLang="en-US" sz="1050" b="1" dirty="0" smtClean="0"/>
              <a:t>コントローラ</a:t>
            </a:r>
            <a:endParaRPr kumimoji="1" lang="ja-JP" altLang="en-US" sz="1050" b="1" dirty="0"/>
          </a:p>
        </p:txBody>
      </p:sp>
      <p:sp>
        <p:nvSpPr>
          <p:cNvPr id="321" name="上矢印 320"/>
          <p:cNvSpPr/>
          <p:nvPr/>
        </p:nvSpPr>
        <p:spPr>
          <a:xfrm rot="16200000">
            <a:off x="9162616" y="3500434"/>
            <a:ext cx="724883" cy="704080"/>
          </a:xfrm>
          <a:prstGeom prst="up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2" name="テキスト ボックス 321"/>
          <p:cNvSpPr txBox="1"/>
          <p:nvPr/>
        </p:nvSpPr>
        <p:spPr>
          <a:xfrm>
            <a:off x="9954956" y="3698382"/>
            <a:ext cx="2081534" cy="338554"/>
          </a:xfrm>
          <a:prstGeom prst="rect">
            <a:avLst/>
          </a:prstGeom>
          <a:solidFill>
            <a:schemeClr val="accent4">
              <a:lumMod val="20000"/>
              <a:lumOff val="80000"/>
            </a:schemeClr>
          </a:solidFill>
        </p:spPr>
        <p:txBody>
          <a:bodyPr wrap="square" rtlCol="0">
            <a:spAutoFit/>
          </a:bodyPr>
          <a:lstStyle/>
          <a:p>
            <a:r>
              <a:rPr kumimoji="1" lang="ja-JP" altLang="en-US" sz="1600" b="1" dirty="0" smtClean="0">
                <a:solidFill>
                  <a:srgbClr val="C00000"/>
                </a:solidFill>
              </a:rPr>
              <a:t>本ドキュメントの対象。</a:t>
            </a:r>
            <a:endParaRPr kumimoji="1" lang="ja-JP" altLang="en-US" sz="1600" b="1" dirty="0">
              <a:solidFill>
                <a:srgbClr val="C00000"/>
              </a:solidFill>
            </a:endParaRPr>
          </a:p>
        </p:txBody>
      </p:sp>
      <p:sp>
        <p:nvSpPr>
          <p:cNvPr id="323" name="正方形/長方形 322"/>
          <p:cNvSpPr/>
          <p:nvPr/>
        </p:nvSpPr>
        <p:spPr>
          <a:xfrm>
            <a:off x="332741" y="3368548"/>
            <a:ext cx="11811133" cy="3440900"/>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316" name="Group 4338"/>
          <p:cNvGrpSpPr>
            <a:grpSpLocks/>
          </p:cNvGrpSpPr>
          <p:nvPr/>
        </p:nvGrpSpPr>
        <p:grpSpPr bwMode="auto">
          <a:xfrm>
            <a:off x="4654425" y="4186037"/>
            <a:ext cx="348484" cy="306332"/>
            <a:chOff x="536" y="997"/>
            <a:chExt cx="492" cy="685"/>
          </a:xfrm>
        </p:grpSpPr>
        <p:sp>
          <p:nvSpPr>
            <p:cNvPr id="325"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26"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27"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28"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29"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0"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331"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2"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3"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4"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35"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36"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7"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8"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9"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40"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41"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342"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43"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44"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45"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46"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47"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348"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349" name="上矢印 348"/>
          <p:cNvSpPr/>
          <p:nvPr/>
        </p:nvSpPr>
        <p:spPr>
          <a:xfrm rot="16200000">
            <a:off x="9162617" y="1222993"/>
            <a:ext cx="724883" cy="704080"/>
          </a:xfrm>
          <a:prstGeom prst="up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0" name="テキスト ボックス 349"/>
          <p:cNvSpPr txBox="1"/>
          <p:nvPr/>
        </p:nvSpPr>
        <p:spPr>
          <a:xfrm>
            <a:off x="9940920" y="1317135"/>
            <a:ext cx="1860311" cy="584775"/>
          </a:xfrm>
          <a:prstGeom prst="rect">
            <a:avLst/>
          </a:prstGeom>
          <a:solidFill>
            <a:schemeClr val="bg1">
              <a:lumMod val="95000"/>
            </a:schemeClr>
          </a:solidFill>
        </p:spPr>
        <p:txBody>
          <a:bodyPr wrap="square" rtlCol="0">
            <a:spAutoFit/>
          </a:bodyPr>
          <a:lstStyle/>
          <a:p>
            <a:r>
              <a:rPr kumimoji="1" lang="ja-JP" altLang="en-US" sz="1600" b="1" dirty="0" smtClean="0"/>
              <a:t>「スタンドアロン版</a:t>
            </a:r>
            <a:r>
              <a:rPr kumimoji="1" lang="ja-JP" altLang="en-US" sz="1600" b="1" dirty="0" smtClean="0"/>
              <a:t>」</a:t>
            </a:r>
            <a:endParaRPr kumimoji="1" lang="en-US" altLang="ja-JP" sz="1600" b="1" dirty="0" smtClean="0"/>
          </a:p>
          <a:p>
            <a:r>
              <a:rPr kumimoji="1" lang="ja-JP" altLang="en-US" sz="1600" b="1" dirty="0" smtClean="0"/>
              <a:t>ドキュメント</a:t>
            </a:r>
            <a:r>
              <a:rPr kumimoji="1" lang="ja-JP" altLang="en-US" sz="1600" b="1" dirty="0" smtClean="0"/>
              <a:t>を参照。</a:t>
            </a:r>
            <a:endParaRPr kumimoji="1" lang="ja-JP" altLang="en-US" sz="1600" b="1" dirty="0"/>
          </a:p>
        </p:txBody>
      </p:sp>
    </p:spTree>
    <p:extLst>
      <p:ext uri="{BB962C8B-B14F-4D97-AF65-F5344CB8AC3E}">
        <p14:creationId xmlns:p14="http://schemas.microsoft.com/office/powerpoint/2010/main" val="166217894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p:cNvPicPr>
            <a:picLocks noChangeAspect="1"/>
          </p:cNvPicPr>
          <p:nvPr/>
        </p:nvPicPr>
        <p:blipFill>
          <a:blip r:embed="rId2"/>
          <a:stretch>
            <a:fillRect/>
          </a:stretch>
        </p:blipFill>
        <p:spPr>
          <a:xfrm>
            <a:off x="748698" y="2017165"/>
            <a:ext cx="8174368" cy="2709370"/>
          </a:xfrm>
          <a:prstGeom prst="rect">
            <a:avLst/>
          </a:prstGeom>
        </p:spPr>
      </p:pic>
      <p:sp>
        <p:nvSpPr>
          <p:cNvPr id="7" name="正方形/長方形 6"/>
          <p:cNvSpPr/>
          <p:nvPr/>
        </p:nvSpPr>
        <p:spPr>
          <a:xfrm>
            <a:off x="2922584" y="3745818"/>
            <a:ext cx="4810401" cy="86710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7890642" y="3745818"/>
            <a:ext cx="867102" cy="57544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90</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93835"/>
            <a:ext cx="11444412" cy="923330"/>
          </a:xfrm>
          <a:prstGeom prst="rect">
            <a:avLst/>
          </a:prstGeom>
          <a:solidFill>
            <a:srgbClr val="FFFFCC"/>
          </a:solidFill>
          <a:ln w="19050">
            <a:solidFill>
              <a:schemeClr val="tx1"/>
            </a:solidFill>
          </a:ln>
        </p:spPr>
        <p:txBody>
          <a:bodyPr wrap="square" rtlCol="0">
            <a:spAutoFit/>
          </a:bodyPr>
          <a:lstStyle/>
          <a:p>
            <a:r>
              <a:rPr kumimoji="1" lang="en-US" altLang="ja-JP" dirty="0" smtClean="0"/>
              <a:t>5. </a:t>
            </a:r>
            <a:r>
              <a:rPr lang="ja-JP" altLang="en-US" dirty="0"/>
              <a:t>「サービス </a:t>
            </a:r>
            <a:r>
              <a:rPr lang="en-US" altLang="ja-JP" dirty="0"/>
              <a:t>-&gt; EC2 -&gt; </a:t>
            </a:r>
            <a:r>
              <a:rPr lang="ja-JP" altLang="en-US" dirty="0"/>
              <a:t>インスタンス </a:t>
            </a:r>
            <a:r>
              <a:rPr lang="en-US" altLang="ja-JP" dirty="0"/>
              <a:t>-&gt; </a:t>
            </a:r>
            <a:r>
              <a:rPr lang="ja-JP" altLang="en-US" dirty="0"/>
              <a:t>インスタンス」 より、「インスタンスを起動」を実行する</a:t>
            </a:r>
            <a:r>
              <a:rPr lang="ja-JP" altLang="en-US" dirty="0" smtClean="0"/>
              <a:t>。</a:t>
            </a:r>
            <a:endParaRPr lang="en-US" altLang="ja-JP" dirty="0" smtClean="0"/>
          </a:p>
          <a:p>
            <a:r>
              <a:rPr lang="en-US" altLang="ja-JP" dirty="0" smtClean="0"/>
              <a:t>6. </a:t>
            </a:r>
            <a:r>
              <a:rPr lang="ja-JP" altLang="en-US" dirty="0"/>
              <a:t>「ステップ </a:t>
            </a:r>
            <a:r>
              <a:rPr lang="en-US" altLang="ja-JP" dirty="0"/>
              <a:t>1: Amazon </a:t>
            </a:r>
            <a:r>
              <a:rPr lang="ja-JP" altLang="en-US" dirty="0"/>
              <a:t>マシンイメージ </a:t>
            </a:r>
            <a:r>
              <a:rPr lang="en-US" altLang="ja-JP" dirty="0"/>
              <a:t>(AMI</a:t>
            </a:r>
            <a:r>
              <a:rPr lang="en-US" altLang="ja-JP" dirty="0" smtClean="0"/>
              <a:t>)</a:t>
            </a:r>
            <a:r>
              <a:rPr lang="ja-JP" altLang="en-US" dirty="0" smtClean="0"/>
              <a:t>」の検索ボックスで、</a:t>
            </a:r>
            <a:r>
              <a:rPr lang="en-US" altLang="ja-JP" dirty="0" smtClean="0"/>
              <a:t>”Ubuntu” </a:t>
            </a:r>
            <a:r>
              <a:rPr lang="ja-JP" altLang="en-US" dirty="0" smtClean="0"/>
              <a:t>と検索する。</a:t>
            </a:r>
            <a:endParaRPr lang="en-US" altLang="ja-JP" dirty="0" smtClean="0"/>
          </a:p>
          <a:p>
            <a:r>
              <a:rPr lang="en-US" altLang="ja-JP" dirty="0" smtClean="0"/>
              <a:t>7. </a:t>
            </a:r>
            <a:r>
              <a:rPr lang="ja-JP" altLang="en-US" dirty="0"/>
              <a:t>「</a:t>
            </a:r>
            <a:r>
              <a:rPr lang="en-US" altLang="ja-JP" dirty="0"/>
              <a:t>Ubuntu Server </a:t>
            </a:r>
            <a:r>
              <a:rPr lang="en-US" altLang="ja-JP" dirty="0" smtClean="0"/>
              <a:t>20.04 </a:t>
            </a:r>
            <a:r>
              <a:rPr lang="en-US" altLang="ja-JP" dirty="0"/>
              <a:t>LTS (HVM), SSD Volume Type</a:t>
            </a:r>
            <a:r>
              <a:rPr lang="ja-JP" altLang="en-US" dirty="0"/>
              <a:t>」の「</a:t>
            </a:r>
            <a:r>
              <a:rPr lang="en-US" altLang="ja-JP" dirty="0"/>
              <a:t>64 </a:t>
            </a:r>
            <a:r>
              <a:rPr lang="ja-JP" altLang="en-US" dirty="0"/>
              <a:t>ビット </a:t>
            </a:r>
            <a:r>
              <a:rPr lang="en-US" altLang="ja-JP" dirty="0"/>
              <a:t>(x86)</a:t>
            </a:r>
            <a:r>
              <a:rPr lang="ja-JP" altLang="en-US" dirty="0"/>
              <a:t>」を選択する。</a:t>
            </a:r>
            <a:endParaRPr lang="ja-JP" altLang="en-US" dirty="0" smtClean="0"/>
          </a:p>
        </p:txBody>
      </p:sp>
      <p:pic>
        <p:nvPicPr>
          <p:cNvPr id="12" name="図 11"/>
          <p:cNvPicPr>
            <a:picLocks noChangeAspect="1"/>
          </p:cNvPicPr>
          <p:nvPr/>
        </p:nvPicPr>
        <p:blipFill>
          <a:blip r:embed="rId3"/>
          <a:stretch>
            <a:fillRect/>
          </a:stretch>
        </p:blipFill>
        <p:spPr>
          <a:xfrm>
            <a:off x="874986" y="5808790"/>
            <a:ext cx="10582275" cy="514350"/>
          </a:xfrm>
          <a:prstGeom prst="rect">
            <a:avLst/>
          </a:prstGeom>
        </p:spPr>
      </p:pic>
      <p:sp>
        <p:nvSpPr>
          <p:cNvPr id="13" name="テキスト ボックス 12"/>
          <p:cNvSpPr txBox="1"/>
          <p:nvPr/>
        </p:nvSpPr>
        <p:spPr>
          <a:xfrm>
            <a:off x="443917" y="4919268"/>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8. </a:t>
            </a:r>
            <a:r>
              <a:rPr lang="ja-JP" altLang="en-US" dirty="0"/>
              <a:t>「ステップ </a:t>
            </a:r>
            <a:r>
              <a:rPr lang="en-US" altLang="ja-JP" dirty="0"/>
              <a:t>2: </a:t>
            </a:r>
            <a:r>
              <a:rPr lang="ja-JP" altLang="en-US" dirty="0"/>
              <a:t>インスタンスタイプの選択」で</a:t>
            </a:r>
            <a:r>
              <a:rPr lang="ja-JP" altLang="en-US" dirty="0" smtClean="0"/>
              <a:t>「</a:t>
            </a:r>
            <a:r>
              <a:rPr lang="en-US" altLang="ja-JP" dirty="0" smtClean="0"/>
              <a:t>t2.medium vCPU:2 </a:t>
            </a:r>
            <a:r>
              <a:rPr lang="ja-JP" altLang="en-US" dirty="0" smtClean="0"/>
              <a:t>メモリ</a:t>
            </a:r>
            <a:r>
              <a:rPr lang="en-US" altLang="ja-JP" dirty="0" smtClean="0"/>
              <a:t>: 4GB</a:t>
            </a:r>
            <a:r>
              <a:rPr lang="ja-JP" altLang="en-US" dirty="0" smtClean="0"/>
              <a:t>」</a:t>
            </a:r>
            <a:r>
              <a:rPr lang="ja-JP" altLang="en-US" dirty="0"/>
              <a:t>を</a:t>
            </a:r>
            <a:r>
              <a:rPr lang="ja-JP" altLang="en-US" dirty="0" smtClean="0"/>
              <a:t>選択し、「次のステップ」をクリックする。</a:t>
            </a:r>
          </a:p>
        </p:txBody>
      </p:sp>
      <p:sp>
        <p:nvSpPr>
          <p:cNvPr id="14" name="正方形/長方形 13"/>
          <p:cNvSpPr/>
          <p:nvPr/>
        </p:nvSpPr>
        <p:spPr>
          <a:xfrm>
            <a:off x="804041" y="5850666"/>
            <a:ext cx="10783614" cy="45569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80056003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91</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77562" y="1062304"/>
            <a:ext cx="11444412" cy="1815882"/>
          </a:xfrm>
          <a:prstGeom prst="rect">
            <a:avLst/>
          </a:prstGeom>
          <a:solidFill>
            <a:srgbClr val="FFFFCC"/>
          </a:solidFill>
          <a:ln w="19050">
            <a:solidFill>
              <a:schemeClr val="tx1"/>
            </a:solidFill>
          </a:ln>
        </p:spPr>
        <p:txBody>
          <a:bodyPr wrap="square" rtlCol="0">
            <a:spAutoFit/>
          </a:bodyPr>
          <a:lstStyle/>
          <a:p>
            <a:r>
              <a:rPr kumimoji="1" lang="en-US" altLang="ja-JP" sz="1400" dirty="0" smtClean="0"/>
              <a:t>9. </a:t>
            </a:r>
            <a:r>
              <a:rPr lang="ja-JP" altLang="en-US" sz="1400" dirty="0"/>
              <a:t>「ステップ </a:t>
            </a:r>
            <a:r>
              <a:rPr lang="en-US" altLang="ja-JP" sz="1400" dirty="0"/>
              <a:t>3: </a:t>
            </a:r>
            <a:r>
              <a:rPr lang="ja-JP" altLang="en-US" sz="1400" dirty="0"/>
              <a:t>インスタンスの詳細の設定」はデフォルトのままでよい</a:t>
            </a:r>
            <a:r>
              <a:rPr lang="ja-JP" altLang="en-US" sz="1400" dirty="0" smtClean="0"/>
              <a:t>。</a:t>
            </a:r>
            <a:endParaRPr lang="en-US" altLang="ja-JP" sz="1400" dirty="0" smtClean="0"/>
          </a:p>
          <a:p>
            <a:r>
              <a:rPr lang="en-US" altLang="ja-JP" sz="1400" dirty="0" smtClean="0"/>
              <a:t>10. </a:t>
            </a:r>
            <a:r>
              <a:rPr lang="ja-JP" altLang="en-US" sz="1400" b="1" dirty="0">
                <a:solidFill>
                  <a:srgbClr val="0000FF"/>
                </a:solidFill>
              </a:rPr>
              <a:t>「ステップ </a:t>
            </a:r>
            <a:r>
              <a:rPr lang="en-US" altLang="ja-JP" sz="1400" b="1" dirty="0">
                <a:solidFill>
                  <a:srgbClr val="0000FF"/>
                </a:solidFill>
              </a:rPr>
              <a:t>4: </a:t>
            </a:r>
            <a:r>
              <a:rPr lang="ja-JP" altLang="en-US" sz="1400" b="1" dirty="0">
                <a:solidFill>
                  <a:srgbClr val="0000FF"/>
                </a:solidFill>
              </a:rPr>
              <a:t>ストレージの追加</a:t>
            </a:r>
            <a:r>
              <a:rPr lang="ja-JP" altLang="en-US" sz="1400" b="1" dirty="0" smtClean="0">
                <a:solidFill>
                  <a:srgbClr val="0000FF"/>
                </a:solidFill>
              </a:rPr>
              <a:t>」では、</a:t>
            </a:r>
            <a:r>
              <a:rPr lang="ja-JP" altLang="en-US" sz="1400" b="1" dirty="0" smtClean="0">
                <a:solidFill>
                  <a:srgbClr val="0000FF"/>
                </a:solidFill>
              </a:rPr>
              <a:t>ディスク</a:t>
            </a:r>
            <a:r>
              <a:rPr lang="ja-JP" altLang="en-US" sz="1400" b="1" dirty="0">
                <a:solidFill>
                  <a:srgbClr val="0000FF"/>
                </a:solidFill>
              </a:rPr>
              <a:t>容量を念のため </a:t>
            </a:r>
            <a:r>
              <a:rPr lang="en-US" altLang="ja-JP" sz="1400" b="1" dirty="0" smtClean="0">
                <a:solidFill>
                  <a:srgbClr val="0000FF"/>
                </a:solidFill>
              </a:rPr>
              <a:t>20GB </a:t>
            </a:r>
            <a:r>
              <a:rPr lang="ja-JP" altLang="en-US" sz="1400" b="1" dirty="0">
                <a:solidFill>
                  <a:srgbClr val="0000FF"/>
                </a:solidFill>
              </a:rPr>
              <a:t>程度に増加する</a:t>
            </a:r>
            <a:r>
              <a:rPr lang="ja-JP" altLang="en-US" sz="1400" b="1" dirty="0" smtClean="0">
                <a:solidFill>
                  <a:srgbClr val="0000FF"/>
                </a:solidFill>
              </a:rPr>
              <a:t>。</a:t>
            </a:r>
            <a:r>
              <a:rPr lang="en-US" altLang="ja-JP" sz="1400" b="1" dirty="0" smtClean="0">
                <a:solidFill>
                  <a:srgbClr val="0000FF"/>
                </a:solidFill>
              </a:rPr>
              <a:t/>
            </a:r>
            <a:br>
              <a:rPr lang="en-US" altLang="ja-JP" sz="1400" b="1" dirty="0" smtClean="0">
                <a:solidFill>
                  <a:srgbClr val="0000FF"/>
                </a:solidFill>
              </a:rPr>
            </a:br>
            <a:r>
              <a:rPr lang="en-US" altLang="ja-JP" sz="1400" b="1" dirty="0" smtClean="0">
                <a:solidFill>
                  <a:srgbClr val="0000FF"/>
                </a:solidFill>
              </a:rPr>
              <a:t>      (</a:t>
            </a:r>
            <a:r>
              <a:rPr lang="ja-JP" altLang="en-US" sz="1400" b="1" dirty="0">
                <a:solidFill>
                  <a:srgbClr val="0000FF"/>
                </a:solidFill>
              </a:rPr>
              <a:t>デフォルトは </a:t>
            </a:r>
            <a:r>
              <a:rPr lang="en-US" altLang="ja-JP" sz="1400" b="1" dirty="0">
                <a:solidFill>
                  <a:srgbClr val="0000FF"/>
                </a:solidFill>
              </a:rPr>
              <a:t>8GB </a:t>
            </a:r>
            <a:r>
              <a:rPr lang="ja-JP" altLang="en-US" sz="1400" b="1" dirty="0">
                <a:solidFill>
                  <a:srgbClr val="0000FF"/>
                </a:solidFill>
              </a:rPr>
              <a:t>であるが、これでは </a:t>
            </a:r>
            <a:r>
              <a:rPr lang="en-US" altLang="ja-JP" sz="1400" b="1" dirty="0">
                <a:solidFill>
                  <a:srgbClr val="0000FF"/>
                </a:solidFill>
              </a:rPr>
              <a:t>Swap </a:t>
            </a:r>
            <a:r>
              <a:rPr lang="ja-JP" altLang="en-US" sz="1400" b="1" dirty="0">
                <a:solidFill>
                  <a:srgbClr val="0000FF"/>
                </a:solidFill>
              </a:rPr>
              <a:t>を作成すると不足する。また、各種ログが溜まってきたときに、ディスク容量が不足するおそれがある。</a:t>
            </a:r>
            <a:r>
              <a:rPr lang="en-US" altLang="ja-JP" sz="1400" b="1" dirty="0">
                <a:solidFill>
                  <a:srgbClr val="0000FF"/>
                </a:solidFill>
              </a:rPr>
              <a:t>)</a:t>
            </a:r>
            <a:endParaRPr lang="en-US" altLang="ja-JP" sz="1400" b="1" dirty="0" smtClean="0">
              <a:solidFill>
                <a:srgbClr val="0000FF"/>
              </a:solidFill>
            </a:endParaRPr>
          </a:p>
          <a:p>
            <a:r>
              <a:rPr lang="en-US" altLang="ja-JP" sz="1400" dirty="0" smtClean="0"/>
              <a:t>11. </a:t>
            </a:r>
            <a:r>
              <a:rPr lang="ja-JP" altLang="en-US" sz="1400" dirty="0"/>
              <a:t>「ステップ </a:t>
            </a:r>
            <a:r>
              <a:rPr lang="en-US" altLang="ja-JP" sz="1400" dirty="0"/>
              <a:t>5: </a:t>
            </a:r>
            <a:r>
              <a:rPr lang="ja-JP" altLang="en-US" sz="1400" dirty="0"/>
              <a:t>タグの追加」はデフォルトのままでよい</a:t>
            </a:r>
            <a:r>
              <a:rPr lang="ja-JP" altLang="en-US" sz="1400" dirty="0" smtClean="0"/>
              <a:t>。 </a:t>
            </a:r>
            <a:r>
              <a:rPr lang="en-US" altLang="ja-JP" sz="1400" dirty="0" smtClean="0"/>
              <a:t>(</a:t>
            </a:r>
            <a:r>
              <a:rPr lang="ja-JP" altLang="en-US" sz="1400" dirty="0" smtClean="0"/>
              <a:t>タグを付けてもよい。</a:t>
            </a:r>
            <a:r>
              <a:rPr lang="en-US" altLang="ja-JP" sz="1400" dirty="0" smtClean="0"/>
              <a:t>)</a:t>
            </a:r>
          </a:p>
          <a:p>
            <a:r>
              <a:rPr lang="en-US" altLang="ja-JP" sz="1400" dirty="0" smtClean="0"/>
              <a:t>12. </a:t>
            </a:r>
            <a:r>
              <a:rPr lang="ja-JP" altLang="en-US" sz="1400" b="1" dirty="0" smtClean="0">
                <a:solidFill>
                  <a:srgbClr val="FF0000"/>
                </a:solidFill>
              </a:rPr>
              <a:t>これが肝心。</a:t>
            </a:r>
            <a:r>
              <a:rPr lang="ja-JP" altLang="en-US" sz="1400" dirty="0" smtClean="0"/>
              <a:t>「</a:t>
            </a:r>
            <a:r>
              <a:rPr lang="ja-JP" altLang="en-US" sz="1400" dirty="0"/>
              <a:t>ステップ </a:t>
            </a:r>
            <a:r>
              <a:rPr lang="en-US" altLang="ja-JP" sz="1400" dirty="0"/>
              <a:t>6: </a:t>
            </a:r>
            <a:r>
              <a:rPr lang="ja-JP" altLang="en-US" sz="1400" dirty="0"/>
              <a:t>セキュリティグループの設定」で、新しいセキュリティグループを作成する</a:t>
            </a:r>
            <a:r>
              <a:rPr lang="ja-JP" altLang="en-US" sz="1400" dirty="0" smtClean="0"/>
              <a:t>。ルール</a:t>
            </a:r>
            <a:r>
              <a:rPr lang="ja-JP" altLang="en-US" sz="1400" dirty="0"/>
              <a:t>は、以下のようにする。</a:t>
            </a:r>
          </a:p>
          <a:p>
            <a:r>
              <a:rPr lang="ja-JP" altLang="en-US" sz="1400" dirty="0"/>
              <a:t>・ </a:t>
            </a:r>
            <a:r>
              <a:rPr lang="en-US" altLang="ja-JP" sz="1400" b="1" dirty="0">
                <a:solidFill>
                  <a:srgbClr val="0000FF"/>
                </a:solidFill>
              </a:rPr>
              <a:t>SSH (</a:t>
            </a:r>
            <a:r>
              <a:rPr lang="ja-JP" altLang="en-US" sz="1400" b="1" dirty="0">
                <a:solidFill>
                  <a:srgbClr val="0000FF"/>
                </a:solidFill>
              </a:rPr>
              <a:t>デフォルト</a:t>
            </a:r>
            <a:r>
              <a:rPr lang="en-US" altLang="ja-JP" sz="1400" b="1" dirty="0">
                <a:solidFill>
                  <a:srgbClr val="0000FF"/>
                </a:solidFill>
              </a:rPr>
              <a:t>) </a:t>
            </a:r>
            <a:r>
              <a:rPr lang="en-US" altLang="ja-JP" sz="1400" dirty="0"/>
              <a:t>※ </a:t>
            </a:r>
            <a:r>
              <a:rPr lang="ja-JP" altLang="en-US" sz="1400" dirty="0"/>
              <a:t>任意の場所から接続できるようにする</a:t>
            </a:r>
          </a:p>
          <a:p>
            <a:r>
              <a:rPr lang="ja-JP" altLang="en-US" sz="1400" dirty="0"/>
              <a:t>・ </a:t>
            </a:r>
            <a:r>
              <a:rPr lang="en-US" altLang="ja-JP" sz="1400" b="1" dirty="0">
                <a:solidFill>
                  <a:srgbClr val="0000FF"/>
                </a:solidFill>
              </a:rPr>
              <a:t>HTTPS (</a:t>
            </a:r>
            <a:r>
              <a:rPr lang="ja-JP" altLang="en-US" sz="1400" b="1" dirty="0" smtClean="0">
                <a:solidFill>
                  <a:srgbClr val="0000FF"/>
                </a:solidFill>
              </a:rPr>
              <a:t>追加すること</a:t>
            </a:r>
            <a:r>
              <a:rPr lang="en-US" altLang="ja-JP" sz="1400" b="1" dirty="0" smtClean="0">
                <a:solidFill>
                  <a:srgbClr val="0000FF"/>
                </a:solidFill>
              </a:rPr>
              <a:t>) </a:t>
            </a:r>
            <a:r>
              <a:rPr lang="en-US" altLang="ja-JP" sz="1400" dirty="0"/>
              <a:t>※ </a:t>
            </a:r>
            <a:r>
              <a:rPr lang="ja-JP" altLang="en-US" sz="1400" dirty="0"/>
              <a:t>任意の場所から接続できるようにする</a:t>
            </a:r>
          </a:p>
          <a:p>
            <a:r>
              <a:rPr lang="ja-JP" altLang="en-US" sz="1400" dirty="0"/>
              <a:t>・ </a:t>
            </a:r>
            <a:r>
              <a:rPr lang="ja-JP" altLang="en-US" sz="1400" b="1" dirty="0">
                <a:solidFill>
                  <a:srgbClr val="0000FF"/>
                </a:solidFill>
              </a:rPr>
              <a:t>すべての </a:t>
            </a:r>
            <a:r>
              <a:rPr lang="en-US" altLang="ja-JP" sz="1400" b="1" dirty="0">
                <a:solidFill>
                  <a:srgbClr val="0000FF"/>
                </a:solidFill>
              </a:rPr>
              <a:t>ICMP - IPv4 (</a:t>
            </a:r>
            <a:r>
              <a:rPr lang="ja-JP" altLang="en-US" sz="1400" b="1" dirty="0" smtClean="0">
                <a:solidFill>
                  <a:srgbClr val="0000FF"/>
                </a:solidFill>
              </a:rPr>
              <a:t>追加すること</a:t>
            </a:r>
            <a:r>
              <a:rPr lang="en-US" altLang="ja-JP" sz="1400" b="1" dirty="0" smtClean="0">
                <a:solidFill>
                  <a:srgbClr val="0000FF"/>
                </a:solidFill>
              </a:rPr>
              <a:t>) </a:t>
            </a:r>
            <a:r>
              <a:rPr lang="en-US" altLang="ja-JP" sz="1400" dirty="0"/>
              <a:t>※ </a:t>
            </a:r>
            <a:r>
              <a:rPr lang="ja-JP" altLang="en-US" sz="1400" dirty="0"/>
              <a:t>任意の場所から接続できるようにする</a:t>
            </a:r>
            <a:endParaRPr lang="ja-JP" altLang="en-US" sz="1400" dirty="0" smtClean="0"/>
          </a:p>
        </p:txBody>
      </p:sp>
      <p:pic>
        <p:nvPicPr>
          <p:cNvPr id="6" name="図 5"/>
          <p:cNvPicPr>
            <a:picLocks noChangeAspect="1"/>
          </p:cNvPicPr>
          <p:nvPr/>
        </p:nvPicPr>
        <p:blipFill>
          <a:blip r:embed="rId2"/>
          <a:stretch>
            <a:fillRect/>
          </a:stretch>
        </p:blipFill>
        <p:spPr>
          <a:xfrm>
            <a:off x="1039963" y="3661880"/>
            <a:ext cx="9244505" cy="2391323"/>
          </a:xfrm>
          <a:prstGeom prst="rect">
            <a:avLst/>
          </a:prstGeom>
          <a:ln>
            <a:solidFill>
              <a:schemeClr val="tx1"/>
            </a:solidFill>
          </a:ln>
        </p:spPr>
      </p:pic>
      <p:sp>
        <p:nvSpPr>
          <p:cNvPr id="7" name="正方形/長方形 6"/>
          <p:cNvSpPr/>
          <p:nvPr/>
        </p:nvSpPr>
        <p:spPr>
          <a:xfrm>
            <a:off x="1086238" y="4868427"/>
            <a:ext cx="9208982" cy="82618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1078355" y="5719765"/>
            <a:ext cx="876906" cy="34533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60136158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92</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61796" y="867799"/>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13. </a:t>
            </a:r>
            <a:r>
              <a:rPr lang="ja-JP" altLang="en-US" dirty="0"/>
              <a:t>「ステップ </a:t>
            </a:r>
            <a:r>
              <a:rPr lang="en-US" altLang="ja-JP" dirty="0"/>
              <a:t>7: </a:t>
            </a:r>
            <a:r>
              <a:rPr lang="ja-JP" altLang="en-US" dirty="0"/>
              <a:t>インスタンス作成の</a:t>
            </a:r>
            <a:r>
              <a:rPr lang="ja-JP" altLang="en-US" dirty="0" smtClean="0"/>
              <a:t>確認」 で、いよいよ、「</a:t>
            </a:r>
            <a:r>
              <a:rPr lang="ja-JP" altLang="en-US" dirty="0"/>
              <a:t>起動」をクリックする。先ほど作成したキーペアを選択して起動する。</a:t>
            </a:r>
            <a:endParaRPr lang="ja-JP" altLang="en-US" dirty="0" smtClean="0"/>
          </a:p>
        </p:txBody>
      </p:sp>
      <p:pic>
        <p:nvPicPr>
          <p:cNvPr id="6" name="図 5"/>
          <p:cNvPicPr>
            <a:picLocks noChangeAspect="1"/>
          </p:cNvPicPr>
          <p:nvPr/>
        </p:nvPicPr>
        <p:blipFill>
          <a:blip r:embed="rId2"/>
          <a:stretch>
            <a:fillRect/>
          </a:stretch>
        </p:blipFill>
        <p:spPr>
          <a:xfrm>
            <a:off x="669438" y="1431636"/>
            <a:ext cx="6401395" cy="3723621"/>
          </a:xfrm>
          <a:prstGeom prst="rect">
            <a:avLst/>
          </a:prstGeom>
        </p:spPr>
      </p:pic>
      <p:sp>
        <p:nvSpPr>
          <p:cNvPr id="7" name="正方形/長方形 6"/>
          <p:cNvSpPr/>
          <p:nvPr/>
        </p:nvSpPr>
        <p:spPr>
          <a:xfrm>
            <a:off x="6676696" y="4858342"/>
            <a:ext cx="465083" cy="2969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図 7"/>
          <p:cNvPicPr>
            <a:picLocks noChangeAspect="1"/>
          </p:cNvPicPr>
          <p:nvPr/>
        </p:nvPicPr>
        <p:blipFill>
          <a:blip r:embed="rId3"/>
          <a:stretch>
            <a:fillRect/>
          </a:stretch>
        </p:blipFill>
        <p:spPr>
          <a:xfrm>
            <a:off x="7639378" y="2596967"/>
            <a:ext cx="3822153" cy="2535750"/>
          </a:xfrm>
          <a:prstGeom prst="rect">
            <a:avLst/>
          </a:prstGeom>
        </p:spPr>
      </p:pic>
      <p:sp>
        <p:nvSpPr>
          <p:cNvPr id="9" name="正方形/長方形 8"/>
          <p:cNvSpPr/>
          <p:nvPr/>
        </p:nvSpPr>
        <p:spPr>
          <a:xfrm>
            <a:off x="7882758" y="3950667"/>
            <a:ext cx="3326524" cy="68317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10365826" y="4707412"/>
            <a:ext cx="867103" cy="28903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457200" y="5228831"/>
            <a:ext cx="11335124" cy="646331"/>
          </a:xfrm>
          <a:prstGeom prst="rect">
            <a:avLst/>
          </a:prstGeom>
          <a:solidFill>
            <a:srgbClr val="FFFFCC"/>
          </a:solidFill>
          <a:ln w="19050">
            <a:solidFill>
              <a:schemeClr val="tx1"/>
            </a:solidFill>
          </a:ln>
        </p:spPr>
        <p:txBody>
          <a:bodyPr wrap="square" rtlCol="0">
            <a:spAutoFit/>
          </a:bodyPr>
          <a:lstStyle/>
          <a:p>
            <a:r>
              <a:rPr kumimoji="1" lang="en-US" altLang="ja-JP" dirty="0" smtClean="0"/>
              <a:t>14. AWS </a:t>
            </a:r>
            <a:r>
              <a:rPr kumimoji="1" lang="ja-JP" altLang="en-US" dirty="0" smtClean="0"/>
              <a:t>コンソールの「</a:t>
            </a:r>
            <a:r>
              <a:rPr lang="en-US" altLang="ja-JP" dirty="0" smtClean="0"/>
              <a:t>EC2</a:t>
            </a:r>
            <a:r>
              <a:rPr lang="ja-JP" altLang="en-US" dirty="0" smtClean="0"/>
              <a:t>」の「インスタント」で、</a:t>
            </a:r>
            <a:r>
              <a:rPr lang="en-US" altLang="ja-JP" dirty="0" smtClean="0"/>
              <a:t>13 </a:t>
            </a:r>
            <a:r>
              <a:rPr lang="ja-JP" altLang="en-US" dirty="0" smtClean="0"/>
              <a:t>で起動したインスタンスが</a:t>
            </a:r>
            <a:r>
              <a:rPr lang="ja-JP" altLang="en-US" b="1" dirty="0" smtClean="0">
                <a:solidFill>
                  <a:schemeClr val="accent6">
                    <a:lumMod val="75000"/>
                  </a:schemeClr>
                </a:solidFill>
              </a:rPr>
              <a:t>「実行中」</a:t>
            </a:r>
            <a:r>
              <a:rPr lang="ja-JP" altLang="en-US" dirty="0" smtClean="0"/>
              <a:t>になるまで待つ。</a:t>
            </a:r>
            <a:r>
              <a:rPr lang="en-US" altLang="ja-JP" dirty="0" smtClean="0"/>
              <a:t>(</a:t>
            </a:r>
            <a:r>
              <a:rPr lang="ja-JP" altLang="en-US" dirty="0" smtClean="0"/>
              <a:t>時々画面更新する</a:t>
            </a:r>
            <a:r>
              <a:rPr lang="en-US" altLang="ja-JP" dirty="0" smtClean="0"/>
              <a:t>)</a:t>
            </a:r>
          </a:p>
          <a:p>
            <a:r>
              <a:rPr lang="ja-JP" altLang="en-US" dirty="0" smtClean="0"/>
              <a:t>数分間で完了するはずである。</a:t>
            </a:r>
          </a:p>
        </p:txBody>
      </p:sp>
      <p:pic>
        <p:nvPicPr>
          <p:cNvPr id="12" name="図 11"/>
          <p:cNvPicPr>
            <a:picLocks noChangeAspect="1"/>
          </p:cNvPicPr>
          <p:nvPr/>
        </p:nvPicPr>
        <p:blipFill>
          <a:blip r:embed="rId4"/>
          <a:stretch>
            <a:fillRect/>
          </a:stretch>
        </p:blipFill>
        <p:spPr>
          <a:xfrm>
            <a:off x="1403951" y="5964478"/>
            <a:ext cx="9667875" cy="762000"/>
          </a:xfrm>
          <a:prstGeom prst="rect">
            <a:avLst/>
          </a:prstGeom>
        </p:spPr>
      </p:pic>
      <p:sp>
        <p:nvSpPr>
          <p:cNvPr id="13" name="正方形/長方形 12"/>
          <p:cNvSpPr/>
          <p:nvPr/>
        </p:nvSpPr>
        <p:spPr>
          <a:xfrm>
            <a:off x="5044965" y="6390454"/>
            <a:ext cx="1647497" cy="2969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19563005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93</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816645"/>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15. </a:t>
            </a:r>
            <a:r>
              <a:rPr lang="ja-JP" altLang="en-US" dirty="0"/>
              <a:t>「サービス </a:t>
            </a:r>
            <a:r>
              <a:rPr lang="en-US" altLang="ja-JP" dirty="0"/>
              <a:t>-&gt; EC2 -&gt; </a:t>
            </a:r>
            <a:r>
              <a:rPr lang="ja-JP" altLang="en-US" dirty="0"/>
              <a:t>ネットワーク </a:t>
            </a:r>
            <a:r>
              <a:rPr lang="en-US" altLang="ja-JP" dirty="0"/>
              <a:t>&amp; </a:t>
            </a:r>
            <a:r>
              <a:rPr lang="ja-JP" altLang="en-US" dirty="0"/>
              <a:t>セキュリティ </a:t>
            </a:r>
            <a:r>
              <a:rPr lang="en-US" altLang="ja-JP" dirty="0"/>
              <a:t>-&gt; Elastic </a:t>
            </a:r>
            <a:r>
              <a:rPr lang="en-US" altLang="ja-JP" dirty="0" smtClean="0"/>
              <a:t>IP</a:t>
            </a:r>
            <a:r>
              <a:rPr lang="ja-JP" altLang="en-US" dirty="0"/>
              <a:t>」で</a:t>
            </a:r>
            <a:r>
              <a:rPr lang="ja-JP" altLang="en-US" dirty="0" smtClean="0"/>
              <a:t>、静的パブリック </a:t>
            </a:r>
            <a:r>
              <a:rPr lang="en-US" altLang="ja-JP" dirty="0"/>
              <a:t>IPv4 </a:t>
            </a:r>
            <a:r>
              <a:rPr lang="ja-JP" altLang="en-US" dirty="0"/>
              <a:t>アドレスを </a:t>
            </a:r>
            <a:r>
              <a:rPr lang="en-US" altLang="ja-JP" dirty="0"/>
              <a:t>1 </a:t>
            </a:r>
            <a:r>
              <a:rPr lang="ja-JP" altLang="en-US" dirty="0"/>
              <a:t>つ割当てを受ける</a:t>
            </a:r>
            <a:r>
              <a:rPr lang="ja-JP" altLang="en-US" dirty="0" smtClean="0"/>
              <a:t>。</a:t>
            </a:r>
            <a:endParaRPr lang="en-US" altLang="ja-JP" dirty="0" smtClean="0"/>
          </a:p>
          <a:p>
            <a:r>
              <a:rPr lang="en-US" altLang="ja-JP" dirty="0" smtClean="0"/>
              <a:t>IP </a:t>
            </a:r>
            <a:r>
              <a:rPr lang="ja-JP" altLang="en-US" dirty="0" smtClean="0"/>
              <a:t>アドレスの割当ては、即時に完了する。</a:t>
            </a:r>
          </a:p>
        </p:txBody>
      </p:sp>
      <p:pic>
        <p:nvPicPr>
          <p:cNvPr id="6" name="図 5"/>
          <p:cNvPicPr>
            <a:picLocks noChangeAspect="1"/>
          </p:cNvPicPr>
          <p:nvPr/>
        </p:nvPicPr>
        <p:blipFill>
          <a:blip r:embed="rId2"/>
          <a:stretch>
            <a:fillRect/>
          </a:stretch>
        </p:blipFill>
        <p:spPr>
          <a:xfrm>
            <a:off x="744265" y="1510081"/>
            <a:ext cx="3331122" cy="2723311"/>
          </a:xfrm>
          <a:prstGeom prst="rect">
            <a:avLst/>
          </a:prstGeom>
        </p:spPr>
      </p:pic>
      <p:sp>
        <p:nvSpPr>
          <p:cNvPr id="7" name="正方形/長方形 6"/>
          <p:cNvSpPr/>
          <p:nvPr/>
        </p:nvSpPr>
        <p:spPr>
          <a:xfrm>
            <a:off x="851337" y="2862468"/>
            <a:ext cx="1647497" cy="2969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3499945" y="4039462"/>
            <a:ext cx="756744"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332741" y="4413923"/>
            <a:ext cx="11444412" cy="923330"/>
          </a:xfrm>
          <a:prstGeom prst="rect">
            <a:avLst/>
          </a:prstGeom>
          <a:solidFill>
            <a:srgbClr val="FFFFCC"/>
          </a:solidFill>
          <a:ln w="19050">
            <a:solidFill>
              <a:schemeClr val="tx1"/>
            </a:solidFill>
          </a:ln>
        </p:spPr>
        <p:txBody>
          <a:bodyPr wrap="square" rtlCol="0">
            <a:spAutoFit/>
          </a:bodyPr>
          <a:lstStyle/>
          <a:p>
            <a:r>
              <a:rPr kumimoji="1" lang="en-US" altLang="ja-JP" dirty="0" smtClean="0"/>
              <a:t>16. 15 </a:t>
            </a:r>
            <a:r>
              <a:rPr kumimoji="1" lang="ja-JP" altLang="en-US" dirty="0" smtClean="0"/>
              <a:t>で割当てられた静的パブリック </a:t>
            </a:r>
            <a:r>
              <a:rPr kumimoji="1" lang="en-US" altLang="ja-JP" dirty="0" smtClean="0"/>
              <a:t>IPv4 </a:t>
            </a:r>
            <a:r>
              <a:rPr kumimoji="1" lang="ja-JP" altLang="en-US" dirty="0" smtClean="0"/>
              <a:t>アドレスに</a:t>
            </a:r>
            <a:r>
              <a:rPr lang="ja-JP" altLang="en-US" dirty="0"/>
              <a:t>対して、「アクション」から「</a:t>
            </a:r>
            <a:r>
              <a:rPr lang="en-US" altLang="ja-JP" dirty="0"/>
              <a:t>Elastic IP </a:t>
            </a:r>
            <a:r>
              <a:rPr lang="ja-JP" altLang="en-US" dirty="0"/>
              <a:t>アドレスの関連付け」を</a:t>
            </a:r>
            <a:r>
              <a:rPr lang="ja-JP" altLang="en-US" dirty="0" smtClean="0"/>
              <a:t>クリックし、</a:t>
            </a:r>
            <a:r>
              <a:rPr lang="en-US" altLang="ja-JP" dirty="0" smtClean="0"/>
              <a:t>13 </a:t>
            </a:r>
            <a:r>
              <a:rPr lang="ja-JP" altLang="en-US" dirty="0" smtClean="0"/>
              <a:t>で作成した</a:t>
            </a:r>
            <a:r>
              <a:rPr lang="en-US" altLang="ja-JP" dirty="0"/>
              <a:t>EC2 </a:t>
            </a:r>
            <a:r>
              <a:rPr lang="ja-JP" altLang="en-US" dirty="0"/>
              <a:t>インスタンスに関連付ける</a:t>
            </a:r>
            <a:r>
              <a:rPr lang="ja-JP" altLang="en-US" dirty="0" smtClean="0"/>
              <a:t>。数秒後には工事が完了し、この </a:t>
            </a:r>
            <a:r>
              <a:rPr lang="en-US" altLang="ja-JP" dirty="0" smtClean="0"/>
              <a:t>IPv4 </a:t>
            </a:r>
            <a:r>
              <a:rPr lang="ja-JP" altLang="en-US" dirty="0" smtClean="0"/>
              <a:t>アドレス宛の通信が </a:t>
            </a:r>
            <a:r>
              <a:rPr lang="en-US" altLang="ja-JP" dirty="0" smtClean="0"/>
              <a:t>EC2 </a:t>
            </a:r>
            <a:r>
              <a:rPr lang="ja-JP" altLang="en-US" dirty="0" smtClean="0"/>
              <a:t>インスタンスにルーチングされるようになる。</a:t>
            </a:r>
            <a:endParaRPr lang="en-US" altLang="ja-JP" dirty="0" smtClean="0"/>
          </a:p>
        </p:txBody>
      </p:sp>
      <p:pic>
        <p:nvPicPr>
          <p:cNvPr id="12" name="図 11"/>
          <p:cNvPicPr>
            <a:picLocks noChangeAspect="1"/>
          </p:cNvPicPr>
          <p:nvPr/>
        </p:nvPicPr>
        <p:blipFill>
          <a:blip r:embed="rId3"/>
          <a:stretch>
            <a:fillRect/>
          </a:stretch>
        </p:blipFill>
        <p:spPr>
          <a:xfrm>
            <a:off x="1217885" y="5487932"/>
            <a:ext cx="3267405" cy="1317502"/>
          </a:xfrm>
          <a:prstGeom prst="rect">
            <a:avLst/>
          </a:prstGeom>
        </p:spPr>
      </p:pic>
      <p:sp>
        <p:nvSpPr>
          <p:cNvPr id="13" name="正方形/長方形 12"/>
          <p:cNvSpPr/>
          <p:nvPr/>
        </p:nvSpPr>
        <p:spPr>
          <a:xfrm>
            <a:off x="3886200" y="6601358"/>
            <a:ext cx="756744"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8785963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94</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17. 16 </a:t>
            </a:r>
            <a:r>
              <a:rPr kumimoji="1" lang="ja-JP" altLang="en-US" dirty="0" smtClean="0"/>
              <a:t>で割当てられた </a:t>
            </a:r>
            <a:r>
              <a:rPr kumimoji="1" lang="en-US" altLang="ja-JP" dirty="0" smtClean="0"/>
              <a:t>Elastic IP </a:t>
            </a:r>
            <a:r>
              <a:rPr kumimoji="1" lang="ja-JP" altLang="en-US" dirty="0" smtClean="0"/>
              <a:t>アドレス宛に </a:t>
            </a:r>
            <a:r>
              <a:rPr kumimoji="1" lang="en-US" altLang="ja-JP" dirty="0" smtClean="0"/>
              <a:t>ping </a:t>
            </a:r>
            <a:r>
              <a:rPr kumimoji="1" lang="ja-JP" altLang="en-US" dirty="0" smtClean="0"/>
              <a:t>を打ってみて、応答があるかどうか確認する。</a:t>
            </a:r>
            <a:endParaRPr lang="en-US" altLang="ja-JP" dirty="0" smtClean="0"/>
          </a:p>
        </p:txBody>
      </p:sp>
      <p:pic>
        <p:nvPicPr>
          <p:cNvPr id="6" name="図 5"/>
          <p:cNvPicPr>
            <a:picLocks noChangeAspect="1"/>
          </p:cNvPicPr>
          <p:nvPr/>
        </p:nvPicPr>
        <p:blipFill>
          <a:blip r:embed="rId2"/>
          <a:stretch>
            <a:fillRect/>
          </a:stretch>
        </p:blipFill>
        <p:spPr>
          <a:xfrm>
            <a:off x="2045741" y="1285331"/>
            <a:ext cx="3598316" cy="2374019"/>
          </a:xfrm>
          <a:prstGeom prst="rect">
            <a:avLst/>
          </a:prstGeom>
        </p:spPr>
      </p:pic>
      <p:sp>
        <p:nvSpPr>
          <p:cNvPr id="7" name="正方形/長方形 6"/>
          <p:cNvSpPr/>
          <p:nvPr/>
        </p:nvSpPr>
        <p:spPr>
          <a:xfrm>
            <a:off x="2088931" y="1502372"/>
            <a:ext cx="2680138" cy="114937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5967248" y="1603339"/>
            <a:ext cx="3689131" cy="523220"/>
          </a:xfrm>
          <a:prstGeom prst="rect">
            <a:avLst/>
          </a:prstGeom>
          <a:noFill/>
        </p:spPr>
        <p:txBody>
          <a:bodyPr wrap="square" rtlCol="0">
            <a:spAutoFit/>
          </a:bodyPr>
          <a:lstStyle/>
          <a:p>
            <a:r>
              <a:rPr kumimoji="1" lang="en-US" altLang="ja-JP" sz="1400" dirty="0" smtClean="0">
                <a:solidFill>
                  <a:srgbClr val="FF0000"/>
                </a:solidFill>
              </a:rPr>
              <a:t>※ IP</a:t>
            </a:r>
            <a:r>
              <a:rPr kumimoji="1" lang="ja-JP" altLang="en-US" sz="1400" dirty="0" smtClean="0">
                <a:solidFill>
                  <a:srgbClr val="FF0000"/>
                </a:solidFill>
              </a:rPr>
              <a:t> アドレスは、サンプルである。</a:t>
            </a:r>
            <a:endParaRPr kumimoji="1" lang="en-US" altLang="ja-JP" sz="1400" dirty="0" smtClean="0">
              <a:solidFill>
                <a:srgbClr val="FF0000"/>
              </a:solidFill>
            </a:endParaRPr>
          </a:p>
          <a:p>
            <a:r>
              <a:rPr kumimoji="1" lang="ja-JP" altLang="en-US" sz="1400" dirty="0" smtClean="0">
                <a:solidFill>
                  <a:srgbClr val="FF0000"/>
                </a:solidFill>
              </a:rPr>
              <a:t>実際の構築中の </a:t>
            </a:r>
            <a:r>
              <a:rPr kumimoji="1" lang="en-US" altLang="ja-JP" sz="1400" dirty="0" smtClean="0">
                <a:solidFill>
                  <a:srgbClr val="FF0000"/>
                </a:solidFill>
              </a:rPr>
              <a:t>IP </a:t>
            </a:r>
            <a:r>
              <a:rPr kumimoji="1" lang="ja-JP" altLang="en-US" sz="1400" dirty="0" smtClean="0">
                <a:solidFill>
                  <a:srgbClr val="FF0000"/>
                </a:solidFill>
              </a:rPr>
              <a:t>アドレスに置換すること。</a:t>
            </a:r>
            <a:endParaRPr kumimoji="1" lang="ja-JP" altLang="en-US" sz="1400" dirty="0">
              <a:solidFill>
                <a:srgbClr val="FF0000"/>
              </a:solidFill>
            </a:endParaRPr>
          </a:p>
        </p:txBody>
      </p:sp>
      <p:sp>
        <p:nvSpPr>
          <p:cNvPr id="9" name="テキスト ボックス 8"/>
          <p:cNvSpPr txBox="1"/>
          <p:nvPr/>
        </p:nvSpPr>
        <p:spPr>
          <a:xfrm>
            <a:off x="222382" y="3767612"/>
            <a:ext cx="11444412" cy="1200329"/>
          </a:xfrm>
          <a:prstGeom prst="rect">
            <a:avLst/>
          </a:prstGeom>
          <a:solidFill>
            <a:srgbClr val="FFFFCC"/>
          </a:solidFill>
          <a:ln w="19050">
            <a:solidFill>
              <a:schemeClr val="tx1"/>
            </a:solidFill>
          </a:ln>
        </p:spPr>
        <p:txBody>
          <a:bodyPr wrap="square" rtlCol="0">
            <a:spAutoFit/>
          </a:bodyPr>
          <a:lstStyle/>
          <a:p>
            <a:r>
              <a:rPr kumimoji="1" lang="en-US" altLang="ja-JP" dirty="0" smtClean="0"/>
              <a:t>18. </a:t>
            </a:r>
            <a:r>
              <a:rPr lang="ja-JP" altLang="en-US" dirty="0" smtClean="0"/>
              <a:t>任意の好きな </a:t>
            </a:r>
            <a:r>
              <a:rPr lang="en-US" altLang="ja-JP" dirty="0"/>
              <a:t>SSH </a:t>
            </a:r>
            <a:r>
              <a:rPr lang="ja-JP" altLang="en-US" dirty="0"/>
              <a:t>クライアント </a:t>
            </a:r>
            <a:r>
              <a:rPr lang="en-US" altLang="ja-JP" dirty="0"/>
              <a:t>(</a:t>
            </a:r>
            <a:r>
              <a:rPr lang="ja-JP" altLang="en-US" dirty="0"/>
              <a:t>例</a:t>
            </a:r>
            <a:r>
              <a:rPr lang="en-US" altLang="ja-JP" dirty="0"/>
              <a:t>: </a:t>
            </a:r>
            <a:r>
              <a:rPr lang="en-US" altLang="ja-JP" dirty="0" err="1"/>
              <a:t>Tera</a:t>
            </a:r>
            <a:r>
              <a:rPr lang="en-US" altLang="ja-JP" dirty="0"/>
              <a:t> Term) </a:t>
            </a:r>
            <a:r>
              <a:rPr lang="ja-JP" altLang="en-US" dirty="0" smtClean="0"/>
              <a:t>で、この </a:t>
            </a:r>
            <a:r>
              <a:rPr lang="en-US" altLang="ja-JP" dirty="0" smtClean="0"/>
              <a:t>IP </a:t>
            </a:r>
            <a:r>
              <a:rPr lang="ja-JP" altLang="en-US" dirty="0" smtClean="0"/>
              <a:t>アドレス宛に </a:t>
            </a:r>
            <a:r>
              <a:rPr lang="en-US" altLang="ja-JP" dirty="0" smtClean="0"/>
              <a:t>SSH </a:t>
            </a:r>
            <a:r>
              <a:rPr lang="ja-JP" altLang="en-US" dirty="0"/>
              <a:t>接続を行なう</a:t>
            </a:r>
            <a:r>
              <a:rPr lang="ja-JP" altLang="en-US" dirty="0" smtClean="0"/>
              <a:t>。文字コードは </a:t>
            </a:r>
            <a:r>
              <a:rPr lang="en-US" altLang="ja-JP" dirty="0" smtClean="0"/>
              <a:t>UTF-8 </a:t>
            </a:r>
            <a:r>
              <a:rPr lang="ja-JP" altLang="en-US" dirty="0" smtClean="0"/>
              <a:t>とする。</a:t>
            </a:r>
            <a:endParaRPr lang="en-US" altLang="ja-JP" dirty="0" smtClean="0"/>
          </a:p>
          <a:p>
            <a:r>
              <a:rPr lang="en-US" altLang="ja-JP" dirty="0" smtClean="0"/>
              <a:t>SSH </a:t>
            </a:r>
            <a:r>
              <a:rPr lang="ja-JP" altLang="en-US" dirty="0" smtClean="0"/>
              <a:t>のユーザー </a:t>
            </a:r>
            <a:r>
              <a:rPr lang="en-US" altLang="ja-JP" dirty="0" smtClean="0"/>
              <a:t>ID</a:t>
            </a:r>
            <a:r>
              <a:rPr lang="en-US" altLang="ja-JP" dirty="0"/>
              <a:t>: </a:t>
            </a:r>
            <a:r>
              <a:rPr lang="en-US" altLang="ja-JP" dirty="0" err="1" smtClean="0"/>
              <a:t>ubuntu</a:t>
            </a:r>
            <a:endParaRPr lang="en-US" altLang="ja-JP" dirty="0" smtClean="0"/>
          </a:p>
          <a:p>
            <a:r>
              <a:rPr lang="en-US" altLang="ja-JP" dirty="0" smtClean="0"/>
              <a:t>SSH </a:t>
            </a:r>
            <a:r>
              <a:rPr lang="ja-JP" altLang="en-US" dirty="0"/>
              <a:t>の認証方式は、秘密鍵とし、先ほど作成したキーペアの </a:t>
            </a:r>
            <a:r>
              <a:rPr lang="en-US" altLang="ja-JP" dirty="0" err="1"/>
              <a:t>pem</a:t>
            </a:r>
            <a:r>
              <a:rPr lang="en-US" altLang="ja-JP" dirty="0"/>
              <a:t> </a:t>
            </a:r>
            <a:r>
              <a:rPr lang="ja-JP" altLang="en-US" dirty="0"/>
              <a:t>ファイルを指定する</a:t>
            </a:r>
            <a:r>
              <a:rPr lang="ja-JP" altLang="en-US" dirty="0" smtClean="0"/>
              <a:t>。</a:t>
            </a:r>
            <a:endParaRPr lang="en-US" altLang="ja-JP" dirty="0" smtClean="0"/>
          </a:p>
          <a:p>
            <a:r>
              <a:rPr lang="en-US" altLang="ja-JP" dirty="0" err="1"/>
              <a:t>ubuntu</a:t>
            </a:r>
            <a:r>
              <a:rPr lang="en-US" altLang="ja-JP" dirty="0"/>
              <a:t> </a:t>
            </a:r>
            <a:r>
              <a:rPr lang="ja-JP" altLang="en-US" dirty="0"/>
              <a:t>というユーザーでログインできるはずである</a:t>
            </a:r>
            <a:r>
              <a:rPr lang="ja-JP" altLang="en-US" dirty="0" smtClean="0"/>
              <a:t>。</a:t>
            </a:r>
            <a:r>
              <a:rPr lang="en-US" altLang="ja-JP" dirty="0" smtClean="0"/>
              <a:t>(</a:t>
            </a:r>
            <a:r>
              <a:rPr lang="ja-JP" altLang="en-US" dirty="0" smtClean="0"/>
              <a:t>初回サーバー起動後は</a:t>
            </a:r>
            <a:r>
              <a:rPr lang="ja-JP" altLang="en-US" dirty="0"/>
              <a:t>、ログインできるまで</a:t>
            </a:r>
            <a:r>
              <a:rPr lang="ja-JP" altLang="en-US" dirty="0" smtClean="0"/>
              <a:t>数分かかる</a:t>
            </a:r>
            <a:r>
              <a:rPr lang="ja-JP" altLang="en-US" dirty="0"/>
              <a:t>ことがある。</a:t>
            </a:r>
            <a:r>
              <a:rPr lang="en-US" altLang="ja-JP" dirty="0"/>
              <a:t>)</a:t>
            </a:r>
            <a:endParaRPr lang="en-US" altLang="ja-JP" dirty="0" smtClean="0"/>
          </a:p>
        </p:txBody>
      </p:sp>
      <p:pic>
        <p:nvPicPr>
          <p:cNvPr id="10" name="図 9"/>
          <p:cNvPicPr>
            <a:picLocks noChangeAspect="1"/>
          </p:cNvPicPr>
          <p:nvPr/>
        </p:nvPicPr>
        <p:blipFill>
          <a:blip r:embed="rId3"/>
          <a:stretch>
            <a:fillRect/>
          </a:stretch>
        </p:blipFill>
        <p:spPr>
          <a:xfrm>
            <a:off x="5720993" y="5076203"/>
            <a:ext cx="2182047" cy="1609218"/>
          </a:xfrm>
          <a:prstGeom prst="rect">
            <a:avLst/>
          </a:prstGeom>
        </p:spPr>
      </p:pic>
      <p:pic>
        <p:nvPicPr>
          <p:cNvPr id="11" name="図 10"/>
          <p:cNvPicPr>
            <a:picLocks noChangeAspect="1"/>
          </p:cNvPicPr>
          <p:nvPr/>
        </p:nvPicPr>
        <p:blipFill>
          <a:blip r:embed="rId4"/>
          <a:stretch>
            <a:fillRect/>
          </a:stretch>
        </p:blipFill>
        <p:spPr>
          <a:xfrm>
            <a:off x="2455644" y="5076203"/>
            <a:ext cx="2557790" cy="1671584"/>
          </a:xfrm>
          <a:prstGeom prst="rect">
            <a:avLst/>
          </a:prstGeom>
        </p:spPr>
      </p:pic>
    </p:spTree>
    <p:extLst>
      <p:ext uri="{BB962C8B-B14F-4D97-AF65-F5344CB8AC3E}">
        <p14:creationId xmlns:p14="http://schemas.microsoft.com/office/powerpoint/2010/main" val="273937954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95</a:t>
            </a:fld>
            <a:endParaRPr kumimoji="1" lang="ja-JP" altLang="en-US" dirty="0"/>
          </a:p>
        </p:txBody>
      </p:sp>
      <p:sp>
        <p:nvSpPr>
          <p:cNvPr id="5" name="テキスト ボックス 4"/>
          <p:cNvSpPr txBox="1"/>
          <p:nvPr/>
        </p:nvSpPr>
        <p:spPr>
          <a:xfrm>
            <a:off x="269678" y="237441"/>
            <a:ext cx="1009352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19. </a:t>
            </a:r>
            <a:r>
              <a:rPr kumimoji="1" lang="ja-JP" altLang="en-US" dirty="0" smtClean="0"/>
              <a:t>以下のコマンドを実行し、タイムゾーンを </a:t>
            </a:r>
            <a:r>
              <a:rPr kumimoji="1" lang="en-US" altLang="ja-JP" dirty="0" smtClean="0"/>
              <a:t>JST (</a:t>
            </a:r>
            <a:r>
              <a:rPr kumimoji="1" lang="ja-JP" altLang="en-US" dirty="0" smtClean="0"/>
              <a:t>日本標準時</a:t>
            </a:r>
            <a:r>
              <a:rPr kumimoji="1" lang="en-US" altLang="ja-JP" dirty="0" smtClean="0"/>
              <a:t>) </a:t>
            </a:r>
            <a:r>
              <a:rPr kumimoji="1" lang="ja-JP" altLang="en-US" dirty="0" smtClean="0"/>
              <a:t>に変更する。</a:t>
            </a:r>
            <a:endParaRPr lang="en-US" altLang="ja-JP" dirty="0" smtClean="0"/>
          </a:p>
        </p:txBody>
      </p:sp>
      <p:sp>
        <p:nvSpPr>
          <p:cNvPr id="6" name="テキスト ボックス 5"/>
          <p:cNvSpPr txBox="1"/>
          <p:nvPr/>
        </p:nvSpPr>
        <p:spPr>
          <a:xfrm>
            <a:off x="360310" y="737541"/>
            <a:ext cx="10002890" cy="307777"/>
          </a:xfrm>
          <a:prstGeom prst="rect">
            <a:avLst/>
          </a:prstGeom>
          <a:solidFill>
            <a:schemeClr val="tx1"/>
          </a:solidFill>
        </p:spPr>
        <p:txBody>
          <a:bodyPr wrap="square" rtlCol="0">
            <a:spAutoFit/>
          </a:bodyPr>
          <a:lstStyle/>
          <a:p>
            <a:r>
              <a:rPr lang="en-US" altLang="ja-JP" sz="1400" dirty="0" err="1">
                <a:solidFill>
                  <a:schemeClr val="bg1"/>
                </a:solidFill>
                <a:latin typeface="Consolas" panose="020B0609020204030204" pitchFamily="49" charset="0"/>
              </a:rPr>
              <a:t>sudo</a:t>
            </a:r>
            <a:r>
              <a:rPr lang="en-US" altLang="ja-JP" sz="1400" dirty="0">
                <a:solidFill>
                  <a:schemeClr val="bg1"/>
                </a:solidFill>
                <a:latin typeface="Consolas" panose="020B0609020204030204" pitchFamily="49" charset="0"/>
              </a:rPr>
              <a:t> </a:t>
            </a:r>
            <a:r>
              <a:rPr lang="en-US" altLang="ja-JP" sz="1400" dirty="0" err="1">
                <a:solidFill>
                  <a:schemeClr val="bg1"/>
                </a:solidFill>
                <a:latin typeface="Consolas" panose="020B0609020204030204" pitchFamily="49" charset="0"/>
              </a:rPr>
              <a:t>timedatectl</a:t>
            </a:r>
            <a:r>
              <a:rPr lang="en-US" altLang="ja-JP" sz="1400" dirty="0">
                <a:solidFill>
                  <a:schemeClr val="bg1"/>
                </a:solidFill>
                <a:latin typeface="Consolas" panose="020B0609020204030204" pitchFamily="49" charset="0"/>
              </a:rPr>
              <a:t> set-</a:t>
            </a:r>
            <a:r>
              <a:rPr lang="en-US" altLang="ja-JP" sz="1400" dirty="0" err="1">
                <a:solidFill>
                  <a:schemeClr val="bg1"/>
                </a:solidFill>
                <a:latin typeface="Consolas" panose="020B0609020204030204" pitchFamily="49" charset="0"/>
              </a:rPr>
              <a:t>timezone</a:t>
            </a:r>
            <a:r>
              <a:rPr lang="en-US" altLang="ja-JP" sz="1400" dirty="0">
                <a:solidFill>
                  <a:schemeClr val="bg1"/>
                </a:solidFill>
                <a:latin typeface="Consolas" panose="020B0609020204030204" pitchFamily="49" charset="0"/>
              </a:rPr>
              <a:t> Asia/Tokyo</a:t>
            </a:r>
            <a:endParaRPr kumimoji="1" lang="ja-JP" altLang="en-US" sz="1400" dirty="0">
              <a:solidFill>
                <a:schemeClr val="bg1"/>
              </a:solidFill>
              <a:latin typeface="Consolas" panose="020B0609020204030204" pitchFamily="49" charset="0"/>
            </a:endParaRPr>
          </a:p>
        </p:txBody>
      </p:sp>
      <p:sp>
        <p:nvSpPr>
          <p:cNvPr id="7" name="テキスト ボックス 6"/>
          <p:cNvSpPr txBox="1"/>
          <p:nvPr/>
        </p:nvSpPr>
        <p:spPr>
          <a:xfrm>
            <a:off x="269678" y="1792880"/>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20. </a:t>
            </a:r>
            <a:r>
              <a:rPr kumimoji="1" lang="en-US" altLang="ja-JP" dirty="0" smtClean="0"/>
              <a:t>AWS </a:t>
            </a:r>
            <a:r>
              <a:rPr lang="en-US" altLang="ja-JP" dirty="0" smtClean="0"/>
              <a:t>EC2 </a:t>
            </a:r>
            <a:r>
              <a:rPr lang="ja-JP" altLang="en-US" dirty="0" smtClean="0"/>
              <a:t>の </a:t>
            </a:r>
            <a:r>
              <a:rPr lang="en-US" altLang="ja-JP" dirty="0" smtClean="0"/>
              <a:t>Linux </a:t>
            </a:r>
            <a:r>
              <a:rPr lang="ja-JP" altLang="en-US" dirty="0" smtClean="0"/>
              <a:t>イメージは、デフォルトで </a:t>
            </a:r>
            <a:r>
              <a:rPr lang="en-US" altLang="ja-JP" dirty="0" smtClean="0"/>
              <a:t>Swap </a:t>
            </a:r>
            <a:r>
              <a:rPr lang="ja-JP" altLang="en-US" dirty="0" smtClean="0"/>
              <a:t>が存在しない。この場合、</a:t>
            </a:r>
            <a:r>
              <a:rPr lang="en-US" altLang="ja-JP" dirty="0" smtClean="0"/>
              <a:t>RAM </a:t>
            </a:r>
            <a:r>
              <a:rPr lang="ja-JP" altLang="en-US" dirty="0" smtClean="0"/>
              <a:t>不足が発生すると直ちにプログラムが終了してしまう恐れがある。そこで、必ず、以下の方法で </a:t>
            </a:r>
            <a:r>
              <a:rPr lang="en-US" altLang="ja-JP" dirty="0"/>
              <a:t>Swap</a:t>
            </a:r>
            <a:r>
              <a:rPr lang="en-US" altLang="ja-JP" dirty="0" smtClean="0"/>
              <a:t> </a:t>
            </a:r>
            <a:r>
              <a:rPr lang="ja-JP" altLang="en-US" dirty="0" smtClean="0"/>
              <a:t>をディスク上に作成する。</a:t>
            </a:r>
            <a:endParaRPr lang="en-US" altLang="ja-JP" dirty="0" smtClean="0"/>
          </a:p>
        </p:txBody>
      </p:sp>
      <p:sp>
        <p:nvSpPr>
          <p:cNvPr id="8" name="テキスト ボックス 7"/>
          <p:cNvSpPr txBox="1"/>
          <p:nvPr/>
        </p:nvSpPr>
        <p:spPr>
          <a:xfrm>
            <a:off x="360310" y="1394012"/>
            <a:ext cx="10002890" cy="307777"/>
          </a:xfrm>
          <a:prstGeom prst="rect">
            <a:avLst/>
          </a:prstGeom>
          <a:solidFill>
            <a:schemeClr val="tx1"/>
          </a:solidFill>
        </p:spPr>
        <p:txBody>
          <a:bodyPr wrap="square" rtlCol="0">
            <a:spAutoFit/>
          </a:bodyPr>
          <a:lstStyle/>
          <a:p>
            <a:r>
              <a:rPr lang="en-US" altLang="ja-JP" sz="1400" dirty="0" smtClean="0">
                <a:solidFill>
                  <a:schemeClr val="bg1"/>
                </a:solidFill>
                <a:latin typeface="Consolas" panose="020B0609020204030204" pitchFamily="49" charset="0"/>
              </a:rPr>
              <a:t>date</a:t>
            </a:r>
            <a:endParaRPr kumimoji="1" lang="ja-JP" altLang="en-US" sz="1400" dirty="0">
              <a:solidFill>
                <a:schemeClr val="bg1"/>
              </a:solidFill>
              <a:latin typeface="Consolas" panose="020B0609020204030204" pitchFamily="49" charset="0"/>
            </a:endParaRPr>
          </a:p>
        </p:txBody>
      </p:sp>
      <p:sp>
        <p:nvSpPr>
          <p:cNvPr id="9" name="テキスト ボックス 8"/>
          <p:cNvSpPr txBox="1"/>
          <p:nvPr/>
        </p:nvSpPr>
        <p:spPr>
          <a:xfrm>
            <a:off x="269678" y="1038828"/>
            <a:ext cx="10093522" cy="369332"/>
          </a:xfrm>
          <a:prstGeom prst="rect">
            <a:avLst/>
          </a:prstGeom>
          <a:noFill/>
          <a:ln w="19050">
            <a:noFill/>
          </a:ln>
        </p:spPr>
        <p:txBody>
          <a:bodyPr wrap="square" rtlCol="0">
            <a:spAutoFit/>
          </a:bodyPr>
          <a:lstStyle/>
          <a:p>
            <a:r>
              <a:rPr kumimoji="1" lang="ja-JP" altLang="en-US" dirty="0" smtClean="0"/>
              <a:t>以下</a:t>
            </a:r>
            <a:r>
              <a:rPr kumimoji="1" lang="ja-JP" altLang="en-US" dirty="0" smtClean="0"/>
              <a:t>のコマンドを実行し、タイムゾーンが </a:t>
            </a:r>
            <a:r>
              <a:rPr kumimoji="1" lang="en-US" altLang="ja-JP" dirty="0" smtClean="0"/>
              <a:t>JST (</a:t>
            </a:r>
            <a:r>
              <a:rPr kumimoji="1" lang="ja-JP" altLang="en-US" dirty="0" smtClean="0"/>
              <a:t>日本標準時</a:t>
            </a:r>
            <a:r>
              <a:rPr kumimoji="1" lang="en-US" altLang="ja-JP" dirty="0" smtClean="0"/>
              <a:t>) </a:t>
            </a:r>
            <a:r>
              <a:rPr kumimoji="1" lang="ja-JP" altLang="en-US" dirty="0" smtClean="0"/>
              <a:t>に変更されたことを確認する。</a:t>
            </a:r>
            <a:endParaRPr lang="en-US" altLang="ja-JP" dirty="0" smtClean="0"/>
          </a:p>
        </p:txBody>
      </p:sp>
      <p:sp>
        <p:nvSpPr>
          <p:cNvPr id="10" name="テキスト ボックス 9"/>
          <p:cNvSpPr txBox="1"/>
          <p:nvPr/>
        </p:nvSpPr>
        <p:spPr>
          <a:xfrm>
            <a:off x="360310" y="2719400"/>
            <a:ext cx="11353780" cy="307777"/>
          </a:xfrm>
          <a:prstGeom prst="rect">
            <a:avLst/>
          </a:prstGeom>
          <a:solidFill>
            <a:schemeClr val="tx1"/>
          </a:solidFill>
        </p:spPr>
        <p:txBody>
          <a:bodyPr wrap="square" rtlCol="0">
            <a:spAutoFit/>
          </a:bodyPr>
          <a:lstStyle/>
          <a:p>
            <a:r>
              <a:rPr lang="en-US" altLang="ja-JP" sz="1400" dirty="0" smtClean="0">
                <a:solidFill>
                  <a:schemeClr val="bg1"/>
                </a:solidFill>
                <a:latin typeface="Consolas" panose="020B0609020204030204" pitchFamily="49" charset="0"/>
              </a:rPr>
              <a:t>free</a:t>
            </a:r>
            <a:endParaRPr kumimoji="1" lang="ja-JP" altLang="en-US" sz="1400" dirty="0">
              <a:solidFill>
                <a:schemeClr val="bg1"/>
              </a:solidFill>
              <a:latin typeface="Consolas" panose="020B0609020204030204" pitchFamily="49" charset="0"/>
            </a:endParaRPr>
          </a:p>
        </p:txBody>
      </p:sp>
      <p:sp>
        <p:nvSpPr>
          <p:cNvPr id="11" name="テキスト ボックス 10"/>
          <p:cNvSpPr txBox="1"/>
          <p:nvPr/>
        </p:nvSpPr>
        <p:spPr>
          <a:xfrm>
            <a:off x="269678" y="2403850"/>
            <a:ext cx="11444412" cy="369332"/>
          </a:xfrm>
          <a:prstGeom prst="rect">
            <a:avLst/>
          </a:prstGeom>
          <a:noFill/>
          <a:ln w="19050">
            <a:noFill/>
          </a:ln>
        </p:spPr>
        <p:txBody>
          <a:bodyPr wrap="square" rtlCol="0">
            <a:spAutoFit/>
          </a:bodyPr>
          <a:lstStyle/>
          <a:p>
            <a:r>
              <a:rPr kumimoji="1" lang="ja-JP" altLang="en-US" dirty="0" smtClean="0"/>
              <a:t>まず、以下</a:t>
            </a:r>
            <a:r>
              <a:rPr kumimoji="1" lang="ja-JP" altLang="en-US" dirty="0" smtClean="0"/>
              <a:t>のコマンドを実行し</a:t>
            </a:r>
            <a:r>
              <a:rPr kumimoji="1" lang="ja-JP" altLang="en-US" dirty="0" smtClean="0"/>
              <a:t>、</a:t>
            </a:r>
            <a:r>
              <a:rPr lang="en-US" altLang="ja-JP" dirty="0" smtClean="0"/>
              <a:t>Swap</a:t>
            </a:r>
            <a:r>
              <a:rPr kumimoji="1" lang="en-US" altLang="ja-JP" dirty="0" smtClean="0"/>
              <a:t> </a:t>
            </a:r>
            <a:r>
              <a:rPr kumimoji="1" lang="ja-JP" altLang="en-US" dirty="0" smtClean="0"/>
              <a:t>が存在するかどうか確認する。</a:t>
            </a:r>
            <a:endParaRPr lang="en-US" altLang="ja-JP" dirty="0" smtClean="0"/>
          </a:p>
        </p:txBody>
      </p:sp>
      <p:sp>
        <p:nvSpPr>
          <p:cNvPr id="12" name="テキスト ボックス 11"/>
          <p:cNvSpPr txBox="1"/>
          <p:nvPr/>
        </p:nvSpPr>
        <p:spPr>
          <a:xfrm>
            <a:off x="269678" y="3027177"/>
            <a:ext cx="11664819" cy="369332"/>
          </a:xfrm>
          <a:prstGeom prst="rect">
            <a:avLst/>
          </a:prstGeom>
          <a:noFill/>
        </p:spPr>
        <p:txBody>
          <a:bodyPr wrap="square" rtlCol="0">
            <a:spAutoFit/>
          </a:bodyPr>
          <a:lstStyle/>
          <a:p>
            <a:r>
              <a:rPr kumimoji="1" lang="en-US" altLang="ja-JP" dirty="0" smtClean="0"/>
              <a:t>AWS </a:t>
            </a:r>
            <a:r>
              <a:rPr kumimoji="1" lang="ja-JP" altLang="en-US" dirty="0" smtClean="0"/>
              <a:t>では、</a:t>
            </a:r>
            <a:r>
              <a:rPr kumimoji="1" lang="en-US" altLang="ja-JP" dirty="0" smtClean="0"/>
              <a:t>Swap </a:t>
            </a:r>
            <a:r>
              <a:rPr kumimoji="1" lang="ja-JP" altLang="en-US" dirty="0" smtClean="0"/>
              <a:t>が存在しない可能性が高い。以下のように、「</a:t>
            </a:r>
            <a:r>
              <a:rPr kumimoji="1" lang="en-US" altLang="ja-JP" dirty="0" smtClean="0"/>
              <a:t>Swap: 0</a:t>
            </a:r>
            <a:r>
              <a:rPr kumimoji="1" lang="ja-JP" altLang="en-US" dirty="0" smtClean="0"/>
              <a:t>」と表示されていれば、</a:t>
            </a:r>
            <a:r>
              <a:rPr lang="en-US" altLang="ja-JP" dirty="0" smtClean="0"/>
              <a:t>Swap </a:t>
            </a:r>
            <a:r>
              <a:rPr lang="ja-JP" altLang="en-US" dirty="0" smtClean="0"/>
              <a:t>が存在しないことを意味する。</a:t>
            </a:r>
            <a:endParaRPr kumimoji="1" lang="ja-JP" altLang="en-US" dirty="0"/>
          </a:p>
        </p:txBody>
      </p:sp>
      <p:sp>
        <p:nvSpPr>
          <p:cNvPr id="13" name="テキスト ボックス 12"/>
          <p:cNvSpPr txBox="1"/>
          <p:nvPr/>
        </p:nvSpPr>
        <p:spPr>
          <a:xfrm>
            <a:off x="961697" y="3363947"/>
            <a:ext cx="10972800" cy="646331"/>
          </a:xfrm>
          <a:prstGeom prst="rect">
            <a:avLst/>
          </a:prstGeom>
          <a:solidFill>
            <a:schemeClr val="accent5">
              <a:lumMod val="75000"/>
            </a:schemeClr>
          </a:solidFill>
        </p:spPr>
        <p:txBody>
          <a:bodyPr wrap="square" rtlCol="0">
            <a:spAutoFit/>
          </a:bodyPr>
          <a:lstStyle/>
          <a:p>
            <a:r>
              <a:rPr lang="en-US" altLang="ja-JP" sz="1200" dirty="0">
                <a:solidFill>
                  <a:schemeClr val="bg1"/>
                </a:solidFill>
                <a:latin typeface="Consolas" panose="020B0609020204030204" pitchFamily="49" charset="0"/>
              </a:rPr>
              <a:t> </a:t>
            </a:r>
            <a:r>
              <a:rPr lang="en-US" altLang="ja-JP" sz="1200" dirty="0" smtClean="0">
                <a:solidFill>
                  <a:schemeClr val="bg1"/>
                </a:solidFill>
                <a:latin typeface="Consolas" panose="020B0609020204030204" pitchFamily="49" charset="0"/>
              </a:rPr>
              <a:t>             total        </a:t>
            </a:r>
            <a:r>
              <a:rPr lang="en-US" altLang="ja-JP" sz="1200" dirty="0">
                <a:solidFill>
                  <a:schemeClr val="bg1"/>
                </a:solidFill>
                <a:latin typeface="Consolas" panose="020B0609020204030204" pitchFamily="49" charset="0"/>
              </a:rPr>
              <a:t>used        free      shared  buff/cache   available</a:t>
            </a:r>
          </a:p>
          <a:p>
            <a:r>
              <a:rPr lang="en-US" altLang="ja-JP" sz="1200" dirty="0">
                <a:solidFill>
                  <a:schemeClr val="bg1"/>
                </a:solidFill>
                <a:latin typeface="Consolas" panose="020B0609020204030204" pitchFamily="49" charset="0"/>
              </a:rPr>
              <a:t>Mem:        4028136      822244     1555544         796     1650348     2968092</a:t>
            </a:r>
          </a:p>
          <a:p>
            <a:r>
              <a:rPr lang="en-US" altLang="ja-JP" sz="1200" dirty="0">
                <a:solidFill>
                  <a:schemeClr val="bg1"/>
                </a:solidFill>
                <a:latin typeface="Consolas" panose="020B0609020204030204" pitchFamily="49" charset="0"/>
              </a:rPr>
              <a:t>Swap:             0           0           0</a:t>
            </a:r>
            <a:endParaRPr lang="en-US" altLang="ja-JP" sz="1200" dirty="0" smtClean="0">
              <a:solidFill>
                <a:schemeClr val="bg1"/>
              </a:solidFill>
              <a:latin typeface="Consolas" panose="020B0609020204030204" pitchFamily="49" charset="0"/>
            </a:endParaRPr>
          </a:p>
        </p:txBody>
      </p:sp>
      <p:sp>
        <p:nvSpPr>
          <p:cNvPr id="14" name="テキスト ボックス 13"/>
          <p:cNvSpPr txBox="1"/>
          <p:nvPr/>
        </p:nvSpPr>
        <p:spPr>
          <a:xfrm>
            <a:off x="360310" y="4347048"/>
            <a:ext cx="11353780" cy="1938992"/>
          </a:xfrm>
          <a:prstGeom prst="rect">
            <a:avLst/>
          </a:prstGeom>
          <a:solidFill>
            <a:schemeClr val="tx1"/>
          </a:solidFill>
        </p:spPr>
        <p:txBody>
          <a:bodyPr wrap="square" rtlCol="0">
            <a:spAutoFit/>
          </a:bodyPr>
          <a:lstStyle/>
          <a:p>
            <a:r>
              <a:rPr lang="en-US" altLang="ja-JP" sz="1200" dirty="0" err="1" smtClean="0">
                <a:solidFill>
                  <a:schemeClr val="bg1"/>
                </a:solidFill>
                <a:latin typeface="Consolas" panose="020B0609020204030204" pitchFamily="49" charset="0"/>
              </a:rPr>
              <a:t>sudo</a:t>
            </a:r>
            <a:r>
              <a:rPr lang="en-US" altLang="ja-JP" sz="1200" dirty="0" smtClean="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dd</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if=/dev/zero of=/</a:t>
            </a:r>
            <a:r>
              <a:rPr lang="en-US" altLang="ja-JP" sz="1200" dirty="0" err="1">
                <a:solidFill>
                  <a:schemeClr val="bg1"/>
                </a:solidFill>
                <a:latin typeface="Consolas" panose="020B0609020204030204" pitchFamily="49" charset="0"/>
              </a:rPr>
              <a:t>swapfile</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bs</a:t>
            </a:r>
            <a:r>
              <a:rPr lang="en-US" altLang="ja-JP" sz="1200" dirty="0">
                <a:solidFill>
                  <a:schemeClr val="bg1"/>
                </a:solidFill>
                <a:latin typeface="Consolas" panose="020B0609020204030204" pitchFamily="49" charset="0"/>
              </a:rPr>
              <a:t>=16M </a:t>
            </a:r>
            <a:r>
              <a:rPr lang="en-US" altLang="ja-JP" sz="1200" dirty="0" smtClean="0">
                <a:solidFill>
                  <a:schemeClr val="bg1"/>
                </a:solidFill>
                <a:latin typeface="Consolas" panose="020B0609020204030204" pitchFamily="49" charset="0"/>
              </a:rPr>
              <a:t>count=250</a:t>
            </a:r>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chmod</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600 /</a:t>
            </a:r>
            <a:r>
              <a:rPr lang="en-US" altLang="ja-JP" sz="1200" dirty="0" err="1">
                <a:solidFill>
                  <a:schemeClr val="bg1"/>
                </a:solidFill>
                <a:latin typeface="Consolas" panose="020B0609020204030204" pitchFamily="49" charset="0"/>
              </a:rPr>
              <a:t>swapfile</a:t>
            </a:r>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mkswap</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swapfile</a:t>
            </a:r>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swapon</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a:t>
            </a:r>
            <a:r>
              <a:rPr lang="en-US" altLang="ja-JP" sz="1200" dirty="0" err="1" smtClean="0">
                <a:solidFill>
                  <a:schemeClr val="bg1"/>
                </a:solidFill>
                <a:latin typeface="Consolas" panose="020B0609020204030204" pitchFamily="49" charset="0"/>
              </a:rPr>
              <a:t>swapfile</a:t>
            </a:r>
            <a:endParaRPr lang="en-US" altLang="ja-JP" sz="1200" dirty="0" smtClean="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sudo</a:t>
            </a:r>
            <a:r>
              <a:rPr lang="en-US" altLang="ja-JP" sz="1200" dirty="0" smtClean="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cp</a:t>
            </a:r>
            <a:r>
              <a:rPr lang="en-US" altLang="ja-JP" sz="1200" dirty="0" smtClean="0">
                <a:solidFill>
                  <a:schemeClr val="bg1"/>
                </a:solidFill>
                <a:latin typeface="Consolas" panose="020B0609020204030204" pitchFamily="49" charset="0"/>
              </a:rPr>
              <a:t> -n </a:t>
            </a:r>
            <a:r>
              <a:rPr lang="en-US" altLang="ja-JP" sz="1200" dirty="0">
                <a:solidFill>
                  <a:schemeClr val="bg1"/>
                </a:solidFill>
                <a:latin typeface="Consolas" panose="020B0609020204030204" pitchFamily="49" charset="0"/>
              </a:rPr>
              <a:t>/</a:t>
            </a:r>
            <a:r>
              <a:rPr lang="en-US" altLang="ja-JP" sz="1200" dirty="0" err="1" smtClean="0">
                <a:solidFill>
                  <a:schemeClr val="bg1"/>
                </a:solidFill>
                <a:latin typeface="Consolas" panose="020B0609020204030204" pitchFamily="49" charset="0"/>
              </a:rPr>
              <a:t>etc</a:t>
            </a:r>
            <a:r>
              <a:rPr lang="en-US" altLang="ja-JP" sz="1200" dirty="0" smtClean="0">
                <a:solidFill>
                  <a:schemeClr val="bg1"/>
                </a:solidFill>
                <a:latin typeface="Consolas" panose="020B0609020204030204" pitchFamily="49" charset="0"/>
              </a:rPr>
              <a:t>/</a:t>
            </a:r>
            <a:r>
              <a:rPr lang="en-US" altLang="ja-JP" sz="1200" dirty="0" err="1" smtClean="0">
                <a:solidFill>
                  <a:schemeClr val="bg1"/>
                </a:solidFill>
                <a:latin typeface="Consolas" panose="020B0609020204030204" pitchFamily="49" charset="0"/>
              </a:rPr>
              <a:t>fstab</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a:t>
            </a:r>
            <a:r>
              <a:rPr lang="en-US" altLang="ja-JP" sz="1200" dirty="0" err="1" smtClean="0">
                <a:solidFill>
                  <a:schemeClr val="bg1"/>
                </a:solidFill>
                <a:latin typeface="Consolas" panose="020B0609020204030204" pitchFamily="49" charset="0"/>
              </a:rPr>
              <a:t>etc</a:t>
            </a:r>
            <a:r>
              <a:rPr lang="en-US" altLang="ja-JP" sz="1200" dirty="0" smtClean="0">
                <a:solidFill>
                  <a:schemeClr val="bg1"/>
                </a:solidFill>
                <a:latin typeface="Consolas" panose="020B0609020204030204" pitchFamily="49" charset="0"/>
              </a:rPr>
              <a:t>/</a:t>
            </a:r>
            <a:r>
              <a:rPr lang="en-US" altLang="ja-JP" sz="1200" dirty="0" err="1" smtClean="0">
                <a:solidFill>
                  <a:schemeClr val="bg1"/>
                </a:solidFill>
                <a:latin typeface="Consolas" panose="020B0609020204030204" pitchFamily="49" charset="0"/>
              </a:rPr>
              <a:t>fstab.original</a:t>
            </a:r>
            <a:endParaRPr lang="en-US" altLang="ja-JP" sz="1200" dirty="0" smtClean="0">
              <a:solidFill>
                <a:schemeClr val="bg1"/>
              </a:solidFill>
              <a:latin typeface="Consolas" panose="020B0609020204030204" pitchFamily="49" charset="0"/>
            </a:endParaRPr>
          </a:p>
          <a:p>
            <a:endParaRPr lang="en-US" altLang="ja-JP" sz="1200" dirty="0" smtClean="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sudo</a:t>
            </a:r>
            <a:r>
              <a:rPr lang="en-US" altLang="ja-JP" sz="1200" dirty="0" smtClean="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dd</a:t>
            </a:r>
            <a:r>
              <a:rPr lang="en-US" altLang="ja-JP" sz="1200" dirty="0" smtClean="0">
                <a:solidFill>
                  <a:schemeClr val="bg1"/>
                </a:solidFill>
                <a:latin typeface="Consolas" panose="020B0609020204030204" pitchFamily="49" charset="0"/>
              </a:rPr>
              <a:t> of=/</a:t>
            </a:r>
            <a:r>
              <a:rPr lang="en-US" altLang="ja-JP" sz="1200" dirty="0" err="1" smtClean="0">
                <a:solidFill>
                  <a:schemeClr val="bg1"/>
                </a:solidFill>
                <a:latin typeface="Consolas" panose="020B0609020204030204" pitchFamily="49" charset="0"/>
              </a:rPr>
              <a:t>etc</a:t>
            </a:r>
            <a:r>
              <a:rPr lang="en-US" altLang="ja-JP" sz="1200" dirty="0" smtClean="0">
                <a:solidFill>
                  <a:schemeClr val="bg1"/>
                </a:solidFill>
                <a:latin typeface="Consolas" panose="020B0609020204030204" pitchFamily="49" charset="0"/>
              </a:rPr>
              <a:t>/</a:t>
            </a:r>
            <a:r>
              <a:rPr lang="en-US" altLang="ja-JP" sz="1200" dirty="0" err="1" smtClean="0">
                <a:solidFill>
                  <a:schemeClr val="bg1"/>
                </a:solidFill>
                <a:latin typeface="Consolas" panose="020B0609020204030204" pitchFamily="49" charset="0"/>
              </a:rPr>
              <a:t>fstab</a:t>
            </a:r>
            <a:r>
              <a:rPr lang="en-US" altLang="ja-JP" sz="1200" dirty="0" smtClean="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oflag</a:t>
            </a:r>
            <a:r>
              <a:rPr lang="en-US" altLang="ja-JP" sz="1200" dirty="0" smtClean="0">
                <a:solidFill>
                  <a:schemeClr val="bg1"/>
                </a:solidFill>
                <a:latin typeface="Consolas" panose="020B0609020204030204" pitchFamily="49" charset="0"/>
              </a:rPr>
              <a:t>=append </a:t>
            </a:r>
            <a:r>
              <a:rPr lang="en-US" altLang="ja-JP" sz="1200" dirty="0" err="1" smtClean="0">
                <a:solidFill>
                  <a:schemeClr val="bg1"/>
                </a:solidFill>
                <a:latin typeface="Consolas" panose="020B0609020204030204" pitchFamily="49" charset="0"/>
              </a:rPr>
              <a:t>conv</a:t>
            </a:r>
            <a:r>
              <a:rPr lang="en-US" altLang="ja-JP" sz="1200" dirty="0" smtClean="0">
                <a:solidFill>
                  <a:schemeClr val="bg1"/>
                </a:solidFill>
                <a:latin typeface="Consolas" panose="020B0609020204030204" pitchFamily="49" charset="0"/>
              </a:rPr>
              <a:t>=</a:t>
            </a:r>
            <a:r>
              <a:rPr lang="en-US" altLang="ja-JP" sz="1200" dirty="0" err="1" smtClean="0">
                <a:solidFill>
                  <a:schemeClr val="bg1"/>
                </a:solidFill>
                <a:latin typeface="Consolas" panose="020B0609020204030204" pitchFamily="49" charset="0"/>
              </a:rPr>
              <a:t>notrunc</a:t>
            </a:r>
            <a:r>
              <a:rPr lang="en-US" altLang="ja-JP" sz="1200" dirty="0" smtClean="0">
                <a:solidFill>
                  <a:schemeClr val="bg1"/>
                </a:solidFill>
                <a:latin typeface="Consolas" panose="020B0609020204030204" pitchFamily="49" charset="0"/>
              </a:rPr>
              <a:t> &lt;&lt;\EOF</a:t>
            </a:r>
          </a:p>
          <a:p>
            <a:r>
              <a:rPr lang="en-US" altLang="ja-JP" sz="1200" dirty="0" smtClean="0">
                <a:solidFill>
                  <a:schemeClr val="bg1"/>
                </a:solidFill>
                <a:latin typeface="Consolas" panose="020B0609020204030204" pitchFamily="49" charset="0"/>
              </a:rPr>
              <a:t>/</a:t>
            </a:r>
            <a:r>
              <a:rPr lang="en-US" altLang="ja-JP" sz="1200" dirty="0" err="1" smtClean="0">
                <a:solidFill>
                  <a:schemeClr val="bg1"/>
                </a:solidFill>
                <a:latin typeface="Consolas" panose="020B0609020204030204" pitchFamily="49" charset="0"/>
              </a:rPr>
              <a:t>swapfile</a:t>
            </a:r>
            <a:r>
              <a:rPr lang="en-US" altLang="ja-JP" sz="1200" dirty="0" smtClean="0">
                <a:solidFill>
                  <a:schemeClr val="bg1"/>
                </a:solidFill>
                <a:latin typeface="Consolas" panose="020B0609020204030204" pitchFamily="49" charset="0"/>
              </a:rPr>
              <a:t> swap </a:t>
            </a:r>
            <a:r>
              <a:rPr lang="en-US" altLang="ja-JP" sz="1200" dirty="0" err="1" smtClean="0">
                <a:solidFill>
                  <a:schemeClr val="bg1"/>
                </a:solidFill>
                <a:latin typeface="Consolas" panose="020B0609020204030204" pitchFamily="49" charset="0"/>
              </a:rPr>
              <a:t>swap</a:t>
            </a:r>
            <a:r>
              <a:rPr lang="en-US" altLang="ja-JP" sz="1200" dirty="0" smtClean="0">
                <a:solidFill>
                  <a:schemeClr val="bg1"/>
                </a:solidFill>
                <a:latin typeface="Consolas" panose="020B0609020204030204" pitchFamily="49" charset="0"/>
              </a:rPr>
              <a:t> defaults 0 0</a:t>
            </a:r>
          </a:p>
          <a:p>
            <a:r>
              <a:rPr lang="en-US" altLang="ja-JP" sz="1200" dirty="0" smtClean="0">
                <a:solidFill>
                  <a:schemeClr val="bg1"/>
                </a:solidFill>
                <a:latin typeface="Consolas" panose="020B0609020204030204" pitchFamily="49" charset="0"/>
              </a:rPr>
              <a:t>EOF</a:t>
            </a:r>
          </a:p>
          <a:p>
            <a:endParaRPr lang="en-US" altLang="ja-JP" sz="1200" dirty="0">
              <a:solidFill>
                <a:schemeClr val="bg1"/>
              </a:solidFill>
              <a:latin typeface="Consolas" panose="020B0609020204030204" pitchFamily="49" charset="0"/>
            </a:endParaRPr>
          </a:p>
        </p:txBody>
      </p:sp>
      <p:sp>
        <p:nvSpPr>
          <p:cNvPr id="15" name="テキスト ボックス 14"/>
          <p:cNvSpPr txBox="1"/>
          <p:nvPr/>
        </p:nvSpPr>
        <p:spPr>
          <a:xfrm>
            <a:off x="269677" y="3977716"/>
            <a:ext cx="11664819" cy="338554"/>
          </a:xfrm>
          <a:prstGeom prst="rect">
            <a:avLst/>
          </a:prstGeom>
          <a:noFill/>
        </p:spPr>
        <p:txBody>
          <a:bodyPr wrap="square" rtlCol="0">
            <a:spAutoFit/>
          </a:bodyPr>
          <a:lstStyle/>
          <a:p>
            <a:r>
              <a:rPr lang="en-US" altLang="ja-JP" sz="1600" dirty="0" smtClean="0"/>
              <a:t>Swap </a:t>
            </a:r>
            <a:r>
              <a:rPr lang="ja-JP" altLang="en-US" sz="1600" dirty="0" smtClean="0"/>
              <a:t>が存在しなければ、以下のコマンドを実行し、</a:t>
            </a:r>
            <a:r>
              <a:rPr lang="en-US" altLang="ja-JP" sz="1600" dirty="0" smtClean="0"/>
              <a:t>Swap </a:t>
            </a:r>
            <a:r>
              <a:rPr lang="ja-JP" altLang="en-US" sz="1600" dirty="0" smtClean="0"/>
              <a:t>領域を作成する。</a:t>
            </a:r>
            <a:r>
              <a:rPr lang="en-US" altLang="ja-JP" sz="1600" dirty="0" smtClean="0"/>
              <a:t>(</a:t>
            </a:r>
            <a:r>
              <a:rPr lang="ja-JP" altLang="en-US" sz="1600" dirty="0" smtClean="0"/>
              <a:t>ディスクへの書き込みが発生するため、数分かかる場合がある。</a:t>
            </a:r>
            <a:r>
              <a:rPr lang="en-US" altLang="ja-JP" sz="1600" dirty="0" smtClean="0"/>
              <a:t>)</a:t>
            </a:r>
            <a:endParaRPr kumimoji="1" lang="ja-JP" altLang="en-US" sz="1600" dirty="0"/>
          </a:p>
        </p:txBody>
      </p:sp>
      <p:sp>
        <p:nvSpPr>
          <p:cNvPr id="16" name="テキスト ボックス 15"/>
          <p:cNvSpPr txBox="1"/>
          <p:nvPr/>
        </p:nvSpPr>
        <p:spPr>
          <a:xfrm>
            <a:off x="615687" y="6356350"/>
            <a:ext cx="10880744" cy="338554"/>
          </a:xfrm>
          <a:prstGeom prst="rect">
            <a:avLst/>
          </a:prstGeom>
          <a:noFill/>
        </p:spPr>
        <p:txBody>
          <a:bodyPr wrap="square" rtlCol="0">
            <a:spAutoFit/>
          </a:bodyPr>
          <a:lstStyle/>
          <a:p>
            <a:r>
              <a:rPr lang="ja-JP" altLang="en-US" sz="1600" dirty="0" smtClean="0"/>
              <a:t>上記のとおり実行した後、</a:t>
            </a:r>
            <a:r>
              <a:rPr lang="en-US" altLang="ja-JP" sz="1600" b="1" dirty="0" err="1" smtClean="0"/>
              <a:t>sudo</a:t>
            </a:r>
            <a:r>
              <a:rPr lang="en-US" altLang="ja-JP" sz="1600" b="1" dirty="0" smtClean="0"/>
              <a:t> reboot</a:t>
            </a:r>
            <a:r>
              <a:rPr lang="en-US" altLang="ja-JP" sz="1600" dirty="0" smtClean="0"/>
              <a:t> </a:t>
            </a:r>
            <a:r>
              <a:rPr lang="ja-JP" altLang="en-US" sz="1600" dirty="0" smtClean="0"/>
              <a:t>で再起動をし、</a:t>
            </a:r>
            <a:r>
              <a:rPr lang="en-US" altLang="ja-JP" sz="1600" b="1" dirty="0" smtClean="0"/>
              <a:t>free</a:t>
            </a:r>
            <a:r>
              <a:rPr lang="en-US" altLang="ja-JP" sz="1600" dirty="0" smtClean="0"/>
              <a:t> </a:t>
            </a:r>
            <a:r>
              <a:rPr lang="ja-JP" altLang="en-US" sz="1600" dirty="0" smtClean="0"/>
              <a:t>コマンドを再度実行して、</a:t>
            </a:r>
            <a:r>
              <a:rPr lang="en-US" altLang="ja-JP" sz="1600" dirty="0" smtClean="0"/>
              <a:t>Swap </a:t>
            </a:r>
            <a:r>
              <a:rPr lang="ja-JP" altLang="en-US" sz="1600" dirty="0" smtClean="0"/>
              <a:t>が作成され有効化されたことを確認する。</a:t>
            </a:r>
            <a:endParaRPr kumimoji="1" lang="ja-JP" altLang="en-US" sz="1600" dirty="0"/>
          </a:p>
        </p:txBody>
      </p:sp>
    </p:spTree>
    <p:extLst>
      <p:ext uri="{BB962C8B-B14F-4D97-AF65-F5344CB8AC3E}">
        <p14:creationId xmlns:p14="http://schemas.microsoft.com/office/powerpoint/2010/main" val="213698166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96</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dirty="0"/>
              <a:t>5</a:t>
            </a:r>
            <a:r>
              <a:rPr kumimoji="1" lang="en-US" altLang="ja-JP" dirty="0" smtClean="0"/>
              <a:t>-3. </a:t>
            </a:r>
            <a:r>
              <a:rPr kumimoji="1" lang="ja-JP" altLang="en-US" dirty="0" smtClean="0"/>
              <a:t>中継ゲートウェイプログラムのビルドの実行</a:t>
            </a:r>
            <a:endParaRPr kumimoji="1" lang="ja-JP" altLang="en-US" dirty="0"/>
          </a:p>
        </p:txBody>
      </p:sp>
      <p:sp>
        <p:nvSpPr>
          <p:cNvPr id="5" name="テキスト ボックス 4"/>
          <p:cNvSpPr txBox="1"/>
          <p:nvPr/>
        </p:nvSpPr>
        <p:spPr>
          <a:xfrm>
            <a:off x="423373" y="1623848"/>
            <a:ext cx="11353780" cy="369332"/>
          </a:xfrm>
          <a:prstGeom prst="rect">
            <a:avLst/>
          </a:prstGeom>
          <a:solidFill>
            <a:schemeClr val="tx1"/>
          </a:solidFill>
        </p:spPr>
        <p:txBody>
          <a:bodyPr wrap="square" rtlCol="0">
            <a:spAutoFit/>
          </a:bodyPr>
          <a:lstStyle/>
          <a:p>
            <a:r>
              <a:rPr lang="en-US" altLang="ja-JP" dirty="0" err="1" smtClean="0">
                <a:solidFill>
                  <a:schemeClr val="bg1"/>
                </a:solidFill>
                <a:latin typeface="Consolas" panose="020B0609020204030204" pitchFamily="49" charset="0"/>
              </a:rPr>
              <a:t>sudo</a:t>
            </a:r>
            <a:r>
              <a:rPr lang="en-US" altLang="ja-JP" dirty="0" smtClean="0">
                <a:solidFill>
                  <a:schemeClr val="bg1"/>
                </a:solidFill>
                <a:latin typeface="Consolas" panose="020B0609020204030204" pitchFamily="49" charset="0"/>
              </a:rPr>
              <a:t> </a:t>
            </a:r>
            <a:r>
              <a:rPr lang="en-US" altLang="ja-JP" dirty="0">
                <a:solidFill>
                  <a:schemeClr val="bg1"/>
                </a:solidFill>
                <a:latin typeface="Consolas" panose="020B0609020204030204" pitchFamily="49" charset="0"/>
              </a:rPr>
              <a:t>apt-get -y update &amp;&amp; </a:t>
            </a:r>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apt-get -y install build-essential </a:t>
            </a:r>
            <a:r>
              <a:rPr lang="en-US" altLang="ja-JP" dirty="0" err="1">
                <a:solidFill>
                  <a:schemeClr val="bg1"/>
                </a:solidFill>
                <a:latin typeface="Consolas" panose="020B0609020204030204" pitchFamily="49" charset="0"/>
              </a:rPr>
              <a:t>libreadline</a:t>
            </a:r>
            <a:r>
              <a:rPr lang="en-US" altLang="ja-JP" dirty="0">
                <a:solidFill>
                  <a:schemeClr val="bg1"/>
                </a:solidFill>
                <a:latin typeface="Consolas" panose="020B0609020204030204" pitchFamily="49" charset="0"/>
              </a:rPr>
              <a:t>-dev</a:t>
            </a:r>
            <a:endParaRPr kumimoji="1" lang="ja-JP" altLang="en-US" dirty="0">
              <a:solidFill>
                <a:schemeClr val="bg1"/>
              </a:solidFill>
              <a:latin typeface="Consolas" panose="020B0609020204030204" pitchFamily="49" charset="0"/>
            </a:endParaRPr>
          </a:p>
        </p:txBody>
      </p:sp>
      <p:sp>
        <p:nvSpPr>
          <p:cNvPr id="6" name="テキスト ボックス 5"/>
          <p:cNvSpPr txBox="1"/>
          <p:nvPr/>
        </p:nvSpPr>
        <p:spPr>
          <a:xfrm>
            <a:off x="538974" y="2005334"/>
            <a:ext cx="11122573" cy="369332"/>
          </a:xfrm>
          <a:prstGeom prst="rect">
            <a:avLst/>
          </a:prstGeom>
          <a:noFill/>
        </p:spPr>
        <p:txBody>
          <a:bodyPr wrap="square" rtlCol="0">
            <a:spAutoFit/>
          </a:bodyPr>
          <a:lstStyle/>
          <a:p>
            <a:r>
              <a:rPr kumimoji="1" lang="ja-JP" altLang="en-US" dirty="0" smtClean="0"/>
              <a:t>うまくいけば、</a:t>
            </a:r>
            <a:r>
              <a:rPr kumimoji="1" lang="en-US" altLang="ja-JP" dirty="0" err="1" smtClean="0"/>
              <a:t>gcc</a:t>
            </a:r>
            <a:r>
              <a:rPr kumimoji="1" lang="en-US" altLang="ja-JP" dirty="0" smtClean="0"/>
              <a:t> </a:t>
            </a:r>
            <a:r>
              <a:rPr kumimoji="1" lang="ja-JP" altLang="en-US" dirty="0" smtClean="0"/>
              <a:t>等のコンパイラがインストールされる。</a:t>
            </a:r>
            <a:endParaRPr kumimoji="1" lang="ja-JP" altLang="en-US" dirty="0"/>
          </a:p>
        </p:txBody>
      </p:sp>
      <p:sp>
        <p:nvSpPr>
          <p:cNvPr id="7" name="テキスト ボックス 6"/>
          <p:cNvSpPr txBox="1"/>
          <p:nvPr/>
        </p:nvSpPr>
        <p:spPr>
          <a:xfrm>
            <a:off x="423371" y="2385169"/>
            <a:ext cx="11353780" cy="276999"/>
          </a:xfrm>
          <a:prstGeom prst="rect">
            <a:avLst/>
          </a:prstGeom>
          <a:solidFill>
            <a:schemeClr val="tx1"/>
          </a:solidFill>
        </p:spPr>
        <p:txBody>
          <a:bodyPr wrap="square" rtlCol="0">
            <a:spAutoFit/>
          </a:bodyPr>
          <a:lstStyle/>
          <a:p>
            <a:r>
              <a:rPr lang="en-US" altLang="ja-JP" sz="1200" dirty="0" err="1">
                <a:solidFill>
                  <a:schemeClr val="bg1"/>
                </a:solidFill>
                <a:latin typeface="Consolas" panose="020B0609020204030204" pitchFamily="49" charset="0"/>
              </a:rPr>
              <a:t>git</a:t>
            </a:r>
            <a:r>
              <a:rPr lang="en-US" altLang="ja-JP" sz="1200" dirty="0">
                <a:solidFill>
                  <a:schemeClr val="bg1"/>
                </a:solidFill>
                <a:latin typeface="Consolas" panose="020B0609020204030204" pitchFamily="49" charset="0"/>
              </a:rPr>
              <a:t> clone https</a:t>
            </a:r>
            <a:r>
              <a:rPr lang="en-US" altLang="ja-JP" sz="1200" dirty="0" smtClean="0">
                <a:solidFill>
                  <a:schemeClr val="bg1"/>
                </a:solidFill>
                <a:latin typeface="Consolas" panose="020B0609020204030204" pitchFamily="49" charset="0"/>
              </a:rPr>
              <a:t>://github.com/IPA-CyberLab/IPA-DN-ThinApps-Private.git </a:t>
            </a:r>
            <a:r>
              <a:rPr lang="en-US" altLang="ja-JP" sz="1200" dirty="0">
                <a:solidFill>
                  <a:schemeClr val="bg1"/>
                </a:solidFill>
                <a:latin typeface="Consolas" panose="020B0609020204030204" pitchFamily="49" charset="0"/>
              </a:rPr>
              <a:t>--recursive -b </a:t>
            </a:r>
            <a:r>
              <a:rPr lang="en-US" altLang="ja-JP" sz="1200" dirty="0" smtClean="0">
                <a:solidFill>
                  <a:schemeClr val="bg1"/>
                </a:solidFill>
                <a:latin typeface="Consolas" panose="020B0609020204030204" pitchFamily="49" charset="0"/>
              </a:rPr>
              <a:t>beta8preview2</a:t>
            </a:r>
            <a:endParaRPr kumimoji="1" lang="ja-JP" altLang="en-US" dirty="0">
              <a:solidFill>
                <a:schemeClr val="bg1"/>
              </a:solidFill>
              <a:latin typeface="Consolas" panose="020B0609020204030204" pitchFamily="49" charset="0"/>
            </a:endParaRPr>
          </a:p>
        </p:txBody>
      </p:sp>
      <p:sp>
        <p:nvSpPr>
          <p:cNvPr id="8" name="テキスト ボックス 7"/>
          <p:cNvSpPr txBox="1"/>
          <p:nvPr/>
        </p:nvSpPr>
        <p:spPr>
          <a:xfrm>
            <a:off x="538974" y="2662168"/>
            <a:ext cx="11122573" cy="369332"/>
          </a:xfrm>
          <a:prstGeom prst="rect">
            <a:avLst/>
          </a:prstGeom>
          <a:noFill/>
        </p:spPr>
        <p:txBody>
          <a:bodyPr wrap="square" rtlCol="0">
            <a:spAutoFit/>
          </a:bodyPr>
          <a:lstStyle/>
          <a:p>
            <a:r>
              <a:rPr kumimoji="1" lang="ja-JP" altLang="en-US" dirty="0" smtClean="0"/>
              <a:t>うまくいけば、中継ゲートウェイのソースコードがダウンロードされる。</a:t>
            </a:r>
            <a:endParaRPr kumimoji="1" lang="ja-JP" altLang="en-US" dirty="0"/>
          </a:p>
        </p:txBody>
      </p:sp>
      <p:sp>
        <p:nvSpPr>
          <p:cNvPr id="9" name="テキスト ボックス 8"/>
          <p:cNvSpPr txBox="1"/>
          <p:nvPr/>
        </p:nvSpPr>
        <p:spPr>
          <a:xfrm>
            <a:off x="423372" y="3862784"/>
            <a:ext cx="11353780" cy="369332"/>
          </a:xfrm>
          <a:prstGeom prst="rect">
            <a:avLst/>
          </a:prstGeom>
          <a:solidFill>
            <a:schemeClr val="tx1"/>
          </a:solidFill>
        </p:spPr>
        <p:txBody>
          <a:bodyPr wrap="square" rtlCol="0">
            <a:spAutoFit/>
          </a:bodyPr>
          <a:lstStyle/>
          <a:p>
            <a:r>
              <a:rPr lang="en-US" altLang="ja-JP" dirty="0">
                <a:solidFill>
                  <a:schemeClr val="bg1"/>
                </a:solidFill>
                <a:latin typeface="Consolas" panose="020B0609020204030204" pitchFamily="49" charset="0"/>
              </a:rPr>
              <a:t>cd ~/IPA-DN-</a:t>
            </a:r>
            <a:r>
              <a:rPr lang="en-US" altLang="ja-JP" dirty="0" err="1">
                <a:solidFill>
                  <a:schemeClr val="bg1"/>
                </a:solidFill>
                <a:latin typeface="Consolas" panose="020B0609020204030204" pitchFamily="49" charset="0"/>
              </a:rPr>
              <a:t>ThinApps</a:t>
            </a:r>
            <a:r>
              <a:rPr lang="en-US" altLang="ja-JP" dirty="0">
                <a:solidFill>
                  <a:schemeClr val="bg1"/>
                </a:solidFill>
                <a:latin typeface="Consolas" panose="020B0609020204030204" pitchFamily="49" charset="0"/>
              </a:rPr>
              <a:t>-Private/</a:t>
            </a:r>
            <a:r>
              <a:rPr lang="en-US" altLang="ja-JP" dirty="0" err="1">
                <a:solidFill>
                  <a:schemeClr val="bg1"/>
                </a:solidFill>
                <a:latin typeface="Consolas" panose="020B0609020204030204" pitchFamily="49" charset="0"/>
              </a:rPr>
              <a:t>src</a:t>
            </a:r>
            <a:r>
              <a:rPr lang="en-US" altLang="ja-JP" dirty="0">
                <a:solidFill>
                  <a:schemeClr val="bg1"/>
                </a:solidFill>
                <a:latin typeface="Consolas" panose="020B0609020204030204" pitchFamily="49" charset="0"/>
              </a:rPr>
              <a:t>/ ; make -j 8</a:t>
            </a:r>
            <a:endParaRPr kumimoji="1" lang="ja-JP" altLang="en-US" dirty="0">
              <a:solidFill>
                <a:schemeClr val="bg1"/>
              </a:solidFill>
              <a:latin typeface="Consolas" panose="020B0609020204030204" pitchFamily="49" charset="0"/>
            </a:endParaRPr>
          </a:p>
        </p:txBody>
      </p:sp>
      <p:sp>
        <p:nvSpPr>
          <p:cNvPr id="10" name="テキスト ボックス 9"/>
          <p:cNvSpPr txBox="1"/>
          <p:nvPr/>
        </p:nvSpPr>
        <p:spPr>
          <a:xfrm>
            <a:off x="654578" y="4306547"/>
            <a:ext cx="11122573" cy="369332"/>
          </a:xfrm>
          <a:prstGeom prst="rect">
            <a:avLst/>
          </a:prstGeom>
          <a:noFill/>
        </p:spPr>
        <p:txBody>
          <a:bodyPr wrap="square" rtlCol="0">
            <a:spAutoFit/>
          </a:bodyPr>
          <a:lstStyle/>
          <a:p>
            <a:r>
              <a:rPr kumimoji="1" lang="ja-JP" altLang="en-US" dirty="0" smtClean="0"/>
              <a:t>ダウンロードした中継ゲートウェイのソースコードをビルドする。</a:t>
            </a:r>
            <a:endParaRPr kumimoji="1" lang="ja-JP" altLang="en-US" dirty="0"/>
          </a:p>
        </p:txBody>
      </p:sp>
      <p:sp>
        <p:nvSpPr>
          <p:cNvPr id="11" name="テキスト ボックス 10"/>
          <p:cNvSpPr txBox="1"/>
          <p:nvPr/>
        </p:nvSpPr>
        <p:spPr>
          <a:xfrm>
            <a:off x="423372" y="4754029"/>
            <a:ext cx="11353780" cy="369332"/>
          </a:xfrm>
          <a:prstGeom prst="rect">
            <a:avLst/>
          </a:prstGeom>
          <a:solidFill>
            <a:schemeClr val="tx1"/>
          </a:solidFill>
        </p:spPr>
        <p:txBody>
          <a:bodyPr wrap="square" rtlCol="0">
            <a:spAutoFit/>
          </a:bodyPr>
          <a:lstStyle/>
          <a:p>
            <a:r>
              <a:rPr lang="en-US" altLang="ja-JP" dirty="0" err="1" smtClean="0">
                <a:solidFill>
                  <a:schemeClr val="bg1"/>
                </a:solidFill>
                <a:latin typeface="Consolas" panose="020B0609020204030204" pitchFamily="49" charset="0"/>
              </a:rPr>
              <a:t>sudo</a:t>
            </a:r>
            <a:r>
              <a:rPr lang="en-US" altLang="ja-JP" dirty="0" smtClean="0">
                <a:solidFill>
                  <a:schemeClr val="bg1"/>
                </a:solidFill>
                <a:latin typeface="Consolas" panose="020B0609020204030204" pitchFamily="49" charset="0"/>
              </a:rPr>
              <a:t> ~/</a:t>
            </a:r>
            <a:r>
              <a:rPr lang="en-US" altLang="ja-JP" dirty="0">
                <a:solidFill>
                  <a:schemeClr val="bg1"/>
                </a:solidFill>
                <a:latin typeface="Consolas" panose="020B0609020204030204" pitchFamily="49" charset="0"/>
              </a:rPr>
              <a:t>IPA-DN-</a:t>
            </a:r>
            <a:r>
              <a:rPr lang="en-US" altLang="ja-JP" dirty="0" err="1">
                <a:solidFill>
                  <a:schemeClr val="bg1"/>
                </a:solidFill>
                <a:latin typeface="Consolas" panose="020B0609020204030204" pitchFamily="49" charset="0"/>
              </a:rPr>
              <a:t>ThinApps</a:t>
            </a:r>
            <a:r>
              <a:rPr lang="en-US" altLang="ja-JP" dirty="0">
                <a:solidFill>
                  <a:schemeClr val="bg1"/>
                </a:solidFill>
                <a:latin typeface="Consolas" panose="020B0609020204030204" pitchFamily="49" charset="0"/>
              </a:rPr>
              <a:t>-Private/</a:t>
            </a:r>
            <a:r>
              <a:rPr lang="en-US" altLang="ja-JP" dirty="0" err="1">
                <a:solidFill>
                  <a:schemeClr val="bg1"/>
                </a:solidFill>
                <a:latin typeface="Consolas" panose="020B0609020204030204" pitchFamily="49" charset="0"/>
              </a:rPr>
              <a:t>src</a:t>
            </a:r>
            <a:r>
              <a:rPr lang="en-US" altLang="ja-JP" dirty="0">
                <a:solidFill>
                  <a:schemeClr val="bg1"/>
                </a:solidFill>
                <a:latin typeface="Consolas" panose="020B0609020204030204" pitchFamily="49" charset="0"/>
              </a:rPr>
              <a:t>/bin/</a:t>
            </a:r>
            <a:r>
              <a:rPr lang="en-US" altLang="ja-JP" dirty="0" err="1">
                <a:solidFill>
                  <a:schemeClr val="bg1"/>
                </a:solidFill>
                <a:latin typeface="Consolas" panose="020B0609020204030204" pitchFamily="49" charset="0"/>
              </a:rPr>
              <a:t>thingate</a:t>
            </a:r>
            <a:endParaRPr kumimoji="1" lang="ja-JP" altLang="en-US" dirty="0">
              <a:solidFill>
                <a:schemeClr val="bg1"/>
              </a:solidFill>
              <a:latin typeface="Consolas" panose="020B0609020204030204" pitchFamily="49" charset="0"/>
            </a:endParaRPr>
          </a:p>
        </p:txBody>
      </p:sp>
      <p:sp>
        <p:nvSpPr>
          <p:cNvPr id="12" name="テキスト ボックス 11"/>
          <p:cNvSpPr txBox="1"/>
          <p:nvPr/>
        </p:nvSpPr>
        <p:spPr>
          <a:xfrm>
            <a:off x="654579" y="5143135"/>
            <a:ext cx="11122573" cy="1477328"/>
          </a:xfrm>
          <a:prstGeom prst="rect">
            <a:avLst/>
          </a:prstGeom>
          <a:noFill/>
        </p:spPr>
        <p:txBody>
          <a:bodyPr wrap="square" rtlCol="0">
            <a:spAutoFit/>
          </a:bodyPr>
          <a:lstStyle/>
          <a:p>
            <a:r>
              <a:rPr kumimoji="1" lang="ja-JP" altLang="en-US" dirty="0" smtClean="0"/>
              <a:t>ビルドが完了し、バイナリプログラム「</a:t>
            </a:r>
            <a:r>
              <a:rPr kumimoji="1" lang="en-US" altLang="ja-JP" dirty="0" err="1" smtClean="0"/>
              <a:t>thingate</a:t>
            </a:r>
            <a:r>
              <a:rPr kumimoji="1" lang="ja-JP" altLang="en-US" dirty="0" smtClean="0"/>
              <a:t>」が正しく動作することを確認する。以下のように表示される。</a:t>
            </a:r>
            <a:endParaRPr kumimoji="1" lang="en-US" altLang="ja-JP" dirty="0" smtClean="0"/>
          </a:p>
          <a:p>
            <a:r>
              <a:rPr lang="en-US" altLang="ja-JP" sz="1200" dirty="0" err="1">
                <a:solidFill>
                  <a:srgbClr val="0000FF"/>
                </a:solidFill>
                <a:latin typeface="Consolas" panose="020B0609020204030204" pitchFamily="49" charset="0"/>
              </a:rPr>
              <a:t>ThinGate</a:t>
            </a:r>
            <a:r>
              <a:rPr lang="en-US" altLang="ja-JP" sz="1200" dirty="0">
                <a:solidFill>
                  <a:srgbClr val="0000FF"/>
                </a:solidFill>
                <a:latin typeface="Consolas" panose="020B0609020204030204" pitchFamily="49" charset="0"/>
              </a:rPr>
              <a:t> service program</a:t>
            </a:r>
          </a:p>
          <a:p>
            <a:r>
              <a:rPr lang="en-US" altLang="ja-JP" sz="1200" dirty="0">
                <a:solidFill>
                  <a:srgbClr val="0000FF"/>
                </a:solidFill>
                <a:latin typeface="Consolas" panose="020B0609020204030204" pitchFamily="49" charset="0"/>
              </a:rPr>
              <a:t>Copyright (c) NTT East Special Affairs </a:t>
            </a:r>
            <a:r>
              <a:rPr lang="en-US" altLang="ja-JP" sz="1200" dirty="0" smtClean="0">
                <a:solidFill>
                  <a:srgbClr val="0000FF"/>
                </a:solidFill>
                <a:latin typeface="Consolas" panose="020B0609020204030204" pitchFamily="49" charset="0"/>
              </a:rPr>
              <a:t>Bureau. Copyright </a:t>
            </a:r>
            <a:r>
              <a:rPr lang="en-US" altLang="ja-JP" sz="1200" dirty="0">
                <a:solidFill>
                  <a:srgbClr val="0000FF"/>
                </a:solidFill>
                <a:latin typeface="Consolas" panose="020B0609020204030204" pitchFamily="49" charset="0"/>
              </a:rPr>
              <a:t>(c) IPA </a:t>
            </a:r>
            <a:r>
              <a:rPr lang="en-US" altLang="ja-JP" sz="1200" dirty="0" err="1">
                <a:solidFill>
                  <a:srgbClr val="0000FF"/>
                </a:solidFill>
                <a:latin typeface="Consolas" panose="020B0609020204030204" pitchFamily="49" charset="0"/>
              </a:rPr>
              <a:t>CyberLab</a:t>
            </a:r>
            <a:r>
              <a:rPr lang="en-US" altLang="ja-JP" sz="1200" dirty="0">
                <a:solidFill>
                  <a:srgbClr val="0000FF"/>
                </a:solidFill>
                <a:latin typeface="Consolas" panose="020B0609020204030204" pitchFamily="49" charset="0"/>
              </a:rPr>
              <a:t> of Industrial Cyber Security Center.</a:t>
            </a:r>
          </a:p>
          <a:p>
            <a:r>
              <a:rPr lang="en-US" altLang="ja-JP" sz="1200" dirty="0">
                <a:solidFill>
                  <a:srgbClr val="0000FF"/>
                </a:solidFill>
                <a:latin typeface="Consolas" panose="020B0609020204030204" pitchFamily="49" charset="0"/>
              </a:rPr>
              <a:t>All Rights Reserved</a:t>
            </a:r>
            <a:r>
              <a:rPr lang="en-US" altLang="ja-JP" sz="1200" dirty="0" smtClean="0">
                <a:solidFill>
                  <a:srgbClr val="0000FF"/>
                </a:solidFill>
                <a:latin typeface="Consolas" panose="020B0609020204030204" pitchFamily="49" charset="0"/>
              </a:rPr>
              <a:t>.</a:t>
            </a:r>
            <a:endParaRPr lang="en-US" altLang="ja-JP" sz="1200" dirty="0">
              <a:solidFill>
                <a:srgbClr val="0000FF"/>
              </a:solidFill>
              <a:latin typeface="Consolas" panose="020B0609020204030204" pitchFamily="49" charset="0"/>
            </a:endParaRPr>
          </a:p>
          <a:p>
            <a:r>
              <a:rPr lang="en-US" altLang="ja-JP" sz="1200" dirty="0" err="1">
                <a:solidFill>
                  <a:srgbClr val="0000FF"/>
                </a:solidFill>
                <a:latin typeface="Consolas" panose="020B0609020204030204" pitchFamily="49" charset="0"/>
              </a:rPr>
              <a:t>thingate</a:t>
            </a:r>
            <a:r>
              <a:rPr lang="en-US" altLang="ja-JP" sz="1200" dirty="0">
                <a:solidFill>
                  <a:srgbClr val="0000FF"/>
                </a:solidFill>
                <a:latin typeface="Consolas" panose="020B0609020204030204" pitchFamily="49" charset="0"/>
              </a:rPr>
              <a:t> command usage:</a:t>
            </a:r>
          </a:p>
          <a:p>
            <a:r>
              <a:rPr lang="en-US" altLang="ja-JP" sz="1200" dirty="0">
                <a:solidFill>
                  <a:srgbClr val="0000FF"/>
                </a:solidFill>
                <a:latin typeface="Consolas" panose="020B0609020204030204" pitchFamily="49" charset="0"/>
              </a:rPr>
              <a:t> </a:t>
            </a:r>
            <a:r>
              <a:rPr lang="en-US" altLang="ja-JP" sz="1200" dirty="0" err="1">
                <a:solidFill>
                  <a:srgbClr val="0000FF"/>
                </a:solidFill>
                <a:latin typeface="Consolas" panose="020B0609020204030204" pitchFamily="49" charset="0"/>
              </a:rPr>
              <a:t>thingate</a:t>
            </a:r>
            <a:r>
              <a:rPr lang="en-US" altLang="ja-JP" sz="1200" dirty="0">
                <a:solidFill>
                  <a:srgbClr val="0000FF"/>
                </a:solidFill>
                <a:latin typeface="Consolas" panose="020B0609020204030204" pitchFamily="49" charset="0"/>
              </a:rPr>
              <a:t> start  - Start the </a:t>
            </a:r>
            <a:r>
              <a:rPr lang="en-US" altLang="ja-JP" sz="1200" dirty="0" err="1">
                <a:solidFill>
                  <a:srgbClr val="0000FF"/>
                </a:solidFill>
                <a:latin typeface="Consolas" panose="020B0609020204030204" pitchFamily="49" charset="0"/>
              </a:rPr>
              <a:t>ThinGate</a:t>
            </a:r>
            <a:r>
              <a:rPr lang="en-US" altLang="ja-JP" sz="1200" dirty="0">
                <a:solidFill>
                  <a:srgbClr val="0000FF"/>
                </a:solidFill>
                <a:latin typeface="Consolas" panose="020B0609020204030204" pitchFamily="49" charset="0"/>
              </a:rPr>
              <a:t> service.</a:t>
            </a:r>
          </a:p>
          <a:p>
            <a:r>
              <a:rPr lang="en-US" altLang="ja-JP" sz="1200" dirty="0">
                <a:solidFill>
                  <a:srgbClr val="0000FF"/>
                </a:solidFill>
                <a:latin typeface="Consolas" panose="020B0609020204030204" pitchFamily="49" charset="0"/>
              </a:rPr>
              <a:t> </a:t>
            </a:r>
            <a:r>
              <a:rPr lang="en-US" altLang="ja-JP" sz="1200" dirty="0" err="1">
                <a:solidFill>
                  <a:srgbClr val="0000FF"/>
                </a:solidFill>
                <a:latin typeface="Consolas" panose="020B0609020204030204" pitchFamily="49" charset="0"/>
              </a:rPr>
              <a:t>thingate</a:t>
            </a:r>
            <a:r>
              <a:rPr lang="en-US" altLang="ja-JP" sz="1200" dirty="0">
                <a:solidFill>
                  <a:srgbClr val="0000FF"/>
                </a:solidFill>
                <a:latin typeface="Consolas" panose="020B0609020204030204" pitchFamily="49" charset="0"/>
              </a:rPr>
              <a:t> stop   - Stop the </a:t>
            </a:r>
            <a:r>
              <a:rPr lang="en-US" altLang="ja-JP" sz="1200" dirty="0" err="1">
                <a:solidFill>
                  <a:srgbClr val="0000FF"/>
                </a:solidFill>
                <a:latin typeface="Consolas" panose="020B0609020204030204" pitchFamily="49" charset="0"/>
              </a:rPr>
              <a:t>ThinGate</a:t>
            </a:r>
            <a:r>
              <a:rPr lang="en-US" altLang="ja-JP" sz="1200" dirty="0">
                <a:solidFill>
                  <a:srgbClr val="0000FF"/>
                </a:solidFill>
                <a:latin typeface="Consolas" panose="020B0609020204030204" pitchFamily="49" charset="0"/>
              </a:rPr>
              <a:t> service if the service has been already started.</a:t>
            </a:r>
            <a:endParaRPr kumimoji="1" lang="ja-JP" altLang="en-US" sz="1200" dirty="0">
              <a:solidFill>
                <a:srgbClr val="0000FF"/>
              </a:solidFill>
              <a:latin typeface="Consolas" panose="020B0609020204030204" pitchFamily="49" charset="0"/>
            </a:endParaRPr>
          </a:p>
        </p:txBody>
      </p:sp>
      <p:sp>
        <p:nvSpPr>
          <p:cNvPr id="13" name="テキスト ボックス 12"/>
          <p:cNvSpPr txBox="1"/>
          <p:nvPr/>
        </p:nvSpPr>
        <p:spPr>
          <a:xfrm>
            <a:off x="277562" y="952772"/>
            <a:ext cx="11122573" cy="646331"/>
          </a:xfrm>
          <a:prstGeom prst="rect">
            <a:avLst/>
          </a:prstGeom>
          <a:noFill/>
        </p:spPr>
        <p:txBody>
          <a:bodyPr wrap="square" rtlCol="0">
            <a:spAutoFit/>
          </a:bodyPr>
          <a:lstStyle/>
          <a:p>
            <a:r>
              <a:rPr lang="ja-JP" altLang="en-US" dirty="0" smtClean="0"/>
              <a:t>以下</a:t>
            </a:r>
            <a:r>
              <a:rPr lang="ja-JP" altLang="en-US" dirty="0"/>
              <a:t>のコマンドを順に実行する。</a:t>
            </a:r>
          </a:p>
          <a:p>
            <a:r>
              <a:rPr lang="ja-JP" altLang="en-US" dirty="0"/>
              <a:t>あるコマンドを実行し、エラーが出ていないかどうか確認してから、次を実行すること</a:t>
            </a:r>
            <a:r>
              <a:rPr lang="ja-JP" altLang="en-US" dirty="0" smtClean="0"/>
              <a:t>。</a:t>
            </a:r>
            <a:endParaRPr lang="ja-JP" altLang="en-US" dirty="0"/>
          </a:p>
        </p:txBody>
      </p:sp>
      <p:sp>
        <p:nvSpPr>
          <p:cNvPr id="14" name="テキスト ボックス 13"/>
          <p:cNvSpPr txBox="1"/>
          <p:nvPr/>
        </p:nvSpPr>
        <p:spPr>
          <a:xfrm>
            <a:off x="423370" y="3052506"/>
            <a:ext cx="11353780" cy="307777"/>
          </a:xfrm>
          <a:prstGeom prst="rect">
            <a:avLst/>
          </a:prstGeom>
          <a:solidFill>
            <a:schemeClr val="tx1"/>
          </a:solidFill>
        </p:spPr>
        <p:txBody>
          <a:bodyPr wrap="square" rtlCol="0">
            <a:spAutoFit/>
          </a:bodyPr>
          <a:lstStyle/>
          <a:p>
            <a:r>
              <a:rPr lang="en-US" altLang="ja-JP" sz="1400" dirty="0" err="1">
                <a:solidFill>
                  <a:schemeClr val="bg1"/>
                </a:solidFill>
                <a:latin typeface="Consolas" panose="020B0609020204030204" pitchFamily="49" charset="0"/>
              </a:rPr>
              <a:t>cp</a:t>
            </a:r>
            <a:r>
              <a:rPr lang="en-US" altLang="ja-JP" sz="1400" dirty="0">
                <a:solidFill>
                  <a:schemeClr val="bg1"/>
                </a:solidFill>
                <a:latin typeface="Consolas" panose="020B0609020204030204" pitchFamily="49" charset="0"/>
              </a:rPr>
              <a:t> ~/IPA-DN-</a:t>
            </a:r>
            <a:r>
              <a:rPr lang="en-US" altLang="ja-JP" sz="1400" dirty="0" err="1">
                <a:solidFill>
                  <a:schemeClr val="bg1"/>
                </a:solidFill>
                <a:latin typeface="Consolas" panose="020B0609020204030204" pitchFamily="49" charset="0"/>
              </a:rPr>
              <a:t>ThinApps</a:t>
            </a:r>
            <a:r>
              <a:rPr lang="en-US" altLang="ja-JP" sz="1400" dirty="0">
                <a:solidFill>
                  <a:schemeClr val="bg1"/>
                </a:solidFill>
                <a:latin typeface="Consolas" panose="020B0609020204030204" pitchFamily="49" charset="0"/>
              </a:rPr>
              <a:t>-Private/</a:t>
            </a:r>
            <a:r>
              <a:rPr lang="en-US" altLang="ja-JP" sz="1400" dirty="0" err="1">
                <a:solidFill>
                  <a:schemeClr val="bg1"/>
                </a:solidFill>
                <a:latin typeface="Consolas" panose="020B0609020204030204" pitchFamily="49" charset="0"/>
              </a:rPr>
              <a:t>src</a:t>
            </a:r>
            <a:r>
              <a:rPr lang="en-US" altLang="ja-JP" sz="1400" dirty="0">
                <a:solidFill>
                  <a:schemeClr val="bg1"/>
                </a:solidFill>
                <a:latin typeface="Consolas" panose="020B0609020204030204" pitchFamily="49" charset="0"/>
              </a:rPr>
              <a:t>/bin/ThinGate_HyperScale.ini ~/IPA-DN-</a:t>
            </a:r>
            <a:r>
              <a:rPr lang="en-US" altLang="ja-JP" sz="1400" dirty="0" err="1">
                <a:solidFill>
                  <a:schemeClr val="bg1"/>
                </a:solidFill>
                <a:latin typeface="Consolas" panose="020B0609020204030204" pitchFamily="49" charset="0"/>
              </a:rPr>
              <a:t>ThinApps</a:t>
            </a:r>
            <a:r>
              <a:rPr lang="en-US" altLang="ja-JP" sz="1400" dirty="0">
                <a:solidFill>
                  <a:schemeClr val="bg1"/>
                </a:solidFill>
                <a:latin typeface="Consolas" panose="020B0609020204030204" pitchFamily="49" charset="0"/>
              </a:rPr>
              <a:t>-Private/</a:t>
            </a:r>
            <a:r>
              <a:rPr lang="en-US" altLang="ja-JP" sz="1400" dirty="0" err="1">
                <a:solidFill>
                  <a:schemeClr val="bg1"/>
                </a:solidFill>
                <a:latin typeface="Consolas" panose="020B0609020204030204" pitchFamily="49" charset="0"/>
              </a:rPr>
              <a:t>src</a:t>
            </a:r>
            <a:r>
              <a:rPr lang="en-US" altLang="ja-JP" sz="1400" dirty="0">
                <a:solidFill>
                  <a:schemeClr val="bg1"/>
                </a:solidFill>
                <a:latin typeface="Consolas" panose="020B0609020204030204" pitchFamily="49" charset="0"/>
              </a:rPr>
              <a:t>/bin/ThinGate.ini</a:t>
            </a:r>
            <a:endParaRPr kumimoji="1" lang="ja-JP" altLang="en-US" sz="1400" dirty="0">
              <a:solidFill>
                <a:schemeClr val="bg1"/>
              </a:solidFill>
              <a:latin typeface="Consolas" panose="020B0609020204030204" pitchFamily="49" charset="0"/>
            </a:endParaRPr>
          </a:p>
        </p:txBody>
      </p:sp>
      <p:sp>
        <p:nvSpPr>
          <p:cNvPr id="15" name="テキスト ボックス 14"/>
          <p:cNvSpPr txBox="1"/>
          <p:nvPr/>
        </p:nvSpPr>
        <p:spPr>
          <a:xfrm>
            <a:off x="538974" y="3403043"/>
            <a:ext cx="11122573" cy="369332"/>
          </a:xfrm>
          <a:prstGeom prst="rect">
            <a:avLst/>
          </a:prstGeom>
          <a:noFill/>
        </p:spPr>
        <p:txBody>
          <a:bodyPr wrap="square" rtlCol="0">
            <a:spAutoFit/>
          </a:bodyPr>
          <a:lstStyle/>
          <a:p>
            <a:r>
              <a:rPr kumimoji="1" lang="ja-JP" altLang="en-US" dirty="0" smtClean="0"/>
              <a:t>ハイパースケール版としての動作に必要な </a:t>
            </a:r>
            <a:r>
              <a:rPr kumimoji="1" lang="en-US" altLang="ja-JP" dirty="0" err="1" smtClean="0"/>
              <a:t>ini</a:t>
            </a:r>
            <a:r>
              <a:rPr kumimoji="1" lang="en-US" altLang="ja-JP" dirty="0" smtClean="0"/>
              <a:t> </a:t>
            </a:r>
            <a:r>
              <a:rPr kumimoji="1" lang="ja-JP" altLang="en-US" dirty="0" smtClean="0"/>
              <a:t>ファイルを </a:t>
            </a:r>
            <a:r>
              <a:rPr kumimoji="1" lang="en-US" altLang="ja-JP" dirty="0" smtClean="0"/>
              <a:t>ThinGate.ini </a:t>
            </a:r>
            <a:r>
              <a:rPr kumimoji="1" lang="ja-JP" altLang="en-US" dirty="0" smtClean="0"/>
              <a:t>ファイルに</a:t>
            </a:r>
            <a:r>
              <a:rPr kumimoji="1" lang="ja-JP" altLang="en-US" dirty="0" smtClean="0"/>
              <a:t>上書きする。</a:t>
            </a:r>
            <a:endParaRPr kumimoji="1" lang="ja-JP" altLang="en-US" dirty="0"/>
          </a:p>
        </p:txBody>
      </p:sp>
    </p:spTree>
    <p:extLst>
      <p:ext uri="{BB962C8B-B14F-4D97-AF65-F5344CB8AC3E}">
        <p14:creationId xmlns:p14="http://schemas.microsoft.com/office/powerpoint/2010/main" val="314013579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97</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sz="3600" dirty="0" smtClean="0"/>
              <a:t>5</a:t>
            </a:r>
            <a:r>
              <a:rPr kumimoji="1" lang="en-US" altLang="ja-JP" sz="3600" dirty="0" smtClean="0"/>
              <a:t>-4. </a:t>
            </a:r>
            <a:r>
              <a:rPr kumimoji="1" lang="ja-JP" altLang="en-US" sz="3600" dirty="0" smtClean="0"/>
              <a:t>中継ゲートウェイをコントローラに接続する設定の書き込み</a:t>
            </a:r>
            <a:endParaRPr kumimoji="1" lang="ja-JP" altLang="en-US" sz="3600" dirty="0"/>
          </a:p>
        </p:txBody>
      </p:sp>
      <p:sp>
        <p:nvSpPr>
          <p:cNvPr id="5" name="テキスト ボックス 4"/>
          <p:cNvSpPr txBox="1"/>
          <p:nvPr/>
        </p:nvSpPr>
        <p:spPr>
          <a:xfrm>
            <a:off x="423371" y="1322104"/>
            <a:ext cx="11353780" cy="369332"/>
          </a:xfrm>
          <a:prstGeom prst="rect">
            <a:avLst/>
          </a:prstGeom>
          <a:solidFill>
            <a:schemeClr val="tx1"/>
          </a:solidFill>
        </p:spPr>
        <p:txBody>
          <a:bodyPr wrap="square" rtlCol="0">
            <a:spAutoFit/>
          </a:bodyPr>
          <a:lstStyle/>
          <a:p>
            <a:r>
              <a:rPr lang="en-US" altLang="ja-JP" dirty="0" err="1" smtClean="0">
                <a:solidFill>
                  <a:schemeClr val="bg1"/>
                </a:solidFill>
                <a:latin typeface="Consolas" panose="020B0609020204030204" pitchFamily="49" charset="0"/>
              </a:rPr>
              <a:t>nano</a:t>
            </a:r>
            <a:r>
              <a:rPr lang="en-US" altLang="ja-JP" dirty="0">
                <a:solidFill>
                  <a:schemeClr val="bg1"/>
                </a:solidFill>
                <a:latin typeface="Consolas" panose="020B0609020204030204" pitchFamily="49" charset="0"/>
              </a:rPr>
              <a:t> ~/IPA-DN-</a:t>
            </a:r>
            <a:r>
              <a:rPr lang="en-US" altLang="ja-JP" dirty="0" err="1">
                <a:solidFill>
                  <a:schemeClr val="bg1"/>
                </a:solidFill>
                <a:latin typeface="Consolas" panose="020B0609020204030204" pitchFamily="49" charset="0"/>
              </a:rPr>
              <a:t>ThinApps</a:t>
            </a:r>
            <a:r>
              <a:rPr lang="en-US" altLang="ja-JP" dirty="0">
                <a:solidFill>
                  <a:schemeClr val="bg1"/>
                </a:solidFill>
                <a:latin typeface="Consolas" panose="020B0609020204030204" pitchFamily="49" charset="0"/>
              </a:rPr>
              <a:t>-Private/</a:t>
            </a:r>
            <a:r>
              <a:rPr lang="en-US" altLang="ja-JP" dirty="0" err="1">
                <a:solidFill>
                  <a:schemeClr val="bg1"/>
                </a:solidFill>
                <a:latin typeface="Consolas" panose="020B0609020204030204" pitchFamily="49" charset="0"/>
              </a:rPr>
              <a:t>src</a:t>
            </a:r>
            <a:r>
              <a:rPr lang="en-US" altLang="ja-JP" dirty="0">
                <a:solidFill>
                  <a:schemeClr val="bg1"/>
                </a:solidFill>
                <a:latin typeface="Consolas" panose="020B0609020204030204" pitchFamily="49" charset="0"/>
              </a:rPr>
              <a:t>/bin/ThinGate.ini</a:t>
            </a:r>
            <a:endParaRPr kumimoji="1" lang="ja-JP" altLang="en-US" dirty="0">
              <a:solidFill>
                <a:schemeClr val="bg1"/>
              </a:solidFill>
              <a:latin typeface="Consolas" panose="020B0609020204030204" pitchFamily="49" charset="0"/>
            </a:endParaRPr>
          </a:p>
        </p:txBody>
      </p:sp>
      <p:sp>
        <p:nvSpPr>
          <p:cNvPr id="6" name="テキスト ボックス 5"/>
          <p:cNvSpPr txBox="1"/>
          <p:nvPr/>
        </p:nvSpPr>
        <p:spPr>
          <a:xfrm>
            <a:off x="277561" y="1691436"/>
            <a:ext cx="11122573" cy="646331"/>
          </a:xfrm>
          <a:prstGeom prst="rect">
            <a:avLst/>
          </a:prstGeom>
          <a:noFill/>
        </p:spPr>
        <p:txBody>
          <a:bodyPr wrap="square" rtlCol="0">
            <a:spAutoFit/>
          </a:bodyPr>
          <a:lstStyle/>
          <a:p>
            <a:r>
              <a:rPr kumimoji="1" lang="ja-JP" altLang="en-US" dirty="0" smtClean="0"/>
              <a:t>テキストエディタ </a:t>
            </a:r>
            <a:r>
              <a:rPr kumimoji="1" lang="en-US" altLang="ja-JP" dirty="0" smtClean="0"/>
              <a:t>(</a:t>
            </a:r>
            <a:r>
              <a:rPr kumimoji="1" lang="en-US" altLang="ja-JP" dirty="0" err="1" smtClean="0"/>
              <a:t>nano</a:t>
            </a:r>
            <a:r>
              <a:rPr kumimoji="1" lang="en-US" altLang="ja-JP" dirty="0" smtClean="0"/>
              <a:t>) </a:t>
            </a:r>
            <a:r>
              <a:rPr kumimoji="1" lang="ja-JP" altLang="en-US" dirty="0" smtClean="0"/>
              <a:t>が起動し、中継ゲートウェイの設定ファイルの内容が表示される。</a:t>
            </a:r>
          </a:p>
          <a:p>
            <a:r>
              <a:rPr lang="en-US" altLang="ja-JP" dirty="0" err="1" smtClean="0"/>
              <a:t>PageDown</a:t>
            </a:r>
            <a:r>
              <a:rPr lang="ja-JP" altLang="en-US" dirty="0" smtClean="0"/>
              <a:t> キーを押して一番下までスクロールする。「</a:t>
            </a:r>
            <a:r>
              <a:rPr lang="en-US" altLang="ja-JP" dirty="0" err="1" smtClean="0"/>
              <a:t>ControllerUrl</a:t>
            </a:r>
            <a:r>
              <a:rPr lang="ja-JP" altLang="en-US" dirty="0" smtClean="0"/>
              <a:t>」という名前の行が </a:t>
            </a:r>
            <a:r>
              <a:rPr lang="en-US" altLang="ja-JP" dirty="0" smtClean="0"/>
              <a:t>2 </a:t>
            </a:r>
            <a:r>
              <a:rPr lang="ja-JP" altLang="en-US" dirty="0" smtClean="0"/>
              <a:t>つある部分を探す。</a:t>
            </a:r>
            <a:endParaRPr kumimoji="1" lang="ja-JP" altLang="en-US" dirty="0"/>
          </a:p>
        </p:txBody>
      </p:sp>
      <p:sp>
        <p:nvSpPr>
          <p:cNvPr id="13" name="テキスト ボックス 12"/>
          <p:cNvSpPr txBox="1"/>
          <p:nvPr/>
        </p:nvSpPr>
        <p:spPr>
          <a:xfrm>
            <a:off x="277562" y="952772"/>
            <a:ext cx="11122573" cy="369332"/>
          </a:xfrm>
          <a:prstGeom prst="rect">
            <a:avLst/>
          </a:prstGeom>
          <a:noFill/>
        </p:spPr>
        <p:txBody>
          <a:bodyPr wrap="square" rtlCol="0">
            <a:spAutoFit/>
          </a:bodyPr>
          <a:lstStyle/>
          <a:p>
            <a:r>
              <a:rPr lang="en-US" altLang="ja-JP" dirty="0" smtClean="0"/>
              <a:t>5-3 </a:t>
            </a:r>
            <a:r>
              <a:rPr lang="ja-JP" altLang="en-US" dirty="0" smtClean="0"/>
              <a:t>に続けて、以下のコマンドを実行する。</a:t>
            </a:r>
            <a:endParaRPr lang="ja-JP" altLang="en-US" dirty="0"/>
          </a:p>
        </p:txBody>
      </p:sp>
      <p:sp>
        <p:nvSpPr>
          <p:cNvPr id="14" name="テキスト ボックス 13"/>
          <p:cNvSpPr txBox="1"/>
          <p:nvPr/>
        </p:nvSpPr>
        <p:spPr>
          <a:xfrm>
            <a:off x="423371" y="2337767"/>
            <a:ext cx="11353780" cy="2893100"/>
          </a:xfrm>
          <a:prstGeom prst="rect">
            <a:avLst/>
          </a:prstGeom>
          <a:solidFill>
            <a:schemeClr val="tx1"/>
          </a:solidFill>
        </p:spPr>
        <p:txBody>
          <a:bodyPr wrap="square" rtlCol="0">
            <a:spAutoFit/>
          </a:bodyPr>
          <a:lstStyle/>
          <a:p>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コントローラの </a:t>
            </a:r>
            <a:r>
              <a:rPr lang="en-US" altLang="ja-JP" sz="1400" dirty="0">
                <a:solidFill>
                  <a:schemeClr val="bg1"/>
                </a:solidFill>
                <a:latin typeface="Consolas" panose="020B0609020204030204" pitchFamily="49" charset="0"/>
              </a:rPr>
              <a:t>URL </a:t>
            </a:r>
            <a:r>
              <a:rPr lang="ja-JP" altLang="en-US" sz="1400" dirty="0">
                <a:solidFill>
                  <a:schemeClr val="bg1"/>
                </a:solidFill>
                <a:latin typeface="Consolas" panose="020B0609020204030204" pitchFamily="49" charset="0"/>
              </a:rPr>
              <a:t>の指定</a:t>
            </a:r>
          </a:p>
          <a:p>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少なくとも </a:t>
            </a:r>
            <a:r>
              <a:rPr lang="en-US" altLang="ja-JP" sz="1400" dirty="0">
                <a:solidFill>
                  <a:schemeClr val="bg1"/>
                </a:solidFill>
                <a:latin typeface="Consolas" panose="020B0609020204030204" pitchFamily="49" charset="0"/>
              </a:rPr>
              <a:t>1 </a:t>
            </a:r>
            <a:r>
              <a:rPr lang="ja-JP" altLang="en-US" sz="1400" dirty="0">
                <a:solidFill>
                  <a:schemeClr val="bg1"/>
                </a:solidFill>
                <a:latin typeface="Consolas" panose="020B0609020204030204" pitchFamily="49" charset="0"/>
              </a:rPr>
              <a:t>行は </a:t>
            </a:r>
            <a:r>
              <a:rPr lang="en-US" altLang="ja-JP" sz="1400" dirty="0" err="1">
                <a:solidFill>
                  <a:schemeClr val="bg1"/>
                </a:solidFill>
                <a:latin typeface="Consolas" panose="020B0609020204030204" pitchFamily="49" charset="0"/>
              </a:rPr>
              <a:t>ControllerUrl</a:t>
            </a:r>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を指定してください。</a:t>
            </a:r>
          </a:p>
          <a:p>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コントローラを冗長化している場合、複数行指定することができます。</a:t>
            </a:r>
          </a:p>
          <a:p>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ポートは、コントローラの「制御用 </a:t>
            </a:r>
            <a:r>
              <a:rPr lang="en-US" altLang="ja-JP" sz="1400" dirty="0">
                <a:solidFill>
                  <a:schemeClr val="bg1"/>
                </a:solidFill>
                <a:latin typeface="Consolas" panose="020B0609020204030204" pitchFamily="49" charset="0"/>
              </a:rPr>
              <a:t>TCP </a:t>
            </a:r>
            <a:r>
              <a:rPr lang="ja-JP" altLang="en-US" sz="1400" dirty="0">
                <a:solidFill>
                  <a:schemeClr val="bg1"/>
                </a:solidFill>
                <a:latin typeface="Consolas" panose="020B0609020204030204" pitchFamily="49" charset="0"/>
              </a:rPr>
              <a:t>ポート」</a:t>
            </a:r>
          </a:p>
          <a:p>
            <a:r>
              <a:rPr lang="en-US" altLang="ja-JP" sz="1400" dirty="0">
                <a:solidFill>
                  <a:schemeClr val="bg1"/>
                </a:solidFill>
                <a:latin typeface="Consolas" panose="020B0609020204030204" pitchFamily="49" charset="0"/>
              </a:rPr>
              <a:t>// (IPA-DN-</a:t>
            </a:r>
            <a:r>
              <a:rPr lang="en-US" altLang="ja-JP" sz="1400" dirty="0" err="1">
                <a:solidFill>
                  <a:schemeClr val="bg1"/>
                </a:solidFill>
                <a:latin typeface="Consolas" panose="020B0609020204030204" pitchFamily="49" charset="0"/>
              </a:rPr>
              <a:t>ThinController</a:t>
            </a:r>
            <a:r>
              <a:rPr lang="en-US" altLang="ja-JP" sz="1400" dirty="0">
                <a:solidFill>
                  <a:schemeClr val="bg1"/>
                </a:solidFill>
                <a:latin typeface="Consolas" panose="020B0609020204030204" pitchFamily="49" charset="0"/>
              </a:rPr>
              <a:t>-Private/</a:t>
            </a:r>
            <a:r>
              <a:rPr lang="en-US" altLang="ja-JP" sz="1400" dirty="0" err="1">
                <a:solidFill>
                  <a:schemeClr val="bg1"/>
                </a:solidFill>
                <a:latin typeface="Consolas" panose="020B0609020204030204" pitchFamily="49" charset="0"/>
              </a:rPr>
              <a:t>ThinControllerApp</a:t>
            </a:r>
            <a:r>
              <a:rPr lang="en-US" altLang="ja-JP" sz="1400" dirty="0">
                <a:solidFill>
                  <a:schemeClr val="bg1"/>
                </a:solidFill>
                <a:latin typeface="Consolas" panose="020B0609020204030204" pitchFamily="49" charset="0"/>
              </a:rPr>
              <a:t>/Local/</a:t>
            </a:r>
            <a:r>
              <a:rPr lang="en-US" altLang="ja-JP" sz="1400" dirty="0" err="1">
                <a:solidFill>
                  <a:schemeClr val="bg1"/>
                </a:solidFill>
                <a:latin typeface="Consolas" panose="020B0609020204030204" pitchFamily="49" charset="0"/>
              </a:rPr>
              <a:t>App_IPA.App.ThinControllerApp</a:t>
            </a:r>
            <a:r>
              <a:rPr lang="en-US" altLang="ja-JP" sz="1400" dirty="0">
                <a:solidFill>
                  <a:schemeClr val="bg1"/>
                </a:solidFill>
                <a:latin typeface="Consolas" panose="020B0609020204030204" pitchFamily="49" charset="0"/>
              </a:rPr>
              <a:t>/</a:t>
            </a:r>
          </a:p>
          <a:p>
            <a:r>
              <a:rPr lang="en-US" altLang="ja-JP" sz="1400" dirty="0">
                <a:solidFill>
                  <a:schemeClr val="bg1"/>
                </a:solidFill>
                <a:latin typeface="Consolas" panose="020B0609020204030204" pitchFamily="49" charset="0"/>
              </a:rPr>
              <a:t>//  </a:t>
            </a:r>
            <a:r>
              <a:rPr lang="en-US" altLang="ja-JP" sz="1400" dirty="0" err="1">
                <a:solidFill>
                  <a:schemeClr val="bg1"/>
                </a:solidFill>
                <a:latin typeface="Consolas" panose="020B0609020204030204" pitchFamily="49" charset="0"/>
              </a:rPr>
              <a:t>Config</a:t>
            </a:r>
            <a:r>
              <a:rPr lang="en-US" altLang="ja-JP" sz="1400" dirty="0">
                <a:solidFill>
                  <a:schemeClr val="bg1"/>
                </a:solidFill>
                <a:latin typeface="Consolas" panose="020B0609020204030204" pitchFamily="49" charset="0"/>
              </a:rPr>
              <a:t>/</a:t>
            </a:r>
            <a:r>
              <a:rPr lang="en-US" altLang="ja-JP" sz="1400" dirty="0" err="1">
                <a:solidFill>
                  <a:schemeClr val="bg1"/>
                </a:solidFill>
                <a:latin typeface="Consolas" panose="020B0609020204030204" pitchFamily="49" charset="0"/>
              </a:rPr>
              <a:t>AppSettings</a:t>
            </a:r>
            <a:r>
              <a:rPr lang="en-US" altLang="ja-JP" sz="1400" dirty="0">
                <a:solidFill>
                  <a:schemeClr val="bg1"/>
                </a:solidFill>
                <a:latin typeface="Consolas" panose="020B0609020204030204" pitchFamily="49" charset="0"/>
              </a:rPr>
              <a:t>/</a:t>
            </a:r>
            <a:r>
              <a:rPr lang="en-US" altLang="ja-JP" sz="1400" dirty="0" err="1">
                <a:solidFill>
                  <a:schemeClr val="bg1"/>
                </a:solidFill>
                <a:latin typeface="Consolas" panose="020B0609020204030204" pitchFamily="49" charset="0"/>
              </a:rPr>
              <a:t>ThinControllerApiServerForGateway.json</a:t>
            </a:r>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で </a:t>
            </a:r>
            <a:r>
              <a:rPr lang="en-US" altLang="ja-JP" sz="1400" dirty="0">
                <a:solidFill>
                  <a:schemeClr val="bg1"/>
                </a:solidFill>
                <a:latin typeface="Consolas" panose="020B0609020204030204" pitchFamily="49" charset="0"/>
              </a:rPr>
              <a:t>"</a:t>
            </a:r>
            <a:r>
              <a:rPr lang="en-US" altLang="ja-JP" sz="1400" dirty="0" err="1">
                <a:solidFill>
                  <a:schemeClr val="bg1"/>
                </a:solidFill>
                <a:latin typeface="Consolas" panose="020B0609020204030204" pitchFamily="49" charset="0"/>
              </a:rPr>
              <a:t>HttpPorts</a:t>
            </a:r>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として指定</a:t>
            </a:r>
          </a:p>
          <a:p>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されているポート</a:t>
            </a:r>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を指定してください。</a:t>
            </a:r>
          </a:p>
          <a:p>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デフォルトで、「制御用 </a:t>
            </a:r>
            <a:r>
              <a:rPr lang="en-US" altLang="ja-JP" sz="1400" dirty="0">
                <a:solidFill>
                  <a:schemeClr val="bg1"/>
                </a:solidFill>
                <a:latin typeface="Consolas" panose="020B0609020204030204" pitchFamily="49" charset="0"/>
              </a:rPr>
              <a:t>TCP </a:t>
            </a:r>
            <a:r>
              <a:rPr lang="ja-JP" altLang="en-US" sz="1400" dirty="0">
                <a:solidFill>
                  <a:schemeClr val="bg1"/>
                </a:solidFill>
                <a:latin typeface="Consolas" panose="020B0609020204030204" pitchFamily="49" charset="0"/>
              </a:rPr>
              <a:t>ポート」は </a:t>
            </a:r>
            <a:r>
              <a:rPr lang="en-US" altLang="ja-JP" sz="1400" dirty="0">
                <a:solidFill>
                  <a:schemeClr val="bg1"/>
                </a:solidFill>
                <a:latin typeface="Consolas" panose="020B0609020204030204" pitchFamily="49" charset="0"/>
              </a:rPr>
              <a:t>88 </a:t>
            </a:r>
            <a:r>
              <a:rPr lang="ja-JP" altLang="en-US" sz="1400" dirty="0">
                <a:solidFill>
                  <a:schemeClr val="bg1"/>
                </a:solidFill>
                <a:latin typeface="Consolas" panose="020B0609020204030204" pitchFamily="49" charset="0"/>
              </a:rPr>
              <a:t>です。</a:t>
            </a:r>
          </a:p>
          <a:p>
            <a:r>
              <a:rPr lang="en-US" altLang="ja-JP" sz="1400" dirty="0">
                <a:solidFill>
                  <a:schemeClr val="bg1"/>
                </a:solidFill>
                <a:latin typeface="Consolas" panose="020B0609020204030204" pitchFamily="49" charset="0"/>
              </a:rPr>
              <a:t>// URL </a:t>
            </a:r>
            <a:r>
              <a:rPr lang="ja-JP" altLang="en-US" sz="1400" dirty="0">
                <a:solidFill>
                  <a:schemeClr val="bg1"/>
                </a:solidFill>
                <a:latin typeface="Consolas" panose="020B0609020204030204" pitchFamily="49" charset="0"/>
              </a:rPr>
              <a:t>中のホスト部分は、</a:t>
            </a:r>
            <a:r>
              <a:rPr lang="en-US" altLang="ja-JP" sz="1400" dirty="0">
                <a:solidFill>
                  <a:schemeClr val="bg1"/>
                </a:solidFill>
                <a:latin typeface="Consolas" panose="020B0609020204030204" pitchFamily="49" charset="0"/>
              </a:rPr>
              <a:t>IP </a:t>
            </a:r>
            <a:r>
              <a:rPr lang="ja-JP" altLang="en-US" sz="1400" dirty="0">
                <a:solidFill>
                  <a:schemeClr val="bg1"/>
                </a:solidFill>
                <a:latin typeface="Consolas" panose="020B0609020204030204" pitchFamily="49" charset="0"/>
              </a:rPr>
              <a:t>アドレスでも </a:t>
            </a:r>
            <a:r>
              <a:rPr lang="en-US" altLang="ja-JP" sz="1400" dirty="0">
                <a:solidFill>
                  <a:schemeClr val="bg1"/>
                </a:solidFill>
                <a:latin typeface="Consolas" panose="020B0609020204030204" pitchFamily="49" charset="0"/>
              </a:rPr>
              <a:t>FQDN </a:t>
            </a:r>
            <a:r>
              <a:rPr lang="ja-JP" altLang="en-US" sz="1400" dirty="0">
                <a:solidFill>
                  <a:schemeClr val="bg1"/>
                </a:solidFill>
                <a:latin typeface="Consolas" panose="020B0609020204030204" pitchFamily="49" charset="0"/>
              </a:rPr>
              <a:t>でも指定することができますが、</a:t>
            </a:r>
          </a:p>
          <a:p>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コントローラに到達可能なグローバル </a:t>
            </a:r>
            <a:r>
              <a:rPr lang="en-US" altLang="ja-JP" sz="1400" dirty="0">
                <a:solidFill>
                  <a:schemeClr val="bg1"/>
                </a:solidFill>
                <a:latin typeface="Consolas" panose="020B0609020204030204" pitchFamily="49" charset="0"/>
              </a:rPr>
              <a:t>IP </a:t>
            </a:r>
            <a:r>
              <a:rPr lang="ja-JP" altLang="en-US" sz="1400" dirty="0">
                <a:solidFill>
                  <a:schemeClr val="bg1"/>
                </a:solidFill>
                <a:latin typeface="Consolas" panose="020B0609020204030204" pitchFamily="49" charset="0"/>
              </a:rPr>
              <a:t>アドレスである必要があります。</a:t>
            </a:r>
          </a:p>
          <a:p>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プライベート </a:t>
            </a:r>
            <a:r>
              <a:rPr lang="en-US" altLang="ja-JP" sz="1400" dirty="0">
                <a:solidFill>
                  <a:schemeClr val="bg1"/>
                </a:solidFill>
                <a:latin typeface="Consolas" panose="020B0609020204030204" pitchFamily="49" charset="0"/>
              </a:rPr>
              <a:t>IP </a:t>
            </a:r>
            <a:r>
              <a:rPr lang="ja-JP" altLang="en-US" sz="1400" dirty="0">
                <a:solidFill>
                  <a:schemeClr val="bg1"/>
                </a:solidFill>
                <a:latin typeface="Consolas" panose="020B0609020204030204" pitchFamily="49" charset="0"/>
              </a:rPr>
              <a:t>アドレスは指定できません。</a:t>
            </a:r>
            <a:r>
              <a:rPr lang="en-US" altLang="ja-JP" sz="1400" dirty="0">
                <a:solidFill>
                  <a:schemeClr val="bg1"/>
                </a:solidFill>
                <a:latin typeface="Consolas" panose="020B0609020204030204" pitchFamily="49" charset="0"/>
              </a:rPr>
              <a:t>)</a:t>
            </a:r>
          </a:p>
          <a:p>
            <a:r>
              <a:rPr lang="en-US" altLang="ja-JP" sz="1400" b="1" dirty="0" err="1">
                <a:solidFill>
                  <a:srgbClr val="FFFF00"/>
                </a:solidFill>
                <a:latin typeface="Consolas" panose="020B0609020204030204" pitchFamily="49" charset="0"/>
              </a:rPr>
              <a:t>ControllerUrl</a:t>
            </a:r>
            <a:r>
              <a:rPr lang="en-US" altLang="ja-JP" sz="1400" b="1" dirty="0">
                <a:solidFill>
                  <a:srgbClr val="FFFF00"/>
                </a:solidFill>
                <a:latin typeface="Consolas" panose="020B0609020204030204" pitchFamily="49" charset="0"/>
              </a:rPr>
              <a:t>         http://1.2.3.4:88/thincontrol/</a:t>
            </a:r>
          </a:p>
          <a:p>
            <a:r>
              <a:rPr lang="en-US" altLang="ja-JP" sz="1400" b="1" dirty="0" err="1">
                <a:solidFill>
                  <a:srgbClr val="FFFF00"/>
                </a:solidFill>
                <a:latin typeface="Consolas" panose="020B0609020204030204" pitchFamily="49" charset="0"/>
              </a:rPr>
              <a:t>ControllerUrl</a:t>
            </a:r>
            <a:r>
              <a:rPr lang="en-US" altLang="ja-JP" sz="1400" b="1" dirty="0">
                <a:solidFill>
                  <a:srgbClr val="FFFF00"/>
                </a:solidFill>
                <a:latin typeface="Consolas" panose="020B0609020204030204" pitchFamily="49" charset="0"/>
              </a:rPr>
              <a:t>         http://5.6.7.8:88/thincontrol/</a:t>
            </a:r>
            <a:endParaRPr lang="en-US" altLang="ja-JP" sz="1400" b="1" dirty="0" smtClean="0">
              <a:solidFill>
                <a:srgbClr val="FFFF00"/>
              </a:solidFill>
              <a:latin typeface="Consolas" panose="020B0609020204030204" pitchFamily="49" charset="0"/>
            </a:endParaRPr>
          </a:p>
        </p:txBody>
      </p:sp>
      <p:sp>
        <p:nvSpPr>
          <p:cNvPr id="15" name="テキスト ボックス 14"/>
          <p:cNvSpPr txBox="1"/>
          <p:nvPr/>
        </p:nvSpPr>
        <p:spPr>
          <a:xfrm>
            <a:off x="318640" y="5239610"/>
            <a:ext cx="11122573" cy="369332"/>
          </a:xfrm>
          <a:prstGeom prst="rect">
            <a:avLst/>
          </a:prstGeom>
          <a:noFill/>
        </p:spPr>
        <p:txBody>
          <a:bodyPr wrap="square" rtlCol="0">
            <a:spAutoFit/>
          </a:bodyPr>
          <a:lstStyle/>
          <a:p>
            <a:r>
              <a:rPr lang="ja-JP" altLang="en-US" dirty="0" smtClean="0"/>
              <a:t>上記の「</a:t>
            </a:r>
            <a:r>
              <a:rPr lang="en-US" altLang="ja-JP" dirty="0" err="1" smtClean="0"/>
              <a:t>ControllerUrl</a:t>
            </a:r>
            <a:r>
              <a:rPr lang="ja-JP" altLang="en-US" dirty="0" smtClean="0"/>
              <a:t>」の </a:t>
            </a:r>
            <a:r>
              <a:rPr lang="en-US" altLang="ja-JP" dirty="0" smtClean="0"/>
              <a:t>2 </a:t>
            </a:r>
            <a:r>
              <a:rPr lang="ja-JP" altLang="en-US" dirty="0" smtClean="0"/>
              <a:t>行は、サンプルである。これらを消し、代わりに、以下のように </a:t>
            </a:r>
            <a:r>
              <a:rPr lang="en-US" altLang="ja-JP" dirty="0" smtClean="0"/>
              <a:t>1 </a:t>
            </a:r>
            <a:r>
              <a:rPr lang="ja-JP" altLang="en-US" dirty="0" smtClean="0"/>
              <a:t>行だけ入力する。</a:t>
            </a:r>
            <a:endParaRPr lang="ja-JP" altLang="en-US" dirty="0"/>
          </a:p>
        </p:txBody>
      </p:sp>
      <p:sp>
        <p:nvSpPr>
          <p:cNvPr id="16" name="テキスト ボックス 15"/>
          <p:cNvSpPr txBox="1"/>
          <p:nvPr/>
        </p:nvSpPr>
        <p:spPr>
          <a:xfrm>
            <a:off x="423371" y="5591838"/>
            <a:ext cx="11353780" cy="307777"/>
          </a:xfrm>
          <a:prstGeom prst="rect">
            <a:avLst/>
          </a:prstGeom>
          <a:solidFill>
            <a:schemeClr val="tx1"/>
          </a:solidFill>
        </p:spPr>
        <p:txBody>
          <a:bodyPr wrap="square" rtlCol="0">
            <a:spAutoFit/>
          </a:bodyPr>
          <a:lstStyle/>
          <a:p>
            <a:r>
              <a:rPr lang="en-US" altLang="ja-JP" sz="1400" b="1" dirty="0" err="1">
                <a:solidFill>
                  <a:srgbClr val="FFFF00"/>
                </a:solidFill>
                <a:latin typeface="Consolas" panose="020B0609020204030204" pitchFamily="49" charset="0"/>
              </a:rPr>
              <a:t>ControllerUrl</a:t>
            </a:r>
            <a:r>
              <a:rPr lang="en-US" altLang="ja-JP" sz="1400" b="1" dirty="0">
                <a:solidFill>
                  <a:srgbClr val="FFFF00"/>
                </a:solidFill>
                <a:latin typeface="Consolas" panose="020B0609020204030204" pitchFamily="49" charset="0"/>
              </a:rPr>
              <a:t>         http</a:t>
            </a:r>
            <a:r>
              <a:rPr lang="en-US" altLang="ja-JP" sz="1400" b="1" dirty="0" smtClean="0">
                <a:solidFill>
                  <a:srgbClr val="FFFF00"/>
                </a:solidFill>
                <a:latin typeface="Consolas" panose="020B0609020204030204" pitchFamily="49" charset="0"/>
              </a:rPr>
              <a:t>://&lt;</a:t>
            </a:r>
            <a:r>
              <a:rPr lang="ja-JP" altLang="en-US" sz="1400" b="1" dirty="0" smtClean="0">
                <a:solidFill>
                  <a:srgbClr val="FFFF00"/>
                </a:solidFill>
                <a:latin typeface="Consolas" panose="020B0609020204030204" pitchFamily="49" charset="0"/>
              </a:rPr>
              <a:t>すでに構築したコントローラサーバーの </a:t>
            </a:r>
            <a:r>
              <a:rPr lang="en-US" altLang="ja-JP" sz="1400" b="1" dirty="0" smtClean="0">
                <a:solidFill>
                  <a:srgbClr val="FFFF00"/>
                </a:solidFill>
                <a:latin typeface="Consolas" panose="020B0609020204030204" pitchFamily="49" charset="0"/>
              </a:rPr>
              <a:t>Elastic IP </a:t>
            </a:r>
            <a:r>
              <a:rPr lang="ja-JP" altLang="en-US" sz="1400" b="1" dirty="0" smtClean="0">
                <a:solidFill>
                  <a:srgbClr val="FFFF00"/>
                </a:solidFill>
                <a:latin typeface="Consolas" panose="020B0609020204030204" pitchFamily="49" charset="0"/>
              </a:rPr>
              <a:t>のグローバル </a:t>
            </a:r>
            <a:r>
              <a:rPr lang="en-US" altLang="ja-JP" sz="1400" b="1" dirty="0" smtClean="0">
                <a:solidFill>
                  <a:srgbClr val="FFFF00"/>
                </a:solidFill>
                <a:latin typeface="Consolas" panose="020B0609020204030204" pitchFamily="49" charset="0"/>
              </a:rPr>
              <a:t>IPv4 </a:t>
            </a:r>
            <a:r>
              <a:rPr lang="ja-JP" altLang="en-US" sz="1400" b="1" dirty="0" smtClean="0">
                <a:solidFill>
                  <a:srgbClr val="FFFF00"/>
                </a:solidFill>
                <a:latin typeface="Consolas" panose="020B0609020204030204" pitchFamily="49" charset="0"/>
              </a:rPr>
              <a:t>アドレス</a:t>
            </a:r>
            <a:r>
              <a:rPr lang="en-US" altLang="ja-JP" sz="1400" b="1" dirty="0" smtClean="0">
                <a:solidFill>
                  <a:srgbClr val="FFFF00"/>
                </a:solidFill>
                <a:latin typeface="Consolas" panose="020B0609020204030204" pitchFamily="49" charset="0"/>
              </a:rPr>
              <a:t>&gt;:</a:t>
            </a:r>
            <a:r>
              <a:rPr lang="en-US" altLang="ja-JP" sz="1400" b="1" dirty="0">
                <a:solidFill>
                  <a:srgbClr val="FFFF00"/>
                </a:solidFill>
                <a:latin typeface="Consolas" panose="020B0609020204030204" pitchFamily="49" charset="0"/>
              </a:rPr>
              <a:t>88/thincontrol/</a:t>
            </a:r>
            <a:endParaRPr kumimoji="1" lang="ja-JP" altLang="en-US" sz="1400" b="1" dirty="0">
              <a:solidFill>
                <a:srgbClr val="FFFF00"/>
              </a:solidFill>
              <a:latin typeface="Consolas" panose="020B0609020204030204" pitchFamily="49" charset="0"/>
            </a:endParaRPr>
          </a:p>
        </p:txBody>
      </p:sp>
      <p:sp>
        <p:nvSpPr>
          <p:cNvPr id="17" name="テキスト ボックス 16"/>
          <p:cNvSpPr txBox="1"/>
          <p:nvPr/>
        </p:nvSpPr>
        <p:spPr>
          <a:xfrm>
            <a:off x="318640" y="5916383"/>
            <a:ext cx="11122573" cy="369332"/>
          </a:xfrm>
          <a:prstGeom prst="rect">
            <a:avLst/>
          </a:prstGeom>
          <a:noFill/>
        </p:spPr>
        <p:txBody>
          <a:bodyPr wrap="square" rtlCol="0">
            <a:spAutoFit/>
          </a:bodyPr>
          <a:lstStyle/>
          <a:p>
            <a:r>
              <a:rPr lang="en-US" altLang="ja-JP" dirty="0" smtClean="0"/>
              <a:t>Ctrl + O</a:t>
            </a:r>
            <a:r>
              <a:rPr lang="ja-JP" altLang="en-US" dirty="0" smtClean="0"/>
              <a:t> の後に</a:t>
            </a:r>
            <a:r>
              <a:rPr lang="en-US" altLang="ja-JP" dirty="0" smtClean="0"/>
              <a:t> Enter </a:t>
            </a:r>
            <a:r>
              <a:rPr lang="ja-JP" altLang="en-US" dirty="0" smtClean="0"/>
              <a:t>で上書き保存、</a:t>
            </a:r>
            <a:r>
              <a:rPr lang="en-US" altLang="ja-JP" dirty="0" smtClean="0"/>
              <a:t>Ctrl + X </a:t>
            </a:r>
            <a:r>
              <a:rPr lang="ja-JP" altLang="en-US" dirty="0" smtClean="0"/>
              <a:t>でテキストエディタを終了する。</a:t>
            </a:r>
            <a:endParaRPr lang="ja-JP" altLang="en-US" dirty="0"/>
          </a:p>
        </p:txBody>
      </p:sp>
    </p:spTree>
    <p:extLst>
      <p:ext uri="{BB962C8B-B14F-4D97-AF65-F5344CB8AC3E}">
        <p14:creationId xmlns:p14="http://schemas.microsoft.com/office/powerpoint/2010/main" val="71727478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98</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dirty="0" smtClean="0"/>
              <a:t>5</a:t>
            </a:r>
            <a:r>
              <a:rPr kumimoji="1" lang="en-US" altLang="ja-JP" dirty="0" smtClean="0"/>
              <a:t>-5. </a:t>
            </a:r>
            <a:r>
              <a:rPr kumimoji="1" lang="ja-JP" altLang="en-US" dirty="0" smtClean="0"/>
              <a:t>中継ゲートウェイプログラムの起動と終了</a:t>
            </a:r>
            <a:endParaRPr kumimoji="1" lang="ja-JP" altLang="en-US" dirty="0"/>
          </a:p>
        </p:txBody>
      </p:sp>
      <p:sp>
        <p:nvSpPr>
          <p:cNvPr id="5" name="テキスト ボックス 4"/>
          <p:cNvSpPr txBox="1"/>
          <p:nvPr/>
        </p:nvSpPr>
        <p:spPr>
          <a:xfrm>
            <a:off x="391841" y="1607830"/>
            <a:ext cx="11353780"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~/IPA-DN-</a:t>
            </a:r>
            <a:r>
              <a:rPr lang="en-US" altLang="ja-JP" dirty="0" err="1">
                <a:solidFill>
                  <a:schemeClr val="bg1"/>
                </a:solidFill>
                <a:latin typeface="Consolas" panose="020B0609020204030204" pitchFamily="49" charset="0"/>
              </a:rPr>
              <a:t>ThinApps</a:t>
            </a:r>
            <a:r>
              <a:rPr lang="en-US" altLang="ja-JP" dirty="0">
                <a:solidFill>
                  <a:schemeClr val="bg1"/>
                </a:solidFill>
                <a:latin typeface="Consolas" panose="020B0609020204030204" pitchFamily="49" charset="0"/>
              </a:rPr>
              <a:t>-Private/</a:t>
            </a:r>
            <a:r>
              <a:rPr lang="en-US" altLang="ja-JP" dirty="0" err="1">
                <a:solidFill>
                  <a:schemeClr val="bg1"/>
                </a:solidFill>
                <a:latin typeface="Consolas" panose="020B0609020204030204" pitchFamily="49" charset="0"/>
              </a:rPr>
              <a:t>src</a:t>
            </a:r>
            <a:r>
              <a:rPr lang="en-US" altLang="ja-JP" dirty="0">
                <a:solidFill>
                  <a:schemeClr val="bg1"/>
                </a:solidFill>
                <a:latin typeface="Consolas" panose="020B0609020204030204" pitchFamily="49" charset="0"/>
              </a:rPr>
              <a:t>/bin/</a:t>
            </a:r>
            <a:r>
              <a:rPr lang="en-US" altLang="ja-JP" dirty="0" err="1">
                <a:solidFill>
                  <a:schemeClr val="bg1"/>
                </a:solidFill>
                <a:latin typeface="Consolas" panose="020B0609020204030204" pitchFamily="49" charset="0"/>
              </a:rPr>
              <a:t>thingate</a:t>
            </a:r>
            <a:r>
              <a:rPr lang="en-US" altLang="ja-JP" dirty="0">
                <a:solidFill>
                  <a:schemeClr val="bg1"/>
                </a:solidFill>
                <a:latin typeface="Consolas" panose="020B0609020204030204" pitchFamily="49" charset="0"/>
              </a:rPr>
              <a:t> start</a:t>
            </a:r>
            <a:endParaRPr kumimoji="1" lang="ja-JP" altLang="en-US" dirty="0">
              <a:solidFill>
                <a:schemeClr val="bg1"/>
              </a:solidFill>
              <a:latin typeface="Consolas" panose="020B0609020204030204" pitchFamily="49" charset="0"/>
            </a:endParaRPr>
          </a:p>
        </p:txBody>
      </p:sp>
      <p:sp>
        <p:nvSpPr>
          <p:cNvPr id="13" name="テキスト ボックス 12"/>
          <p:cNvSpPr txBox="1"/>
          <p:nvPr/>
        </p:nvSpPr>
        <p:spPr>
          <a:xfrm>
            <a:off x="246031" y="1149841"/>
            <a:ext cx="11122573" cy="369332"/>
          </a:xfrm>
          <a:prstGeom prst="rect">
            <a:avLst/>
          </a:prstGeom>
          <a:noFill/>
        </p:spPr>
        <p:txBody>
          <a:bodyPr wrap="square" rtlCol="0">
            <a:spAutoFit/>
          </a:bodyPr>
          <a:lstStyle/>
          <a:p>
            <a:r>
              <a:rPr lang="ja-JP" altLang="en-US" dirty="0" smtClean="0"/>
              <a:t>ビルドした中継ゲートウェイプログラム </a:t>
            </a:r>
            <a:r>
              <a:rPr lang="en-US" altLang="ja-JP" dirty="0" smtClean="0"/>
              <a:t>(UNIX </a:t>
            </a:r>
            <a:r>
              <a:rPr lang="ja-JP" altLang="en-US" dirty="0" smtClean="0"/>
              <a:t>デーモン</a:t>
            </a:r>
            <a:r>
              <a:rPr lang="en-US" altLang="ja-JP" dirty="0" smtClean="0"/>
              <a:t>) </a:t>
            </a:r>
            <a:r>
              <a:rPr lang="ja-JP" altLang="en-US" dirty="0" smtClean="0"/>
              <a:t>を、以下のようにして起動する。</a:t>
            </a:r>
            <a:endParaRPr lang="ja-JP" altLang="en-US" dirty="0"/>
          </a:p>
        </p:txBody>
      </p:sp>
      <p:sp>
        <p:nvSpPr>
          <p:cNvPr id="14" name="テキスト ボックス 13"/>
          <p:cNvSpPr txBox="1"/>
          <p:nvPr/>
        </p:nvSpPr>
        <p:spPr>
          <a:xfrm>
            <a:off x="332741" y="2143068"/>
            <a:ext cx="11035863" cy="1477328"/>
          </a:xfrm>
          <a:prstGeom prst="rect">
            <a:avLst/>
          </a:prstGeom>
          <a:noFill/>
        </p:spPr>
        <p:txBody>
          <a:bodyPr wrap="square" rtlCol="0">
            <a:spAutoFit/>
          </a:bodyPr>
          <a:lstStyle/>
          <a:p>
            <a:r>
              <a:rPr lang="ja-JP" altLang="en-US" dirty="0" smtClean="0"/>
              <a:t>起動に成功すると、</a:t>
            </a:r>
            <a:endParaRPr lang="en-US" altLang="ja-JP" dirty="0" smtClean="0"/>
          </a:p>
          <a:p>
            <a:r>
              <a:rPr lang="en-US" altLang="ja-JP" dirty="0">
                <a:solidFill>
                  <a:srgbClr val="0000FF"/>
                </a:solidFill>
              </a:rPr>
              <a:t>The </a:t>
            </a:r>
            <a:r>
              <a:rPr lang="en-US" altLang="ja-JP" dirty="0" err="1">
                <a:solidFill>
                  <a:srgbClr val="0000FF"/>
                </a:solidFill>
              </a:rPr>
              <a:t>ThinGate</a:t>
            </a:r>
            <a:r>
              <a:rPr lang="en-US" altLang="ja-JP" dirty="0">
                <a:solidFill>
                  <a:srgbClr val="0000FF"/>
                </a:solidFill>
              </a:rPr>
              <a:t> service has been started</a:t>
            </a:r>
            <a:r>
              <a:rPr lang="en-US" altLang="ja-JP" dirty="0" smtClean="0">
                <a:solidFill>
                  <a:srgbClr val="0000FF"/>
                </a:solidFill>
              </a:rPr>
              <a:t>.</a:t>
            </a:r>
          </a:p>
          <a:p>
            <a:r>
              <a:rPr lang="ja-JP" altLang="en-US" dirty="0" smtClean="0"/>
              <a:t>と表示される。</a:t>
            </a:r>
            <a:endParaRPr lang="en-US" altLang="ja-JP" dirty="0" smtClean="0"/>
          </a:p>
          <a:p>
            <a:r>
              <a:rPr lang="ja-JP" altLang="en-US" dirty="0"/>
              <a:t>中継ゲートウェイプログラムは、</a:t>
            </a:r>
            <a:r>
              <a:rPr lang="en-US" altLang="ja-JP" dirty="0"/>
              <a:t> UNIX </a:t>
            </a:r>
            <a:r>
              <a:rPr lang="ja-JP" altLang="en-US" dirty="0"/>
              <a:t>デーモンとして常時稼働する。</a:t>
            </a:r>
            <a:endParaRPr lang="en-US" altLang="ja-JP" dirty="0"/>
          </a:p>
          <a:p>
            <a:endParaRPr lang="ja-JP" altLang="en-US" dirty="0"/>
          </a:p>
        </p:txBody>
      </p:sp>
      <p:sp>
        <p:nvSpPr>
          <p:cNvPr id="15" name="テキスト ボックス 14"/>
          <p:cNvSpPr txBox="1"/>
          <p:nvPr/>
        </p:nvSpPr>
        <p:spPr>
          <a:xfrm>
            <a:off x="1955235" y="4174868"/>
            <a:ext cx="9145666" cy="646331"/>
          </a:xfrm>
          <a:prstGeom prst="rect">
            <a:avLst/>
          </a:prstGeom>
          <a:noFill/>
        </p:spPr>
        <p:txBody>
          <a:bodyPr wrap="square" rtlCol="0">
            <a:spAutoFit/>
          </a:bodyPr>
          <a:lstStyle/>
          <a:p>
            <a:r>
              <a:rPr lang="ja-JP" altLang="en-US" dirty="0" smtClean="0"/>
              <a:t>一度デーモンとして起動すると、通常、終了する必要はないが、何らかの理由で終了する場合は以下のようにする。</a:t>
            </a:r>
            <a:endParaRPr lang="ja-JP" altLang="en-US" dirty="0"/>
          </a:p>
        </p:txBody>
      </p:sp>
      <p:sp>
        <p:nvSpPr>
          <p:cNvPr id="16" name="テキスト ボックス 15"/>
          <p:cNvSpPr txBox="1"/>
          <p:nvPr/>
        </p:nvSpPr>
        <p:spPr>
          <a:xfrm>
            <a:off x="2089241" y="4893835"/>
            <a:ext cx="9400501"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~/IPA-DN-</a:t>
            </a:r>
            <a:r>
              <a:rPr lang="en-US" altLang="ja-JP" dirty="0" err="1">
                <a:solidFill>
                  <a:schemeClr val="bg1"/>
                </a:solidFill>
                <a:latin typeface="Consolas" panose="020B0609020204030204" pitchFamily="49" charset="0"/>
              </a:rPr>
              <a:t>ThinApps</a:t>
            </a:r>
            <a:r>
              <a:rPr lang="en-US" altLang="ja-JP" dirty="0">
                <a:solidFill>
                  <a:schemeClr val="bg1"/>
                </a:solidFill>
                <a:latin typeface="Consolas" panose="020B0609020204030204" pitchFamily="49" charset="0"/>
              </a:rPr>
              <a:t>-Private/</a:t>
            </a:r>
            <a:r>
              <a:rPr lang="en-US" altLang="ja-JP" dirty="0" err="1">
                <a:solidFill>
                  <a:schemeClr val="bg1"/>
                </a:solidFill>
                <a:latin typeface="Consolas" panose="020B0609020204030204" pitchFamily="49" charset="0"/>
              </a:rPr>
              <a:t>src</a:t>
            </a:r>
            <a:r>
              <a:rPr lang="en-US" altLang="ja-JP" dirty="0">
                <a:solidFill>
                  <a:schemeClr val="bg1"/>
                </a:solidFill>
                <a:latin typeface="Consolas" panose="020B0609020204030204" pitchFamily="49" charset="0"/>
              </a:rPr>
              <a:t>/bin/</a:t>
            </a:r>
            <a:r>
              <a:rPr lang="en-US" altLang="ja-JP" dirty="0" err="1">
                <a:solidFill>
                  <a:schemeClr val="bg1"/>
                </a:solidFill>
                <a:latin typeface="Consolas" panose="020B0609020204030204" pitchFamily="49" charset="0"/>
              </a:rPr>
              <a:t>thingate</a:t>
            </a:r>
            <a:r>
              <a:rPr lang="en-US" altLang="ja-JP" dirty="0">
                <a:solidFill>
                  <a:schemeClr val="bg1"/>
                </a:solidFill>
                <a:latin typeface="Consolas" panose="020B0609020204030204" pitchFamily="49" charset="0"/>
              </a:rPr>
              <a:t> </a:t>
            </a:r>
            <a:r>
              <a:rPr lang="en-US" altLang="ja-JP" dirty="0" smtClean="0">
                <a:solidFill>
                  <a:schemeClr val="bg1"/>
                </a:solidFill>
                <a:latin typeface="Consolas" panose="020B0609020204030204" pitchFamily="49" charset="0"/>
              </a:rPr>
              <a:t>stop</a:t>
            </a:r>
            <a:endParaRPr kumimoji="1" lang="ja-JP" altLang="en-US" dirty="0">
              <a:solidFill>
                <a:schemeClr val="bg1"/>
              </a:solidFill>
              <a:latin typeface="Consolas" panose="020B0609020204030204" pitchFamily="49" charset="0"/>
            </a:endParaRPr>
          </a:p>
        </p:txBody>
      </p:sp>
      <p:sp>
        <p:nvSpPr>
          <p:cNvPr id="17" name="テキスト ボックス 16"/>
          <p:cNvSpPr txBox="1"/>
          <p:nvPr/>
        </p:nvSpPr>
        <p:spPr>
          <a:xfrm>
            <a:off x="2089241" y="5336740"/>
            <a:ext cx="9082585" cy="923330"/>
          </a:xfrm>
          <a:prstGeom prst="rect">
            <a:avLst/>
          </a:prstGeom>
          <a:noFill/>
        </p:spPr>
        <p:txBody>
          <a:bodyPr wrap="square" rtlCol="0">
            <a:spAutoFit/>
          </a:bodyPr>
          <a:lstStyle/>
          <a:p>
            <a:r>
              <a:rPr lang="ja-JP" altLang="en-US" dirty="0" smtClean="0"/>
              <a:t>終了に成功すると、</a:t>
            </a:r>
            <a:endParaRPr lang="en-US" altLang="ja-JP" dirty="0" smtClean="0"/>
          </a:p>
          <a:p>
            <a:r>
              <a:rPr lang="en-US" altLang="ja-JP" dirty="0" err="1" smtClean="0">
                <a:solidFill>
                  <a:srgbClr val="0000FF"/>
                </a:solidFill>
              </a:rPr>
              <a:t>ThinGate</a:t>
            </a:r>
            <a:r>
              <a:rPr lang="en-US" altLang="ja-JP" dirty="0" smtClean="0">
                <a:solidFill>
                  <a:srgbClr val="0000FF"/>
                </a:solidFill>
              </a:rPr>
              <a:t> </a:t>
            </a:r>
            <a:r>
              <a:rPr lang="en-US" altLang="ja-JP" dirty="0">
                <a:solidFill>
                  <a:srgbClr val="0000FF"/>
                </a:solidFill>
              </a:rPr>
              <a:t>service has been stopped.</a:t>
            </a:r>
            <a:endParaRPr lang="en-US" altLang="ja-JP" dirty="0" smtClean="0">
              <a:solidFill>
                <a:srgbClr val="0000FF"/>
              </a:solidFill>
            </a:endParaRPr>
          </a:p>
          <a:p>
            <a:r>
              <a:rPr lang="ja-JP" altLang="en-US" dirty="0" smtClean="0"/>
              <a:t>と表示される。</a:t>
            </a:r>
            <a:endParaRPr lang="ja-JP" altLang="en-US" dirty="0"/>
          </a:p>
        </p:txBody>
      </p:sp>
      <p:sp>
        <p:nvSpPr>
          <p:cNvPr id="2" name="角丸四角形 1"/>
          <p:cNvSpPr/>
          <p:nvPr/>
        </p:nvSpPr>
        <p:spPr>
          <a:xfrm>
            <a:off x="1687221" y="3917731"/>
            <a:ext cx="10058400" cy="2532423"/>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89440689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p:cNvPicPr>
            <a:picLocks noChangeAspect="1"/>
          </p:cNvPicPr>
          <p:nvPr/>
        </p:nvPicPr>
        <p:blipFill>
          <a:blip r:embed="rId2"/>
          <a:stretch>
            <a:fillRect/>
          </a:stretch>
        </p:blipFill>
        <p:spPr>
          <a:xfrm>
            <a:off x="332741" y="3851468"/>
            <a:ext cx="4441120" cy="2364642"/>
          </a:xfrm>
          <a:prstGeom prst="rect">
            <a:avLst/>
          </a:prstGeom>
        </p:spPr>
      </p:pic>
      <p:sp>
        <p:nvSpPr>
          <p:cNvPr id="2" name="コンテンツ プレースホルダー 1"/>
          <p:cNvSpPr>
            <a:spLocks noGrp="1"/>
          </p:cNvSpPr>
          <p:nvPr>
            <p:ph idx="1"/>
          </p:nvPr>
        </p:nvSpPr>
        <p:spPr>
          <a:xfrm>
            <a:off x="332741" y="1136073"/>
            <a:ext cx="11545223" cy="3522637"/>
          </a:xfrm>
        </p:spPr>
        <p:txBody>
          <a:bodyPr/>
          <a:lstStyle/>
          <a:p>
            <a:r>
              <a:rPr lang="ja-JP" altLang="en-US" dirty="0"/>
              <a:t>中継</a:t>
            </a:r>
            <a:r>
              <a:rPr lang="ja-JP" altLang="en-US" dirty="0" smtClean="0"/>
              <a:t>ゲートウェイシステムが起動した後、正しく稼働しているかどうかは、以下の方法でチェックできる。</a:t>
            </a:r>
          </a:p>
          <a:p>
            <a:pPr marL="914400" lvl="1" indent="-457200">
              <a:buFont typeface="+mj-lt"/>
              <a:buAutoNum type="arabicPeriod"/>
            </a:pPr>
            <a:r>
              <a:rPr kumimoji="1" lang="ja-JP" altLang="en-US" dirty="0" smtClean="0"/>
              <a:t>コントローラの管理画面 </a:t>
            </a:r>
            <a:r>
              <a:rPr kumimoji="1" lang="en-US" altLang="ja-JP" dirty="0" smtClean="0"/>
              <a:t>(3-5 </a:t>
            </a:r>
            <a:r>
              <a:rPr kumimoji="1" lang="ja-JP" altLang="en-US" dirty="0" smtClean="0"/>
              <a:t>または </a:t>
            </a:r>
            <a:r>
              <a:rPr lang="en-US" altLang="ja-JP" dirty="0" smtClean="0"/>
              <a:t>4-5 </a:t>
            </a:r>
            <a:r>
              <a:rPr lang="ja-JP" altLang="en-US" dirty="0" smtClean="0"/>
              <a:t>を参照</a:t>
            </a:r>
            <a:r>
              <a:rPr lang="en-US" altLang="ja-JP" dirty="0" smtClean="0"/>
              <a:t>) </a:t>
            </a:r>
            <a:r>
              <a:rPr kumimoji="1" lang="ja-JP" altLang="en-US" dirty="0" smtClean="0"/>
              <a:t>にアクセスする。</a:t>
            </a:r>
            <a:endParaRPr kumimoji="1" lang="en-US" altLang="ja-JP" dirty="0" smtClean="0"/>
          </a:p>
          <a:p>
            <a:pPr marL="914400" lvl="1" indent="-457200">
              <a:buFont typeface="+mj-lt"/>
              <a:buAutoNum type="arabicPeriod"/>
            </a:pPr>
            <a:r>
              <a:rPr kumimoji="1" lang="ja-JP" altLang="en-US" dirty="0" smtClean="0"/>
              <a:t>「ゲートウェイ一覧」画面で、今回作成した中継ゲートウェイが、コントローラに正しく接続されていることを確認する。</a:t>
            </a:r>
            <a:endParaRPr kumimoji="1" lang="en-US" altLang="ja-JP" dirty="0" smtClean="0"/>
          </a:p>
          <a:p>
            <a:pPr marL="457200" lvl="1" indent="0">
              <a:buNone/>
            </a:pPr>
            <a:r>
              <a:rPr kumimoji="1" lang="en-US" altLang="ja-JP" dirty="0" smtClean="0"/>
              <a:t>※</a:t>
            </a:r>
            <a:r>
              <a:rPr kumimoji="1" lang="ja-JP" altLang="en-US" dirty="0" smtClean="0"/>
              <a:t> 「ゲートウェイ一覧」画面の列の詳細な説明は、</a:t>
            </a:r>
            <a:r>
              <a:rPr kumimoji="1" lang="en-US" altLang="ja-JP" dirty="0" smtClean="0"/>
              <a:t>8-15 </a:t>
            </a:r>
            <a:r>
              <a:rPr kumimoji="1" lang="ja-JP" altLang="en-US" dirty="0" smtClean="0"/>
              <a:t>を参照すること。</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99</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600" dirty="0" smtClean="0"/>
              <a:t>5-6. </a:t>
            </a:r>
            <a:r>
              <a:rPr kumimoji="1" lang="ja-JP" altLang="en-US" sz="3600" dirty="0" smtClean="0"/>
              <a:t>中継ゲートウェイシステム起動後の稼働チェック</a:t>
            </a:r>
            <a:endParaRPr kumimoji="1" lang="ja-JP" altLang="en-US" sz="3600" dirty="0"/>
          </a:p>
        </p:txBody>
      </p:sp>
      <p:sp>
        <p:nvSpPr>
          <p:cNvPr id="6" name="正方形/長方形 5"/>
          <p:cNvSpPr/>
          <p:nvPr/>
        </p:nvSpPr>
        <p:spPr>
          <a:xfrm>
            <a:off x="307430" y="4570215"/>
            <a:ext cx="4564116" cy="49839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581346" y="5284283"/>
            <a:ext cx="4016283" cy="923330"/>
          </a:xfrm>
          <a:prstGeom prst="rect">
            <a:avLst/>
          </a:prstGeom>
          <a:noFill/>
        </p:spPr>
        <p:txBody>
          <a:bodyPr wrap="square" rtlCol="0">
            <a:spAutoFit/>
          </a:bodyPr>
          <a:lstStyle/>
          <a:p>
            <a:r>
              <a:rPr kumimoji="1" lang="ja-JP" altLang="en-US" dirty="0" smtClean="0"/>
              <a:t>今回作成した中継ゲートウェイが、コントローラに正しく接続されていることが確認できる。</a:t>
            </a:r>
            <a:endParaRPr kumimoji="1" lang="ja-JP" altLang="en-US" dirty="0"/>
          </a:p>
        </p:txBody>
      </p:sp>
      <p:sp>
        <p:nvSpPr>
          <p:cNvPr id="8" name="角丸四角形吹き出し 7"/>
          <p:cNvSpPr/>
          <p:nvPr/>
        </p:nvSpPr>
        <p:spPr>
          <a:xfrm>
            <a:off x="5022466" y="3510117"/>
            <a:ext cx="7104103" cy="2546823"/>
          </a:xfrm>
          <a:prstGeom prst="wedgeRoundRectCallout">
            <a:avLst>
              <a:gd name="adj1" fmla="val 23006"/>
              <a:gd name="adj2" fmla="val 59990"/>
              <a:gd name="adj3" fmla="val 16667"/>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400" dirty="0" smtClean="0"/>
              <a:t>コントローラに中継ゲートウェイが</a:t>
            </a:r>
            <a:r>
              <a:rPr kumimoji="1" lang="ja-JP" altLang="en-US" sz="1400" dirty="0" smtClean="0"/>
              <a:t>登録されない場合は、以下の点をよく確認する。</a:t>
            </a:r>
            <a:endParaRPr kumimoji="1" lang="en-US" altLang="ja-JP" sz="1400" dirty="0" smtClean="0"/>
          </a:p>
          <a:p>
            <a:pPr marL="342900" indent="-342900">
              <a:buFont typeface="+mj-lt"/>
              <a:buAutoNum type="arabicPeriod"/>
            </a:pPr>
            <a:r>
              <a:rPr kumimoji="1" lang="ja-JP" altLang="en-US" sz="1400" dirty="0" smtClean="0"/>
              <a:t>クラウド </a:t>
            </a:r>
            <a:r>
              <a:rPr kumimoji="1" lang="en-US" altLang="ja-JP" sz="1400" dirty="0" smtClean="0"/>
              <a:t>(AWS) </a:t>
            </a:r>
            <a:r>
              <a:rPr kumimoji="1" lang="ja-JP" altLang="en-US" sz="1400" dirty="0" smtClean="0"/>
              <a:t>等の </a:t>
            </a:r>
            <a:r>
              <a:rPr kumimoji="1" lang="en-US" altLang="ja-JP" sz="1400" dirty="0" smtClean="0"/>
              <a:t>VM </a:t>
            </a:r>
            <a:r>
              <a:rPr kumimoji="1" lang="ja-JP" altLang="en-US" sz="1400" dirty="0" smtClean="0"/>
              <a:t>基盤でネットワーク側にファイアウォールがある場合は、中継ゲートウェイのグローバル </a:t>
            </a:r>
            <a:r>
              <a:rPr kumimoji="1" lang="en-US" altLang="ja-JP" sz="1400" dirty="0" smtClean="0"/>
              <a:t>IP </a:t>
            </a:r>
            <a:r>
              <a:rPr kumimoji="1" lang="ja-JP" altLang="en-US" sz="1400" dirty="0" smtClean="0"/>
              <a:t>アドレスに対して、</a:t>
            </a:r>
            <a:r>
              <a:rPr kumimoji="1" lang="en-US" altLang="ja-JP" sz="1400" dirty="0" smtClean="0"/>
              <a:t>TCP 443 (https) </a:t>
            </a:r>
            <a:r>
              <a:rPr kumimoji="1" lang="ja-JP" altLang="en-US" sz="1400" dirty="0" err="1" smtClean="0"/>
              <a:t>を開</a:t>
            </a:r>
            <a:r>
              <a:rPr kumimoji="1" lang="ja-JP" altLang="en-US" sz="1400" dirty="0" smtClean="0"/>
              <a:t>放しているか。</a:t>
            </a:r>
            <a:endParaRPr kumimoji="1" lang="en-US" altLang="ja-JP" sz="1400" dirty="0" smtClean="0"/>
          </a:p>
          <a:p>
            <a:pPr marL="342900" indent="-342900">
              <a:buFont typeface="+mj-lt"/>
              <a:buAutoNum type="arabicPeriod"/>
            </a:pPr>
            <a:r>
              <a:rPr kumimoji="1" lang="ja-JP" altLang="en-US" sz="1400" dirty="0" smtClean="0"/>
              <a:t>中継ゲートウェイから</a:t>
            </a:r>
            <a:r>
              <a:rPr kumimoji="1" lang="en-US" altLang="ja-JP" sz="1400" dirty="0" smtClean="0"/>
              <a:t/>
            </a:r>
            <a:br>
              <a:rPr kumimoji="1" lang="en-US" altLang="ja-JP" sz="1400" dirty="0" smtClean="0"/>
            </a:br>
            <a:r>
              <a:rPr kumimoji="1" lang="en-US" altLang="ja-JP" sz="1400" dirty="0" smtClean="0"/>
              <a:t>http://</a:t>
            </a:r>
            <a:r>
              <a:rPr kumimoji="1" lang="ja-JP" altLang="en-US" sz="1400" dirty="0" smtClean="0"/>
              <a:t>コントローラのグローバル</a:t>
            </a:r>
            <a:r>
              <a:rPr kumimoji="1" lang="en-US" altLang="ja-JP" sz="1400" dirty="0" smtClean="0"/>
              <a:t>IP:88/</a:t>
            </a:r>
            <a:r>
              <a:rPr kumimoji="1" lang="en-US" altLang="ja-JP" sz="1400" dirty="0" err="1" smtClean="0"/>
              <a:t>thincontrol</a:t>
            </a:r>
            <a:r>
              <a:rPr kumimoji="1" lang="en-US" altLang="ja-JP" sz="1400" dirty="0" smtClean="0"/>
              <a:t>/</a:t>
            </a:r>
            <a:br>
              <a:rPr kumimoji="1" lang="en-US" altLang="ja-JP" sz="1400" dirty="0" smtClean="0"/>
            </a:br>
            <a:r>
              <a:rPr kumimoji="1" lang="ja-JP" altLang="en-US" sz="1400" dirty="0" smtClean="0"/>
              <a:t>はアクセスできるか。確認のために、</a:t>
            </a:r>
            <a:r>
              <a:rPr kumimoji="1" lang="en-US" altLang="ja-JP" sz="1400" dirty="0" smtClean="0"/>
              <a:t/>
            </a:r>
            <a:br>
              <a:rPr kumimoji="1" lang="en-US" altLang="ja-JP" sz="1400" dirty="0" smtClean="0"/>
            </a:br>
            <a:r>
              <a:rPr kumimoji="1" lang="en-US" altLang="ja-JP" sz="1400" dirty="0" smtClean="0"/>
              <a:t>$ </a:t>
            </a:r>
            <a:r>
              <a:rPr lang="en-US" altLang="ja-JP" sz="1400" dirty="0"/>
              <a:t>curl http://</a:t>
            </a:r>
            <a:r>
              <a:rPr lang="ja-JP" altLang="en-US" sz="1400" dirty="0"/>
              <a:t>コントローラのグローバル</a:t>
            </a:r>
            <a:r>
              <a:rPr lang="en-US" altLang="ja-JP" sz="1400" dirty="0"/>
              <a:t>IP:88/</a:t>
            </a:r>
            <a:r>
              <a:rPr lang="en-US" altLang="ja-JP" sz="1400" dirty="0" err="1"/>
              <a:t>thincontrol</a:t>
            </a:r>
            <a:r>
              <a:rPr lang="en-US" altLang="ja-JP" sz="1400" dirty="0" smtClean="0"/>
              <a:t>/</a:t>
            </a:r>
            <a:br>
              <a:rPr lang="en-US" altLang="ja-JP" sz="1400" dirty="0" smtClean="0"/>
            </a:br>
            <a:r>
              <a:rPr lang="ja-JP" altLang="en-US" sz="1400" dirty="0" smtClean="0"/>
              <a:t>と入力し、</a:t>
            </a:r>
            <a:r>
              <a:rPr lang="en-US" altLang="ja-JP" sz="1400" dirty="0" smtClean="0"/>
              <a:t>”PACK” </a:t>
            </a:r>
            <a:r>
              <a:rPr lang="ja-JP" altLang="en-US" sz="1400" dirty="0" smtClean="0"/>
              <a:t>で始まる複雑な文字列が表示されるかどうか確認すること。</a:t>
            </a:r>
            <a:endParaRPr kumimoji="1" lang="en-US" altLang="ja-JP" sz="1400" dirty="0" smtClean="0"/>
          </a:p>
          <a:p>
            <a:pPr marL="342900" indent="-342900">
              <a:buFont typeface="+mj-lt"/>
              <a:buAutoNum type="arabicPeriod"/>
            </a:pPr>
            <a:r>
              <a:rPr lang="ja-JP" altLang="en-US" sz="1400" dirty="0" smtClean="0"/>
              <a:t>コントローラ</a:t>
            </a:r>
            <a:r>
              <a:rPr lang="ja-JP" altLang="en-US" sz="1400" dirty="0"/>
              <a:t>の「システム管理者用 仮想</a:t>
            </a:r>
            <a:r>
              <a:rPr lang="ja-JP" altLang="en-US" sz="1400" dirty="0" smtClean="0"/>
              <a:t>ファイルブラウザ」の「</a:t>
            </a:r>
            <a:r>
              <a:rPr lang="en-US" altLang="ja-JP" sz="1400" dirty="0" smtClean="0"/>
              <a:t>Log/</a:t>
            </a:r>
            <a:r>
              <a:rPr lang="ja-JP" altLang="en-US" sz="1400" dirty="0" smtClean="0"/>
              <a:t>」で、中継ゲートウェイからコントローラへの接続要求に際して何らかのエラーが発生していないか。</a:t>
            </a:r>
            <a:endParaRPr kumimoji="1" lang="ja-JP" altLang="en-US" sz="1400" dirty="0"/>
          </a:p>
        </p:txBody>
      </p:sp>
      <p:pic>
        <p:nvPicPr>
          <p:cNvPr id="9" name="図 8"/>
          <p:cNvPicPr>
            <a:picLocks noChangeAspect="1"/>
          </p:cNvPicPr>
          <p:nvPr/>
        </p:nvPicPr>
        <p:blipFill>
          <a:blip r:embed="rId3"/>
          <a:stretch>
            <a:fillRect/>
          </a:stretch>
        </p:blipFill>
        <p:spPr>
          <a:xfrm>
            <a:off x="10590377" y="6016449"/>
            <a:ext cx="1133895" cy="715755"/>
          </a:xfrm>
          <a:prstGeom prst="rect">
            <a:avLst/>
          </a:prstGeom>
        </p:spPr>
      </p:pic>
    </p:spTree>
    <p:extLst>
      <p:ext uri="{BB962C8B-B14F-4D97-AF65-F5344CB8AC3E}">
        <p14:creationId xmlns:p14="http://schemas.microsoft.com/office/powerpoint/2010/main" val="2594831458"/>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OELAB">
      <a:majorFont>
        <a:latin typeface="Calibri"/>
        <a:ea typeface="Meiryo UI"/>
        <a:cs typeface=""/>
      </a:majorFont>
      <a:minorFont>
        <a:latin typeface="Calibri"/>
        <a:ea typeface="Meiryo U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9730</TotalTime>
  <Words>42429</Words>
  <Application>Microsoft Office PowerPoint</Application>
  <PresentationFormat>ワイド画面</PresentationFormat>
  <Paragraphs>2463</Paragraphs>
  <Slides>199</Slides>
  <Notes>0</Notes>
  <HiddenSlides>0</HiddenSlides>
  <MMClips>0</MMClips>
  <ScaleCrop>false</ScaleCrop>
  <HeadingPairs>
    <vt:vector size="8" baseType="variant">
      <vt:variant>
        <vt:lpstr>使用されているフォント</vt:lpstr>
      </vt:variant>
      <vt:variant>
        <vt:i4>10</vt:i4>
      </vt:variant>
      <vt:variant>
        <vt:lpstr>テーマ</vt:lpstr>
      </vt:variant>
      <vt:variant>
        <vt:i4>1</vt:i4>
      </vt:variant>
      <vt:variant>
        <vt:lpstr>埋め込まれた OLE サーバー</vt:lpstr>
      </vt:variant>
      <vt:variant>
        <vt:i4>1</vt:i4>
      </vt:variant>
      <vt:variant>
        <vt:lpstr>スライド タイトル</vt:lpstr>
      </vt:variant>
      <vt:variant>
        <vt:i4>199</vt:i4>
      </vt:variant>
    </vt:vector>
  </HeadingPairs>
  <TitlesOfParts>
    <vt:vector size="211" baseType="lpstr">
      <vt:lpstr>Meiryo UI</vt:lpstr>
      <vt:lpstr>ＭＳ Ｐゴシック</vt:lpstr>
      <vt:lpstr>游ゴシック</vt:lpstr>
      <vt:lpstr>Arial</vt:lpstr>
      <vt:lpstr>Calibri</vt:lpstr>
      <vt:lpstr>Consolas</vt:lpstr>
      <vt:lpstr>Segoe Condensed</vt:lpstr>
      <vt:lpstr>Segoe UI Light</vt:lpstr>
      <vt:lpstr>Times New Roman</vt:lpstr>
      <vt:lpstr>Wingdings</vt:lpstr>
      <vt:lpstr>Office テーマ</vt:lpstr>
      <vt:lpstr>Microsoft クリップアート</vt:lpstr>
      <vt:lpstr>NTT東日本 – IPA シン・テレワークシステム Doc002. プライベート版 構築マニュアル (ハイパースケール版)</vt:lpstr>
      <vt:lpstr>本バージョンについて・更新履歴</vt:lpstr>
      <vt:lpstr>本ドキュメントの目的 読者は、10 万ユーザーを超える「NTT 東日本 - IPA シン・テレワークシステム」 (パブリック版・無償開放) と同程度・同規模の完全に冗長化されたハイパースケール・テレワーク・リモートアクセスシステムを自ら構築し、運営することができるようになります。 </vt:lpstr>
      <vt:lpstr>本ドキュメントの進め方  (初心者)</vt:lpstr>
      <vt:lpstr>本ドキュメントの進め方  (プロになる道)</vt:lpstr>
      <vt:lpstr>本ドキュメントの前提知識</vt:lpstr>
      <vt:lpstr>PowerPoint プレゼンテーション</vt:lpstr>
      <vt:lpstr>1-1. 「シン・テレワークシステム プライベート版」とは</vt:lpstr>
      <vt:lpstr>1-2. プライベート版には 2 種類が存在</vt:lpstr>
      <vt:lpstr>1-3. ハイパースケール版のアーキテクチャ</vt:lpstr>
      <vt:lpstr>1-4. ハイパースケール版の革新点</vt:lpstr>
      <vt:lpstr>1-5. ハイパースケール版コントローラの処理性能</vt:lpstr>
      <vt:lpstr>PowerPoint プレゼンテーション</vt:lpstr>
      <vt:lpstr>PowerPoint プレゼンテーション</vt:lpstr>
      <vt:lpstr>2-1. 必要なハードウェアおよび OS</vt:lpstr>
      <vt:lpstr>PowerPoint プレゼンテーション</vt:lpstr>
      <vt:lpstr>PowerPoint プレゼンテーション</vt:lpstr>
      <vt:lpstr>2-2. 必要なインターネット接続帯域</vt:lpstr>
      <vt:lpstr>2-3. コントローラおよび中継ゲートウェイのインターネット接続</vt:lpstr>
      <vt:lpstr>2-4. ワンタイムパスワード (OTP) 機能を用いる場合の SMTP サーバー</vt:lpstr>
      <vt:lpstr>2-5. コントローラ、中継ゲートウェイおよびデータベースサーバーの共通的注意点</vt:lpstr>
      <vt:lpstr>2-6. SQL Server 2019 Express のデータベースサイズ制限について</vt:lpstr>
      <vt:lpstr>2-7. 必要な作業用端末と試験用端末</vt:lpstr>
      <vt:lpstr>2-8. 本ドキュメント内における AWS 環境のリファレンス環境としての意義と、不具合が発生している場合の原因切り分け手順</vt:lpstr>
      <vt:lpstr>PowerPoint プレゼンテーション</vt:lpstr>
      <vt:lpstr>3-1. コントローラ (Windows) の構築の流れ</vt:lpstr>
      <vt:lpstr>3-2. AWS の Windows Server 2019 サーバーの起動と初期設定</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3-3. SQL Server 2019 Express のインストールと初期設定</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3-4. SQL Server 2019 Express への作業用端末からの接続と初期データベース構築</vt:lpstr>
      <vt:lpstr>PowerPoint プレゼンテーション</vt:lpstr>
      <vt:lpstr>PowerPoint プレゼンテーション</vt:lpstr>
      <vt:lpstr>PowerPoint プレゼンテーション</vt:lpstr>
      <vt:lpstr>3-5. コントローラのインストール</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3-6. コントローラデーモンの停止 / 開始</vt:lpstr>
      <vt:lpstr>3-7. 将来のコントローラのソースコードの更新手順</vt:lpstr>
      <vt:lpstr>PowerPoint プレゼンテーション</vt:lpstr>
      <vt:lpstr>4-1. コントローラ (Linux) の構築の流れ</vt:lpstr>
      <vt:lpstr>4-2. AWS の Ubuntu Linux サーバーの起動と初期設定</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4-3. SQL Server 2019 Express のインストールと初期設定</vt:lpstr>
      <vt:lpstr>PowerPoint プレゼンテーション</vt:lpstr>
      <vt:lpstr>4-4. SQL Server 2019 Express への作業用端末からの接続と初期データベース構築</vt:lpstr>
      <vt:lpstr>PowerPoint プレゼンテーション</vt:lpstr>
      <vt:lpstr>PowerPoint プレゼンテーション</vt:lpstr>
      <vt:lpstr>PowerPoint プレゼンテーション</vt:lpstr>
      <vt:lpstr>3-5. コントローラのインストール</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4-6. コントローラデーモンの停止 / 開始</vt:lpstr>
      <vt:lpstr>4-7. 将来のコントローラのソースコードの更新手順</vt:lpstr>
      <vt:lpstr>PowerPoint プレゼンテーション</vt:lpstr>
      <vt:lpstr>5-1. 中継ゲートウェイ (Linux) の構築の流れ</vt:lpstr>
      <vt:lpstr>5-2. AWS の Ubuntu Linux サーバーの起動と初期設定</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5-3. 中継ゲートウェイプログラムのビルドの実行</vt:lpstr>
      <vt:lpstr>5-4. 中継ゲートウェイをコントローラに接続する設定の書き込み</vt:lpstr>
      <vt:lpstr>5-5. 中継ゲートウェイプログラムの起動と終了</vt:lpstr>
      <vt:lpstr>5-6. 中継ゲートウェイシステム起動後の稼働チェック</vt:lpstr>
      <vt:lpstr>5-7. 複数の中継ゲートウェイの構築と接続</vt:lpstr>
      <vt:lpstr>5-8. 中継ゲートウェイのプロセスの自動起動方法</vt:lpstr>
      <vt:lpstr>PowerPoint プレゼンテーション</vt:lpstr>
      <vt:lpstr>6-1. アプリケーション・インストーラ構築の流れ</vt:lpstr>
      <vt:lpstr>6-2.作業用マシンへの Visual Studio 2019 のインストール</vt:lpstr>
      <vt:lpstr>PowerPoint プレゼンテーション</vt:lpstr>
      <vt:lpstr>PowerPoint プレゼンテーション</vt:lpstr>
      <vt:lpstr>6-3. シン・テレワークシステムのソースコードのダウンロード</vt:lpstr>
      <vt:lpstr>6-4. コントローラの IP アドレス等の指定</vt:lpstr>
      <vt:lpstr>6-5. ビルドの実施</vt:lpstr>
      <vt:lpstr>6-6. 生成されたインストーラを用いた、エンドユーザーの視点に立ったゲートウェイシステム全体の動作の確認</vt:lpstr>
      <vt:lpstr>PowerPoint プレゼンテーション</vt:lpstr>
      <vt:lpstr>PowerPoint プレゼンテーション</vt:lpstr>
      <vt:lpstr>PowerPoint プレゼンテーション</vt:lpstr>
      <vt:lpstr>コントローラの冗長には、VM 基盤レイヤでの冗長と、シン・テレワークシステムのレイヤでの冗長の 2 つの戦略がある。</vt:lpstr>
      <vt:lpstr>7-1. コントローラ冗長のパターン分け、仕組み、注意点</vt:lpstr>
      <vt:lpstr>PowerPoint プレゼンテーション</vt:lpstr>
      <vt:lpstr>コントローラ冗長の仕組み (1/3) – 通常時</vt:lpstr>
      <vt:lpstr>コントローラ冗長の仕組み (2/3) – コントローラのダウン</vt:lpstr>
      <vt:lpstr>コントローラ冗長の仕組み (3/3) – データベースのダウン</vt:lpstr>
      <vt:lpstr>コントローラ冗長の注意点</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7-2. コントローラから DB への通信の必要性</vt:lpstr>
      <vt:lpstr>7-3. コントローラ冗長化で必要な作業</vt:lpstr>
      <vt:lpstr>7-4. DB の独立 (冗長パターン B の場合のみ)</vt:lpstr>
      <vt:lpstr>PowerPoint プレゼンテーション</vt:lpstr>
      <vt:lpstr>7-5. 2 台目以降のコントローラの構築</vt:lpstr>
      <vt:lpstr>7-6. 各コントローラから単一の DB へのネットワーク経由の参照設定</vt:lpstr>
      <vt:lpstr>7-7. 各中継ゲートウェイから、すべてのコントローラへの接続の設定</vt:lpstr>
      <vt:lpstr>PowerPoint プレゼンテーション</vt:lpstr>
      <vt:lpstr>7-8. アプリケーションの EntryPoint.dat へのすべてのコントローラへの接続の設定の書き込みとアプリケーションの再ビルド</vt:lpstr>
      <vt:lpstr>7-9. 実際のユーザーの視点に立ったコントローラ冗長化のテスト</vt:lpstr>
      <vt:lpstr>PowerPoint プレゼンテーション</vt:lpstr>
      <vt:lpstr>8-1. アプリケーションの UI の高度なカスタマイズ方法</vt:lpstr>
      <vt:lpstr>8-2. アプリケーションの ID (AppId) の変更によるユニーク化</vt:lpstr>
      <vt:lpstr>8-3. 中継システムに登録済みのサーバー一覧の管理</vt:lpstr>
      <vt:lpstr>PowerPoint プレゼンテーション</vt:lpstr>
      <vt:lpstr>PowerPoint プレゼンテーション</vt:lpstr>
      <vt:lpstr>8-4. 不要なサーバーのサーバーテーブルからの削除</vt:lpstr>
      <vt:lpstr>PowerPoint プレゼンテーション</vt:lpstr>
      <vt:lpstr>8-5. ゲートウェイに現在接続しているサーバーセッション一覧の表示</vt:lpstr>
      <vt:lpstr>PowerPoint プレゼンテーション</vt:lpstr>
      <vt:lpstr>8-6. コントローラおよび中継ゲートウェイの Linux カーネルのクオータ値等の推奨設定</vt:lpstr>
      <vt:lpstr>8-7. 中継ゲートウェイのより詳細な設定</vt:lpstr>
      <vt:lpstr>8-8. 独自のプライベート CA (認証局) の証明書の利用</vt:lpstr>
      <vt:lpstr>8-9. IP アドレスの代わりに DNS FQDN を指定する方法</vt:lpstr>
      <vt:lpstr>8-10. コントローラのログの確認方法</vt:lpstr>
      <vt:lpstr>8-11 コントローラのログの一覧</vt:lpstr>
      <vt:lpstr>8-12. コントローラのログの管理について</vt:lpstr>
      <vt:lpstr>8-13. 中継システム全体の健康状態の把握について</vt:lpstr>
      <vt:lpstr>各コントローラの「稼働ステータス」の「ThinController System Status」 の HTTP API について</vt:lpstr>
      <vt:lpstr>中継システムの健康状態 「ThinController System Status」 解説書 (1/3)</vt:lpstr>
      <vt:lpstr>中継システムの健康状態 「ThinController System Status」 解説書 (2/3)</vt:lpstr>
      <vt:lpstr>中継システムの健康状態 「ThinController System Status」 解説書 (3/3)</vt:lpstr>
      <vt:lpstr>PowerPoint プレゼンテーション</vt:lpstr>
      <vt:lpstr>8-14. コントローラの設定変数の確認と変更</vt:lpstr>
      <vt:lpstr>コントローラ設定変数解説書 (1/3)</vt:lpstr>
      <vt:lpstr>コントローラ設定変数解説書 (2/3)</vt:lpstr>
      <vt:lpstr>コントローラ設定変数解説書 (3/3)</vt:lpstr>
      <vt:lpstr>8-15. 中継ゲートウェイの一覧および接続されているサーバーセッションの一覧の HTTP API での取得</vt:lpstr>
      <vt:lpstr>中継ゲートウェイの一覧の値の解説</vt:lpstr>
      <vt:lpstr>PowerPoint プレゼンテーション</vt:lpstr>
      <vt:lpstr>8-16. 中継システムへのアプリの接続を組織構成員にのみ許可する方法</vt:lpstr>
      <vt:lpstr>PowerPoint プレゼンテーション</vt:lpstr>
      <vt:lpstr>8-17. コントローラ、中継ゲートウェイ、アプリケーションのソースコード等のファイルのカスタマイズを行なう場合</vt:lpstr>
      <vt:lpstr>8-18. シン・テレワークシステムのソースコードの確認方法</vt:lpstr>
      <vt:lpstr>8-19. OTP を電子メールの代わりに SMS で送信する方法</vt:lpstr>
      <vt:lpstr>OTP を電子メールの代わりに SMS で送信する (続き)</vt:lpstr>
      <vt:lpstr>PowerPoint プレゼンテーション</vt:lpstr>
      <vt:lpstr>9-1. 本ドキュメントのセキュリティ対策の対象</vt:lpstr>
      <vt:lpstr>9-2. データベースのパスワード変更</vt:lpstr>
      <vt:lpstr>データベースの 「sql_thin_reader」および「sql_thin_writer」 のパスワード変更後に各コントローラで行なう必要がある DB 接続文字列の変更</vt:lpstr>
      <vt:lpstr>9-3. SQL Server 2019 Express への不要な通信の遮断</vt:lpstr>
      <vt:lpstr>9-4. コントローラ管理画面の初期ユーザー名・パスワード 「admin / ipantt」の変更</vt:lpstr>
      <vt:lpstr>9-5. コントローラ設定変数の 「ControllerGateSecretKey」の変更</vt:lpstr>
      <vt:lpstr>9-6. コントローラ設定変数の 「GateKeyList」の変更</vt:lpstr>
      <vt:lpstr>9-7.コントローラ設定変数の 「QueryPassword_Stat」、「QueryPassword_Gates」、「QueryPassword_Sessions」の変更</vt:lpstr>
      <vt:lpstr>9-8. コントローラ設定変数の「GatewayServicePortIpAcl」の変更</vt:lpstr>
      <vt:lpstr>9-9. データベースのバックアップ</vt:lpstr>
      <vt:lpstr>9-10. コントローラおよび中継ゲートウェイのバックアップ</vt:lpstr>
      <vt:lpstr>9-11. コントローラで自主的に作られる設定データの世代バックアップ</vt:lpstr>
      <vt:lpstr>PowerPoint プレゼンテーション</vt:lpstr>
      <vt:lpstr>10-1. 「NTT 東日本 – IPA シン・テレワークシステム パブリック版」 の運用ノウハウについて</vt:lpstr>
      <vt:lpstr>10-2. シン・テレワークシステム パブリック版のネットワーク構成</vt:lpstr>
      <vt:lpstr>10-3. コントローラ用インターネット接続ルータのセキュリティ</vt:lpstr>
      <vt:lpstr>10-4. 中継ゲートウェイ用インターネット接続ルータのセキュリティ</vt:lpstr>
      <vt:lpstr>10-5. コントローラ 1, コントローラ 2 の構成とセキュリティ</vt:lpstr>
      <vt:lpstr>10-6. データベースサーバーの構成とセキュリティ</vt:lpstr>
      <vt:lpstr>10-7. 中継ゲートウェイの構成とセキュリティ</vt:lpstr>
      <vt:lpstr>10-8. コントローラ設定変数の重要な設定値</vt:lpstr>
      <vt:lpstr>10-9. 消費しているリソースの状況 (コントローラ)</vt:lpstr>
      <vt:lpstr>10-10. 消費しているリソースの状況 (データベース)</vt:lpstr>
      <vt:lpstr>10-11. 消費しているリソースの状況 (中継 GW)</vt:lpstr>
      <vt:lpstr>中継 GW の Raspberry Pi 4 の 1 年間のメモリ使用率 (適当な 16 台分)</vt:lpstr>
      <vt:lpstr>中継 GW の Raspberry Pi 4 の 1 年間の 受け持ちセッション数 (適当な 16 台分)</vt:lpstr>
      <vt:lpstr>中継 GW の Raspberry Pi 4 の 1 年間の温度 (適当な 16 台分)</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NTT東日本-IPA シン・テレワークシステム Doc001. プライベート版 構築マニュアル (ハイパースケール版)</dc:title>
  <dc:creator>Windows ユーザー</dc:creator>
  <cp:lastModifiedBy>Daiyuu Nobori</cp:lastModifiedBy>
  <cp:revision>3657</cp:revision>
  <dcterms:created xsi:type="dcterms:W3CDTF">2017-10-22T02:50:05Z</dcterms:created>
  <dcterms:modified xsi:type="dcterms:W3CDTF">2021-09-17T11:57:32Z</dcterms:modified>
</cp:coreProperties>
</file>